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  <p:sldMasterId id="2147483683" r:id="rId2"/>
  </p:sldMasterIdLst>
  <p:notesMasterIdLst>
    <p:notesMasterId r:id="rId19"/>
  </p:notesMasterIdLst>
  <p:sldIdLst>
    <p:sldId id="262" r:id="rId3"/>
    <p:sldId id="263" r:id="rId4"/>
    <p:sldId id="269" r:id="rId5"/>
    <p:sldId id="265" r:id="rId6"/>
    <p:sldId id="267" r:id="rId7"/>
    <p:sldId id="266" r:id="rId8"/>
    <p:sldId id="277" r:id="rId9"/>
    <p:sldId id="260" r:id="rId10"/>
    <p:sldId id="271" r:id="rId11"/>
    <p:sldId id="273" r:id="rId12"/>
    <p:sldId id="274" r:id="rId13"/>
    <p:sldId id="275" r:id="rId14"/>
    <p:sldId id="282" r:id="rId15"/>
    <p:sldId id="281" r:id="rId16"/>
    <p:sldId id="280" r:id="rId17"/>
    <p:sldId id="279" r:id="rId18"/>
  </p:sldIdLst>
  <p:sldSz cx="9144000" cy="6858000" type="screen4x3"/>
  <p:notesSz cx="6797675" cy="99266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82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46922F-9970-4798-8068-3ECBD79E4379}" type="datetimeFigureOut">
              <a:rPr lang="nb-NO" smtClean="0"/>
              <a:t>13.10.2017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9E18C0-EFF8-41A2-8FAE-90D861CF3E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23784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39A61A-B11C-4C93-9239-61491879DEE3}" type="slidenum">
              <a:rPr lang="nb-NO" smtClean="0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nb-N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61016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Fors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3360" y="3614471"/>
            <a:ext cx="8122640" cy="846313"/>
          </a:xfrm>
        </p:spPr>
        <p:txBody>
          <a:bodyPr anchor="t">
            <a:noAutofit/>
          </a:bodyPr>
          <a:lstStyle>
            <a:lvl1pPr algn="ctr"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nb-NO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66890"/>
            <a:ext cx="6400800" cy="705317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871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Fors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3360" y="3614471"/>
            <a:ext cx="8122640" cy="846313"/>
          </a:xfrm>
        </p:spPr>
        <p:txBody>
          <a:bodyPr anchor="t">
            <a:noAutofit/>
          </a:bodyPr>
          <a:lstStyle>
            <a:lvl1pPr algn="ctr"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66890"/>
            <a:ext cx="6400800" cy="705317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5099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brødtekst –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8229600" cy="363764"/>
          </a:xfrm>
        </p:spPr>
        <p:txBody>
          <a:bodyPr anchor="t">
            <a:normAutofit/>
          </a:bodyPr>
          <a:lstStyle>
            <a:lvl1pPr marL="0" indent="0">
              <a:buNone/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98878"/>
            <a:ext cx="8229600" cy="4130675"/>
          </a:xfrm>
        </p:spPr>
        <p:txBody>
          <a:bodyPr>
            <a:normAutofit/>
          </a:bodyPr>
          <a:lstStyle>
            <a:lvl1pPr>
              <a:defRPr sz="1600"/>
            </a:lvl1pPr>
            <a:lvl2pPr marL="608400">
              <a:defRPr sz="1600"/>
            </a:lvl2pPr>
            <a:lvl3pPr marL="896400">
              <a:defRPr sz="1600"/>
            </a:lvl3pPr>
            <a:lvl4pPr marL="1184400">
              <a:defRPr sz="1600"/>
            </a:lvl4pPr>
            <a:lvl5pPr marL="1472400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288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To spalter –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3932167" cy="363764"/>
          </a:xfrm>
        </p:spPr>
        <p:txBody>
          <a:bodyPr anchor="t">
            <a:normAutofit/>
          </a:bodyPr>
          <a:lstStyle>
            <a:lvl1pPr marL="0" indent="0">
              <a:buNone/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98878"/>
            <a:ext cx="3932167" cy="4130675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34598" y="1535114"/>
            <a:ext cx="3952202" cy="363764"/>
          </a:xfrm>
        </p:spPr>
        <p:txBody>
          <a:bodyPr anchor="t">
            <a:normAutofit/>
          </a:bodyPr>
          <a:lstStyle>
            <a:lvl1pPr marL="0" indent="0">
              <a:buNone/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34598" y="1898878"/>
            <a:ext cx="3952202" cy="4130675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8211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brø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8229600" cy="363764"/>
          </a:xfrm>
        </p:spPr>
        <p:txBody>
          <a:bodyPr anchor="t">
            <a:normAutofit/>
          </a:bodyPr>
          <a:lstStyle>
            <a:lvl1pPr marL="0" indent="0">
              <a:buNone/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98878"/>
            <a:ext cx="8229600" cy="413067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322650" indent="0">
              <a:buNone/>
              <a:defRPr sz="1600"/>
            </a:lvl2pPr>
            <a:lvl3pPr marL="610650" indent="0">
              <a:buNone/>
              <a:defRPr sz="1600"/>
            </a:lvl3pPr>
            <a:lvl4pPr marL="898650" indent="0">
              <a:buNone/>
              <a:defRPr sz="1600"/>
            </a:lvl4pPr>
            <a:lvl5pPr marL="1186650" indent="0">
              <a:buNone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46810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To spal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3932167" cy="363764"/>
          </a:xfrm>
        </p:spPr>
        <p:txBody>
          <a:bodyPr anchor="t">
            <a:normAutofit/>
          </a:bodyPr>
          <a:lstStyle>
            <a:lvl1pPr marL="0" indent="0">
              <a:buNone/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98878"/>
            <a:ext cx="3932167" cy="413067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322650" indent="0">
              <a:buNone/>
              <a:defRPr sz="1600"/>
            </a:lvl2pPr>
            <a:lvl3pPr marL="610650" indent="0">
              <a:buNone/>
              <a:defRPr sz="1600"/>
            </a:lvl3pPr>
            <a:lvl4pPr marL="898650" indent="0">
              <a:buNone/>
              <a:defRPr sz="1600"/>
            </a:lvl4pPr>
            <a:lvl5pPr marL="1186650" indent="0">
              <a:buNone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34598" y="1535114"/>
            <a:ext cx="3952202" cy="363764"/>
          </a:xfrm>
        </p:spPr>
        <p:txBody>
          <a:bodyPr anchor="t">
            <a:normAutofit/>
          </a:bodyPr>
          <a:lstStyle>
            <a:lvl1pPr marL="0" indent="0">
              <a:buNone/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34598" y="1898878"/>
            <a:ext cx="3952202" cy="413067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322650" indent="0">
              <a:buNone/>
              <a:defRPr sz="1600"/>
            </a:lvl2pPr>
            <a:lvl3pPr marL="610650" indent="0">
              <a:buNone/>
              <a:defRPr sz="1600"/>
            </a:lvl3pPr>
            <a:lvl4pPr marL="898650" indent="0">
              <a:buNone/>
              <a:defRPr sz="1600"/>
            </a:lvl4pPr>
            <a:lvl5pPr marL="1186650" indent="0">
              <a:buNone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2915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vslutningssl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3360" y="4170083"/>
            <a:ext cx="8122640" cy="766929"/>
          </a:xfrm>
        </p:spPr>
        <p:txBody>
          <a:bodyPr anchor="t">
            <a:noAutofit/>
          </a:bodyPr>
          <a:lstStyle>
            <a:lvl1pPr algn="ctr">
              <a:defRPr sz="3200">
                <a:solidFill>
                  <a:schemeClr val="accent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43117"/>
            <a:ext cx="6400800" cy="705317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9592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0" y="6397625"/>
            <a:ext cx="1066800" cy="3079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defTabSz="457200">
              <a:defRPr/>
            </a:pPr>
            <a:endParaRPr lang="nb-NO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001000" y="6397625"/>
            <a:ext cx="609600" cy="3079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defTabSz="457200">
              <a:defRPr/>
            </a:pPr>
            <a:fld id="{9C928D29-E14B-4788-AF98-CAAF16679B51}" type="slidenum">
              <a:rPr lang="nb-NO">
                <a:solidFill>
                  <a:srgbClr val="000000"/>
                </a:solidFill>
              </a:rPr>
              <a:pPr defTabSz="457200">
                <a:defRPr/>
              </a:pPr>
              <a:t>‹#›</a:t>
            </a:fld>
            <a:endParaRPr lang="nb-NO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3384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brødtekst –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8229600" cy="363764"/>
          </a:xfrm>
        </p:spPr>
        <p:txBody>
          <a:bodyPr anchor="t">
            <a:normAutofit/>
          </a:bodyPr>
          <a:lstStyle>
            <a:lvl1pPr marL="0" indent="0">
              <a:buNone/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98878"/>
            <a:ext cx="8229600" cy="4130675"/>
          </a:xfrm>
        </p:spPr>
        <p:txBody>
          <a:bodyPr>
            <a:normAutofit/>
          </a:bodyPr>
          <a:lstStyle>
            <a:lvl1pPr>
              <a:defRPr sz="1600"/>
            </a:lvl1pPr>
            <a:lvl2pPr marL="608400">
              <a:defRPr sz="1600"/>
            </a:lvl2pPr>
            <a:lvl3pPr marL="896400">
              <a:defRPr sz="1600"/>
            </a:lvl3pPr>
            <a:lvl4pPr marL="1184400">
              <a:defRPr sz="1600"/>
            </a:lvl4pPr>
            <a:lvl5pPr marL="1472400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966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To spalter –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3932167" cy="363764"/>
          </a:xfrm>
        </p:spPr>
        <p:txBody>
          <a:bodyPr anchor="t">
            <a:normAutofit/>
          </a:bodyPr>
          <a:lstStyle>
            <a:lvl1pPr marL="0" indent="0">
              <a:buNone/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98878"/>
            <a:ext cx="3932167" cy="4130675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34598" y="1535114"/>
            <a:ext cx="3952202" cy="363764"/>
          </a:xfrm>
        </p:spPr>
        <p:txBody>
          <a:bodyPr anchor="t">
            <a:normAutofit/>
          </a:bodyPr>
          <a:lstStyle>
            <a:lvl1pPr marL="0" indent="0">
              <a:buNone/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34598" y="1898878"/>
            <a:ext cx="3952202" cy="4130675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628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brø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8229600" cy="363764"/>
          </a:xfrm>
        </p:spPr>
        <p:txBody>
          <a:bodyPr anchor="t">
            <a:normAutofit/>
          </a:bodyPr>
          <a:lstStyle>
            <a:lvl1pPr marL="0" indent="0">
              <a:buNone/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98878"/>
            <a:ext cx="8229600" cy="413067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322650" indent="0">
              <a:buNone/>
              <a:defRPr sz="1600"/>
            </a:lvl2pPr>
            <a:lvl3pPr marL="610650" indent="0">
              <a:buNone/>
              <a:defRPr sz="1600"/>
            </a:lvl3pPr>
            <a:lvl4pPr marL="898650" indent="0">
              <a:buNone/>
              <a:defRPr sz="1600"/>
            </a:lvl4pPr>
            <a:lvl5pPr marL="1186650" indent="0">
              <a:buNone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601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To spal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3932167" cy="363764"/>
          </a:xfrm>
        </p:spPr>
        <p:txBody>
          <a:bodyPr anchor="t">
            <a:normAutofit/>
          </a:bodyPr>
          <a:lstStyle>
            <a:lvl1pPr marL="0" indent="0">
              <a:buNone/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98878"/>
            <a:ext cx="3932167" cy="413067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322650" indent="0">
              <a:buNone/>
              <a:defRPr sz="1600"/>
            </a:lvl2pPr>
            <a:lvl3pPr marL="610650" indent="0">
              <a:buNone/>
              <a:defRPr sz="1600"/>
            </a:lvl3pPr>
            <a:lvl4pPr marL="898650" indent="0">
              <a:buNone/>
              <a:defRPr sz="1600"/>
            </a:lvl4pPr>
            <a:lvl5pPr marL="1186650" indent="0">
              <a:buNone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34598" y="1535114"/>
            <a:ext cx="3952202" cy="363764"/>
          </a:xfrm>
        </p:spPr>
        <p:txBody>
          <a:bodyPr anchor="t">
            <a:normAutofit/>
          </a:bodyPr>
          <a:lstStyle>
            <a:lvl1pPr marL="0" indent="0">
              <a:buNone/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34598" y="1898878"/>
            <a:ext cx="3952202" cy="413067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322650" indent="0">
              <a:buNone/>
              <a:defRPr sz="1600"/>
            </a:lvl2pPr>
            <a:lvl3pPr marL="610650" indent="0">
              <a:buNone/>
              <a:defRPr sz="1600"/>
            </a:lvl3pPr>
            <a:lvl4pPr marL="898650" indent="0">
              <a:buNone/>
              <a:defRPr sz="1600"/>
            </a:lvl4pPr>
            <a:lvl5pPr marL="1186650" indent="0">
              <a:buNone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399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vslutningssl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3360" y="4170083"/>
            <a:ext cx="8122640" cy="766929"/>
          </a:xfrm>
        </p:spPr>
        <p:txBody>
          <a:bodyPr anchor="t">
            <a:noAutofit/>
          </a:bodyPr>
          <a:lstStyle>
            <a:lvl1pPr algn="ctr">
              <a:defRPr sz="3200">
                <a:solidFill>
                  <a:schemeClr val="accent1"/>
                </a:solidFill>
              </a:defRPr>
            </a:lvl1pPr>
          </a:lstStyle>
          <a:p>
            <a:r>
              <a:rPr lang="nb-NO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43117"/>
            <a:ext cx="6400800" cy="705317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7681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467544" y="217616"/>
            <a:ext cx="8229600" cy="547088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>
            <a:lvl1pPr>
              <a:defRPr sz="18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5" name="Cont1"/>
          <p:cNvSpPr>
            <a:spLocks noGrp="1"/>
          </p:cNvSpPr>
          <p:nvPr>
            <p:ph sz="quarter" idx="10"/>
          </p:nvPr>
        </p:nvSpPr>
        <p:spPr>
          <a:xfrm>
            <a:off x="468313" y="908050"/>
            <a:ext cx="8207375" cy="5400675"/>
          </a:xfrm>
          <a:noFill/>
          <a:ln>
            <a:noFill/>
          </a:ln>
        </p:spPr>
        <p:txBody>
          <a:bodyPr anchor="t">
            <a:normAutofit/>
          </a:bodyPr>
          <a:lstStyle>
            <a:lvl1pPr marL="0" indent="0">
              <a:buNone/>
              <a:defRPr sz="1200">
                <a:solidFill>
                  <a:schemeClr val="tx1"/>
                </a:solidFill>
                <a:latin typeface="+mn-lt"/>
                <a:cs typeface="Times New Roman" pitchFamily="18" charset="0"/>
              </a:defRPr>
            </a:lvl1pPr>
            <a:lvl2pPr algn="just">
              <a:defRPr/>
            </a:lvl2pPr>
            <a:lvl3pPr algn="just"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Warn"/>
          <p:cNvSpPr>
            <a:spLocks noGrp="1"/>
          </p:cNvSpPr>
          <p:nvPr>
            <p:ph type="body" sz="quarter" idx="13" hasCustomPrompt="1"/>
          </p:nvPr>
        </p:nvSpPr>
        <p:spPr>
          <a:xfrm>
            <a:off x="250825" y="3068638"/>
            <a:ext cx="8642350" cy="576262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6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1800">
                <a:solidFill>
                  <a:srgbClr val="FF0000"/>
                </a:solidFill>
              </a:defRPr>
            </a:lvl2pPr>
            <a:lvl3pPr>
              <a:defRPr sz="1800">
                <a:solidFill>
                  <a:srgbClr val="FF0000"/>
                </a:solidFill>
              </a:defRPr>
            </a:lvl3pPr>
            <a:lvl4pPr>
              <a:defRPr sz="1800">
                <a:solidFill>
                  <a:srgbClr val="FF0000"/>
                </a:solidFill>
              </a:defRPr>
            </a:lvl4pPr>
            <a:lvl5pPr>
              <a:defRPr sz="1800">
                <a:solidFill>
                  <a:srgbClr val="FF0000"/>
                </a:solidFill>
              </a:defRPr>
            </a:lvl5pPr>
          </a:lstStyle>
          <a:p>
            <a:pPr lvl="0"/>
            <a:r>
              <a:rPr lang="en-US" smtClean="0"/>
              <a:t>Warning</a:t>
            </a:r>
            <a:endParaRPr lang="el-GR"/>
          </a:p>
        </p:txBody>
      </p:sp>
      <p:sp>
        <p:nvSpPr>
          <p:cNvPr id="4" name="RepTitle"/>
          <p:cNvSpPr>
            <a:spLocks noGrp="1"/>
          </p:cNvSpPr>
          <p:nvPr>
            <p:ph sz="quarter" idx="14" hasCustomPrompt="1"/>
          </p:nvPr>
        </p:nvSpPr>
        <p:spPr>
          <a:xfrm>
            <a:off x="0" y="2523"/>
            <a:ext cx="9144000" cy="228254"/>
          </a:xfrm>
          <a:noFill/>
          <a:ln>
            <a:noFill/>
          </a:ln>
        </p:spPr>
        <p:txBody>
          <a:bodyPr>
            <a:noAutofit/>
          </a:bodyPr>
          <a:lstStyle>
            <a:lvl1pPr marL="114300" indent="0">
              <a:buNone/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1200" smtClean="0"/>
              <a:t>Report Title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571843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BF3C10AD-B6DF-2647-BAB4-C610A2AD189D}" type="datetimeFigureOut">
              <a:rPr lang="nb-NO">
                <a:solidFill>
                  <a:srgbClr val="000000"/>
                </a:solidFill>
              </a:rPr>
              <a:pPr defTabSz="457200"/>
              <a:t>13.10.2017</a:t>
            </a:fld>
            <a:endParaRPr lang="nb-NO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nb-NO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78529610-8231-D74E-B2EE-B7736DE60E22}" type="slidenum">
              <a:rPr lang="nb-NO">
                <a:solidFill>
                  <a:srgbClr val="000000"/>
                </a:solidFill>
              </a:rPr>
              <a:pPr defTabSz="457200"/>
              <a:t>‹#›</a:t>
            </a:fld>
            <a:endParaRPr lang="nb-NO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82314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D3855B4-75FA-4632-812D-3092DB04F72E}" type="datetimeFigureOut">
              <a:rPr lang="nb-NO" smtClean="0">
                <a:solidFill>
                  <a:srgbClr val="000000"/>
                </a:solidFill>
              </a:rPr>
              <a:pPr/>
              <a:t>13.10.2017</a:t>
            </a:fld>
            <a:endParaRPr lang="nb-NO">
              <a:solidFill>
                <a:srgbClr val="000000"/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b-NO">
              <a:solidFill>
                <a:srgbClr val="000000"/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FE44530-9C57-4E10-B62F-2EE804FDE96E}" type="slidenum">
              <a:rPr lang="nb-NO" smtClean="0">
                <a:solidFill>
                  <a:srgbClr val="000000"/>
                </a:solidFill>
              </a:rPr>
              <a:pPr/>
              <a:t>‹#›</a:t>
            </a:fld>
            <a:endParaRPr lang="nb-NO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1257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3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61704"/>
            <a:ext cx="8229600" cy="86814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b-NO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24062"/>
            <a:ext cx="8229600" cy="44142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6364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accent1"/>
          </a:solidFill>
          <a:latin typeface="Helvetica"/>
          <a:ea typeface="+mj-ea"/>
          <a:cs typeface="Helvetica"/>
        </a:defRPr>
      </a:lvl1pPr>
    </p:titleStyle>
    <p:bodyStyle>
      <a:lvl1pPr marL="285750" indent="-285750" algn="l" defTabSz="457200" rtl="0" eaLnBrk="1" latinLnBrk="0" hangingPunct="1">
        <a:lnSpc>
          <a:spcPts val="2100"/>
        </a:lnSpc>
        <a:spcBef>
          <a:spcPts val="0"/>
        </a:spcBef>
        <a:spcAft>
          <a:spcPts val="0"/>
        </a:spcAft>
        <a:buFont typeface="Arial"/>
        <a:buChar char="•"/>
        <a:defRPr sz="1600" kern="1200">
          <a:solidFill>
            <a:schemeClr val="tx1"/>
          </a:solidFill>
          <a:latin typeface="Helvetica"/>
          <a:ea typeface="+mn-ea"/>
          <a:cs typeface="Helvetica"/>
        </a:defRPr>
      </a:lvl1pPr>
      <a:lvl2pPr marL="608400" indent="-285750" algn="l" defTabSz="457200" rtl="0" eaLnBrk="1" latinLnBrk="0" hangingPunct="1">
        <a:lnSpc>
          <a:spcPts val="2100"/>
        </a:lnSpc>
        <a:spcBef>
          <a:spcPts val="0"/>
        </a:spcBef>
        <a:spcAft>
          <a:spcPts val="0"/>
        </a:spcAft>
        <a:buFont typeface="Lucida Grande"/>
        <a:buChar char="–"/>
        <a:defRPr sz="1600" kern="1200">
          <a:solidFill>
            <a:schemeClr val="tx1"/>
          </a:solidFill>
          <a:latin typeface="Helvetica"/>
          <a:ea typeface="+mn-ea"/>
          <a:cs typeface="Helvetica"/>
        </a:defRPr>
      </a:lvl2pPr>
      <a:lvl3pPr marL="896400" indent="-285750" algn="l" defTabSz="457200" rtl="0" eaLnBrk="1" latinLnBrk="0" hangingPunct="1">
        <a:lnSpc>
          <a:spcPts val="2100"/>
        </a:lnSpc>
        <a:spcBef>
          <a:spcPts val="0"/>
        </a:spcBef>
        <a:spcAft>
          <a:spcPts val="0"/>
        </a:spcAft>
        <a:buFont typeface="Arial"/>
        <a:buChar char="•"/>
        <a:defRPr sz="1600" kern="1200">
          <a:solidFill>
            <a:schemeClr val="tx1"/>
          </a:solidFill>
          <a:latin typeface="Helvetica"/>
          <a:ea typeface="+mn-ea"/>
          <a:cs typeface="Helvetica"/>
        </a:defRPr>
      </a:lvl3pPr>
      <a:lvl4pPr marL="1184400" indent="-285750" algn="l" defTabSz="457200" rtl="0" eaLnBrk="1" latinLnBrk="0" hangingPunct="1">
        <a:lnSpc>
          <a:spcPts val="2100"/>
        </a:lnSpc>
        <a:spcBef>
          <a:spcPts val="0"/>
        </a:spcBef>
        <a:spcAft>
          <a:spcPts val="0"/>
        </a:spcAft>
        <a:buFont typeface="Lucida Grande"/>
        <a:buChar char="–"/>
        <a:defRPr sz="1600" kern="1200">
          <a:solidFill>
            <a:schemeClr val="tx1"/>
          </a:solidFill>
          <a:latin typeface="Helvetica"/>
          <a:ea typeface="+mn-ea"/>
          <a:cs typeface="Helvetica"/>
        </a:defRPr>
      </a:lvl4pPr>
      <a:lvl5pPr marL="1472400" indent="-285750" algn="l" defTabSz="457200" rtl="0" eaLnBrk="1" latinLnBrk="0" hangingPunct="1">
        <a:lnSpc>
          <a:spcPts val="2100"/>
        </a:lnSpc>
        <a:spcBef>
          <a:spcPts val="0"/>
        </a:spcBef>
        <a:spcAft>
          <a:spcPts val="0"/>
        </a:spcAft>
        <a:buFont typeface="Lucida Grande"/>
        <a:buChar char="»"/>
        <a:defRPr sz="1600" kern="1200">
          <a:solidFill>
            <a:schemeClr val="tx1"/>
          </a:solidFill>
          <a:latin typeface="Helvetica"/>
          <a:ea typeface="+mn-ea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61704"/>
            <a:ext cx="8229600" cy="86814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24062"/>
            <a:ext cx="8229600" cy="44142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2149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accent1"/>
          </a:solidFill>
          <a:latin typeface="Helvetica"/>
          <a:ea typeface="+mj-ea"/>
          <a:cs typeface="Helvetica"/>
        </a:defRPr>
      </a:lvl1pPr>
    </p:titleStyle>
    <p:bodyStyle>
      <a:lvl1pPr marL="285750" indent="-285750" algn="l" defTabSz="457200" rtl="0" eaLnBrk="1" latinLnBrk="0" hangingPunct="1">
        <a:lnSpc>
          <a:spcPts val="2100"/>
        </a:lnSpc>
        <a:spcBef>
          <a:spcPts val="0"/>
        </a:spcBef>
        <a:spcAft>
          <a:spcPts val="0"/>
        </a:spcAft>
        <a:buFont typeface="Arial"/>
        <a:buChar char="•"/>
        <a:defRPr sz="1600" kern="1200">
          <a:solidFill>
            <a:schemeClr val="tx1"/>
          </a:solidFill>
          <a:latin typeface="Helvetica"/>
          <a:ea typeface="+mn-ea"/>
          <a:cs typeface="Helvetica"/>
        </a:defRPr>
      </a:lvl1pPr>
      <a:lvl2pPr marL="608400" indent="-285750" algn="l" defTabSz="457200" rtl="0" eaLnBrk="1" latinLnBrk="0" hangingPunct="1">
        <a:lnSpc>
          <a:spcPts val="2100"/>
        </a:lnSpc>
        <a:spcBef>
          <a:spcPts val="0"/>
        </a:spcBef>
        <a:spcAft>
          <a:spcPts val="0"/>
        </a:spcAft>
        <a:buFont typeface="Lucida Grande"/>
        <a:buChar char="–"/>
        <a:defRPr sz="1600" kern="1200">
          <a:solidFill>
            <a:schemeClr val="tx1"/>
          </a:solidFill>
          <a:latin typeface="Helvetica"/>
          <a:ea typeface="+mn-ea"/>
          <a:cs typeface="Helvetica"/>
        </a:defRPr>
      </a:lvl2pPr>
      <a:lvl3pPr marL="896400" indent="-285750" algn="l" defTabSz="457200" rtl="0" eaLnBrk="1" latinLnBrk="0" hangingPunct="1">
        <a:lnSpc>
          <a:spcPts val="2100"/>
        </a:lnSpc>
        <a:spcBef>
          <a:spcPts val="0"/>
        </a:spcBef>
        <a:spcAft>
          <a:spcPts val="0"/>
        </a:spcAft>
        <a:buFont typeface="Arial"/>
        <a:buChar char="•"/>
        <a:defRPr sz="1600" kern="1200">
          <a:solidFill>
            <a:schemeClr val="tx1"/>
          </a:solidFill>
          <a:latin typeface="Helvetica"/>
          <a:ea typeface="+mn-ea"/>
          <a:cs typeface="Helvetica"/>
        </a:defRPr>
      </a:lvl3pPr>
      <a:lvl4pPr marL="1184400" indent="-285750" algn="l" defTabSz="457200" rtl="0" eaLnBrk="1" latinLnBrk="0" hangingPunct="1">
        <a:lnSpc>
          <a:spcPts val="2100"/>
        </a:lnSpc>
        <a:spcBef>
          <a:spcPts val="0"/>
        </a:spcBef>
        <a:spcAft>
          <a:spcPts val="0"/>
        </a:spcAft>
        <a:buFont typeface="Lucida Grande"/>
        <a:buChar char="–"/>
        <a:defRPr sz="1600" kern="1200">
          <a:solidFill>
            <a:schemeClr val="tx1"/>
          </a:solidFill>
          <a:latin typeface="Helvetica"/>
          <a:ea typeface="+mn-ea"/>
          <a:cs typeface="Helvetica"/>
        </a:defRPr>
      </a:lvl4pPr>
      <a:lvl5pPr marL="1472400" indent="-285750" algn="l" defTabSz="457200" rtl="0" eaLnBrk="1" latinLnBrk="0" hangingPunct="1">
        <a:lnSpc>
          <a:spcPts val="2100"/>
        </a:lnSpc>
        <a:spcBef>
          <a:spcPts val="0"/>
        </a:spcBef>
        <a:spcAft>
          <a:spcPts val="0"/>
        </a:spcAft>
        <a:buFont typeface="Lucida Grande"/>
        <a:buChar char="»"/>
        <a:defRPr sz="1600" kern="1200">
          <a:solidFill>
            <a:schemeClr val="tx1"/>
          </a:solidFill>
          <a:latin typeface="Helvetica"/>
          <a:ea typeface="+mn-ea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utviklings-og-kompetanseetaten.oslo.kommune.no/category.php?categoryID=77806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b-NO" sz="4000" dirty="0" smtClean="0"/>
              <a:t>Ny kredittkortløsning</a:t>
            </a:r>
            <a:endParaRPr lang="nb-NO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smtClean="0"/>
              <a:t>Opplæring av administratorer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255288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Ny prosess</a:t>
            </a: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1340768"/>
            <a:ext cx="8507288" cy="511256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nb-NO" sz="2000" dirty="0" smtClean="0"/>
              <a:t>Kredittkortfaktura balanseføres i økonomisystemet og betales av arbeidsgiver</a:t>
            </a:r>
          </a:p>
          <a:p>
            <a:pPr>
              <a:lnSpc>
                <a:spcPct val="100000"/>
              </a:lnSpc>
            </a:pPr>
            <a:endParaRPr lang="nb-NO" sz="2000" dirty="0" smtClean="0"/>
          </a:p>
          <a:p>
            <a:pPr>
              <a:lnSpc>
                <a:spcPct val="100000"/>
              </a:lnSpc>
            </a:pPr>
            <a:r>
              <a:rPr lang="nb-NO" sz="2000" dirty="0" smtClean="0"/>
              <a:t>Kredittkorttransaksjoner importeres daglig til HR-systemet, knyttes til den enkelte kortholder og blir tilgjengelige i reise- og utleggsmodulen.</a:t>
            </a:r>
          </a:p>
          <a:p>
            <a:pPr>
              <a:lnSpc>
                <a:spcPct val="100000"/>
              </a:lnSpc>
            </a:pPr>
            <a:endParaRPr lang="nb-NO" sz="2000" dirty="0" smtClean="0"/>
          </a:p>
          <a:p>
            <a:pPr>
              <a:lnSpc>
                <a:spcPct val="100000"/>
              </a:lnSpc>
            </a:pPr>
            <a:r>
              <a:rPr lang="nb-NO" sz="2000" dirty="0" smtClean="0"/>
              <a:t>Kortholder må gjøre opp alle kredittkorttransaksjoner ved registrering av utlegg i reise- og utleggsmodulen. Kvitteringer lastes opp og reiseregningen sendes på arbeidsflyt til leder. </a:t>
            </a:r>
          </a:p>
          <a:p>
            <a:pPr marL="322650" lvl="1" indent="0">
              <a:lnSpc>
                <a:spcPct val="100000"/>
              </a:lnSpc>
              <a:buNone/>
            </a:pPr>
            <a:endParaRPr lang="nb-NO" sz="2000" dirty="0"/>
          </a:p>
          <a:p>
            <a:pPr>
              <a:lnSpc>
                <a:spcPct val="100000"/>
              </a:lnSpc>
            </a:pPr>
            <a:r>
              <a:rPr lang="nb-NO" sz="2000" dirty="0" smtClean="0"/>
              <a:t>Varsel til kortholder og nærmeste leder hvis kredittkorttransaksjoner ikke er gjort opp innen frist.</a:t>
            </a:r>
          </a:p>
          <a:p>
            <a:pPr>
              <a:lnSpc>
                <a:spcPct val="100000"/>
              </a:lnSpc>
            </a:pPr>
            <a:endParaRPr lang="nb-NO" sz="2000" dirty="0" smtClean="0"/>
          </a:p>
          <a:p>
            <a:pPr>
              <a:lnSpc>
                <a:spcPct val="100000"/>
              </a:lnSpc>
            </a:pPr>
            <a:r>
              <a:rPr lang="nb-NO" sz="2000" dirty="0" smtClean="0"/>
              <a:t>Automatisk trekk i lønn ved uoppgjorte kredittkorttransaksjoner etter frist.</a:t>
            </a:r>
            <a:endParaRPr lang="nb-NO" sz="2000" dirty="0"/>
          </a:p>
          <a:p>
            <a:pPr>
              <a:lnSpc>
                <a:spcPct val="100000"/>
              </a:lnSpc>
            </a:pPr>
            <a:endParaRPr lang="nb-NO" sz="2000" dirty="0"/>
          </a:p>
          <a:p>
            <a:pPr>
              <a:lnSpc>
                <a:spcPct val="100000"/>
              </a:lnSpc>
            </a:pPr>
            <a:endParaRPr lang="nb-NO" sz="2000" dirty="0" smtClean="0"/>
          </a:p>
          <a:p>
            <a:pPr marL="0" indent="0">
              <a:lnSpc>
                <a:spcPct val="100000"/>
              </a:lnSpc>
              <a:buNone/>
            </a:pPr>
            <a:endParaRPr lang="nb-NO" sz="2000" dirty="0"/>
          </a:p>
        </p:txBody>
      </p:sp>
    </p:spTree>
    <p:extLst>
      <p:ext uri="{BB962C8B-B14F-4D97-AF65-F5344CB8AC3E}">
        <p14:creationId xmlns:p14="http://schemas.microsoft.com/office/powerpoint/2010/main" val="227922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/>
        </p:nvSpPr>
        <p:spPr>
          <a:xfrm>
            <a:off x="0" y="5949280"/>
            <a:ext cx="9144000" cy="9087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prstClr val="white"/>
              </a:solidFill>
            </a:endParaRPr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473" y="24805"/>
            <a:ext cx="1256159" cy="6378835"/>
          </a:xfrm>
        </p:spPr>
        <p:txBody>
          <a:bodyPr vert="wordArtVert">
            <a:normAutofit/>
          </a:bodyPr>
          <a:lstStyle/>
          <a:p>
            <a:r>
              <a:rPr lang="nb-NO" dirty="0" smtClean="0"/>
              <a:t>Ny prosess</a:t>
            </a:r>
            <a:endParaRPr lang="nb-NO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88640"/>
            <a:ext cx="7740352" cy="6441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65403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Eksempel fra HR-systemet</a:t>
            </a:r>
            <a:endParaRPr lang="nb-NO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96752"/>
            <a:ext cx="8928992" cy="50589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ktangel 4"/>
          <p:cNvSpPr/>
          <p:nvPr/>
        </p:nvSpPr>
        <p:spPr>
          <a:xfrm>
            <a:off x="179512" y="3284984"/>
            <a:ext cx="288032" cy="100811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prstClr val="white"/>
              </a:solidFill>
            </a:endParaRPr>
          </a:p>
        </p:txBody>
      </p:sp>
      <p:sp>
        <p:nvSpPr>
          <p:cNvPr id="6" name="Rektangel 5"/>
          <p:cNvSpPr/>
          <p:nvPr/>
        </p:nvSpPr>
        <p:spPr>
          <a:xfrm>
            <a:off x="683568" y="4437112"/>
            <a:ext cx="432048" cy="2880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974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Bokføring av faktura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nb-NO" sz="1800" dirty="0" smtClean="0"/>
              <a:t>Faktura pr kort</a:t>
            </a:r>
          </a:p>
          <a:p>
            <a:pPr>
              <a:lnSpc>
                <a:spcPct val="150000"/>
              </a:lnSpc>
            </a:pPr>
            <a:r>
              <a:rPr lang="nb-NO" sz="1800" dirty="0" smtClean="0"/>
              <a:t>Fakturadato 15. i hver måned</a:t>
            </a:r>
          </a:p>
          <a:p>
            <a:pPr>
              <a:lnSpc>
                <a:spcPct val="150000"/>
              </a:lnSpc>
            </a:pPr>
            <a:r>
              <a:rPr lang="nb-NO" sz="1800" dirty="0" smtClean="0"/>
              <a:t>Forfall 25 dager</a:t>
            </a:r>
          </a:p>
          <a:p>
            <a:pPr>
              <a:lnSpc>
                <a:spcPct val="150000"/>
              </a:lnSpc>
            </a:pPr>
            <a:r>
              <a:rPr lang="nb-NO" sz="1800" dirty="0" smtClean="0"/>
              <a:t>Første purring etter 14 dager</a:t>
            </a:r>
          </a:p>
          <a:p>
            <a:pPr>
              <a:lnSpc>
                <a:spcPct val="150000"/>
              </a:lnSpc>
            </a:pPr>
            <a:r>
              <a:rPr lang="nb-NO" sz="1800" dirty="0" smtClean="0"/>
              <a:t>Andre purring etter 30 dager</a:t>
            </a:r>
          </a:p>
          <a:p>
            <a:pPr>
              <a:lnSpc>
                <a:spcPct val="150000"/>
              </a:lnSpc>
            </a:pPr>
            <a:endParaRPr lang="nb-NO" sz="1800" dirty="0"/>
          </a:p>
          <a:p>
            <a:pPr>
              <a:lnSpc>
                <a:spcPct val="150000"/>
              </a:lnSpc>
            </a:pPr>
            <a:endParaRPr lang="nb-NO" sz="1800" dirty="0" smtClean="0"/>
          </a:p>
          <a:p>
            <a:pPr>
              <a:lnSpc>
                <a:spcPct val="150000"/>
              </a:lnSpc>
            </a:pPr>
            <a:r>
              <a:rPr lang="nb-NO" sz="1800" dirty="0" smtClean="0"/>
              <a:t>Faktura bokføres på balansekonto med obligatorisk koststed</a:t>
            </a:r>
          </a:p>
          <a:p>
            <a:pPr>
              <a:lnSpc>
                <a:spcPct val="150000"/>
              </a:lnSpc>
            </a:pPr>
            <a:r>
              <a:rPr lang="nb-NO" sz="1800" dirty="0" smtClean="0"/>
              <a:t>Utgiftsføring skjer når transaksjonene overføres fra HR-systemet</a:t>
            </a:r>
          </a:p>
          <a:p>
            <a:pPr>
              <a:lnSpc>
                <a:spcPct val="150000"/>
              </a:lnSpc>
            </a:pPr>
            <a:r>
              <a:rPr lang="nb-NO" sz="1800" dirty="0" smtClean="0"/>
              <a:t>Automatisk bokføring mot balansekonto fra HR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127143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Oppfølging av levering av oppgjør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Uoppgjorte transaksjoner i HR</a:t>
            </a: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nb-NO" sz="1800" dirty="0" smtClean="0"/>
              <a:t>Varsel til kortholder om uoppgjorte transaksjoner hver mandag</a:t>
            </a:r>
          </a:p>
          <a:p>
            <a:pPr>
              <a:lnSpc>
                <a:spcPct val="150000"/>
              </a:lnSpc>
            </a:pPr>
            <a:r>
              <a:rPr lang="nb-NO" sz="1800" dirty="0" smtClean="0"/>
              <a:t>Varsel til kortholder og nærmeste leder 30 dager om uoppgjorte transaksjoner 30 dager etter kortbruk</a:t>
            </a:r>
          </a:p>
          <a:p>
            <a:pPr>
              <a:lnSpc>
                <a:spcPct val="150000"/>
              </a:lnSpc>
            </a:pPr>
            <a:r>
              <a:rPr lang="nb-NO" sz="1800" dirty="0" smtClean="0"/>
              <a:t>Frist på 20 dager før automatisk trekk i lønn iverksettes</a:t>
            </a:r>
          </a:p>
          <a:p>
            <a:pPr>
              <a:lnSpc>
                <a:spcPct val="150000"/>
              </a:lnSpc>
            </a:pPr>
            <a:r>
              <a:rPr lang="nb-NO" sz="1800" dirty="0" smtClean="0"/>
              <a:t>Loggfil i HR som viser hvor alle transaksjoner befinner seg</a:t>
            </a:r>
          </a:p>
          <a:p>
            <a:pPr>
              <a:lnSpc>
                <a:spcPct val="150000"/>
              </a:lnSpc>
            </a:pPr>
            <a:endParaRPr lang="nb-NO" sz="1800" dirty="0"/>
          </a:p>
          <a:p>
            <a:pPr>
              <a:lnSpc>
                <a:spcPct val="150000"/>
              </a:lnSpc>
            </a:pPr>
            <a:endParaRPr lang="nb-NO" sz="1800" dirty="0" smtClean="0"/>
          </a:p>
          <a:p>
            <a:pPr>
              <a:lnSpc>
                <a:spcPct val="150000"/>
              </a:lnSpc>
            </a:pPr>
            <a:r>
              <a:rPr lang="nb-NO" sz="1800" dirty="0" smtClean="0"/>
              <a:t>Avstemme balansekonto etter hver periodeavslutning</a:t>
            </a:r>
          </a:p>
          <a:p>
            <a:pPr>
              <a:lnSpc>
                <a:spcPct val="150000"/>
              </a:lnSpc>
            </a:pPr>
            <a:r>
              <a:rPr lang="nb-NO" sz="1800" dirty="0" smtClean="0"/>
              <a:t>Tilgang til spesifisert transaksjonsoversikt i HR økonomi</a:t>
            </a:r>
            <a:endParaRPr lang="nb-NO" sz="1800" dirty="0"/>
          </a:p>
        </p:txBody>
      </p:sp>
      <p:sp>
        <p:nvSpPr>
          <p:cNvPr id="5" name="Plassholder for tekst 2"/>
          <p:cNvSpPr txBox="1">
            <a:spLocks/>
          </p:cNvSpPr>
          <p:nvPr/>
        </p:nvSpPr>
        <p:spPr>
          <a:xfrm>
            <a:off x="446856" y="4289372"/>
            <a:ext cx="8229600" cy="36376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 sz="20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ea typeface="+mn-ea"/>
                <a:cs typeface="Helvetica"/>
              </a:defRPr>
            </a:lvl1pPr>
            <a:lvl2pPr marL="457200" indent="0" algn="l" defTabSz="457200" rtl="0" eaLnBrk="1" latinLnBrk="0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Font typeface="Lucida Grande"/>
              <a:buNone/>
              <a:defRPr sz="2000" b="1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2pPr>
            <a:lvl3pPr marL="914400" indent="0" algn="l" defTabSz="457200" rtl="0" eaLnBrk="1" latinLnBrk="0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 sz="1800" b="1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3pPr>
            <a:lvl4pPr marL="1371600" indent="0" algn="l" defTabSz="457200" rtl="0" eaLnBrk="1" latinLnBrk="0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Font typeface="Lucida Grande"/>
              <a:buNone/>
              <a:defRPr sz="1600" b="1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4pPr>
            <a:lvl5pPr marL="1828800" indent="0" algn="l" defTabSz="457200" rtl="0" eaLnBrk="1" latinLnBrk="0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Font typeface="Lucida Grande"/>
              <a:buNone/>
              <a:defRPr sz="1600" b="1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dirty="0" smtClean="0"/>
              <a:t>Avstemming mot faktura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121734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Hva gjenstår før rutinen er klar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nb-NO" sz="1800" dirty="0" smtClean="0"/>
              <a:t>Oppgjør for bruk av kort i HR-systemets reise- og utleggsmodul</a:t>
            </a:r>
          </a:p>
          <a:p>
            <a:pPr>
              <a:lnSpc>
                <a:spcPct val="150000"/>
              </a:lnSpc>
            </a:pPr>
            <a:r>
              <a:rPr lang="nb-NO" sz="1800" dirty="0" smtClean="0"/>
              <a:t>Rutine for bokføring av fakturaer og avstemming av balansekonto</a:t>
            </a:r>
            <a:endParaRPr lang="nb-NO" sz="1800" dirty="0"/>
          </a:p>
        </p:txBody>
      </p:sp>
    </p:spTree>
    <p:extLst>
      <p:ext uri="{BB962C8B-B14F-4D97-AF65-F5344CB8AC3E}">
        <p14:creationId xmlns:p14="http://schemas.microsoft.com/office/powerpoint/2010/main" val="9003729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Spørsmål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nb-NO" dirty="0" smtClean="0"/>
              <a:t>Til avtalen – Byrådsavdeling for finans, finansseksjonen</a:t>
            </a:r>
          </a:p>
          <a:p>
            <a:pPr>
              <a:lnSpc>
                <a:spcPct val="150000"/>
              </a:lnSpc>
            </a:pPr>
            <a:r>
              <a:rPr lang="nb-NO" dirty="0" smtClean="0"/>
              <a:t>Til e-</a:t>
            </a:r>
            <a:r>
              <a:rPr lang="nb-NO" dirty="0" err="1" smtClean="0"/>
              <a:t>adminløsningen</a:t>
            </a:r>
            <a:r>
              <a:rPr lang="nb-NO" dirty="0" smtClean="0"/>
              <a:t> – Eurocard/SEB Kort</a:t>
            </a:r>
          </a:p>
          <a:p>
            <a:pPr>
              <a:lnSpc>
                <a:spcPct val="150000"/>
              </a:lnSpc>
            </a:pPr>
            <a:endParaRPr lang="nb-NO" dirty="0"/>
          </a:p>
          <a:p>
            <a:pPr>
              <a:lnSpc>
                <a:spcPct val="150000"/>
              </a:lnSpc>
            </a:pPr>
            <a:r>
              <a:rPr lang="nb-NO" dirty="0" smtClean="0"/>
              <a:t>Til løsning i HR-systemet: HR-forvaltning i UKE</a:t>
            </a:r>
          </a:p>
          <a:p>
            <a:pPr>
              <a:lnSpc>
                <a:spcPct val="150000"/>
              </a:lnSpc>
            </a:pPr>
            <a:r>
              <a:rPr lang="nb-NO" dirty="0" smtClean="0"/>
              <a:t>Til fakturabehandling: Fakturasentralen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852814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Formål og agenda</a:t>
            </a: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1556792"/>
            <a:ext cx="8229600" cy="4392488"/>
          </a:xfrm>
        </p:spPr>
        <p:txBody>
          <a:bodyPr>
            <a:normAutofit/>
          </a:bodyPr>
          <a:lstStyle/>
          <a:p>
            <a:pPr marL="0" lvl="0" indent="0">
              <a:lnSpc>
                <a:spcPct val="150000"/>
              </a:lnSpc>
              <a:buNone/>
            </a:pPr>
            <a:r>
              <a:rPr lang="nb-NO" sz="2000" dirty="0" smtClean="0"/>
              <a:t>Formål</a:t>
            </a:r>
          </a:p>
          <a:p>
            <a:pPr>
              <a:lnSpc>
                <a:spcPct val="100000"/>
              </a:lnSpc>
            </a:pPr>
            <a:r>
              <a:rPr lang="nb-NO" sz="2000" dirty="0" smtClean="0"/>
              <a:t>Informasjon om ny kredittkortløsning og opplæring i bestilling av kredittkort for virksomhetenes administratorer</a:t>
            </a:r>
          </a:p>
          <a:p>
            <a:pPr>
              <a:lnSpc>
                <a:spcPct val="100000"/>
              </a:lnSpc>
            </a:pPr>
            <a:endParaRPr lang="nb-NO" sz="2000" dirty="0" smtClean="0"/>
          </a:p>
          <a:p>
            <a:pPr marL="0" lvl="0" indent="0">
              <a:lnSpc>
                <a:spcPct val="100000"/>
              </a:lnSpc>
              <a:buNone/>
            </a:pPr>
            <a:r>
              <a:rPr lang="nb-NO" sz="2000" dirty="0" smtClean="0"/>
              <a:t>Agenda</a:t>
            </a:r>
          </a:p>
          <a:p>
            <a:pPr>
              <a:lnSpc>
                <a:spcPct val="100000"/>
              </a:lnSpc>
            </a:pPr>
            <a:r>
              <a:rPr lang="nb-NO" sz="2000" dirty="0">
                <a:solidFill>
                  <a:schemeClr val="dk1"/>
                </a:solidFill>
              </a:rPr>
              <a:t>Om </a:t>
            </a:r>
            <a:r>
              <a:rPr lang="nb-NO" sz="2000" dirty="0" smtClean="0">
                <a:solidFill>
                  <a:schemeClr val="dk1"/>
                </a:solidFill>
              </a:rPr>
              <a:t>avtalen og virksomhetens ansvar</a:t>
            </a:r>
            <a:endParaRPr lang="nb-NO" sz="2000" dirty="0">
              <a:solidFill>
                <a:schemeClr val="dk1"/>
              </a:solidFill>
            </a:endParaRPr>
          </a:p>
          <a:p>
            <a:pPr>
              <a:lnSpc>
                <a:spcPct val="100000"/>
              </a:lnSpc>
            </a:pPr>
            <a:r>
              <a:rPr lang="nb-NO" sz="2000" dirty="0" smtClean="0">
                <a:solidFill>
                  <a:schemeClr val="dk1"/>
                </a:solidFill>
              </a:rPr>
              <a:t>Om </a:t>
            </a:r>
            <a:r>
              <a:rPr lang="nb-NO" sz="2000" dirty="0">
                <a:solidFill>
                  <a:schemeClr val="dk1"/>
                </a:solidFill>
              </a:rPr>
              <a:t>overgangen fra Danske Bank til SEB </a:t>
            </a:r>
            <a:r>
              <a:rPr lang="nb-NO" sz="2000" dirty="0" smtClean="0">
                <a:solidFill>
                  <a:schemeClr val="dk1"/>
                </a:solidFill>
              </a:rPr>
              <a:t>Kort</a:t>
            </a:r>
          </a:p>
          <a:p>
            <a:pPr>
              <a:lnSpc>
                <a:spcPct val="100000"/>
              </a:lnSpc>
            </a:pPr>
            <a:endParaRPr lang="nb-NO" sz="2000" dirty="0" smtClean="0">
              <a:solidFill>
                <a:schemeClr val="dk1"/>
              </a:solidFill>
            </a:endParaRPr>
          </a:p>
          <a:p>
            <a:pPr>
              <a:lnSpc>
                <a:spcPct val="100000"/>
              </a:lnSpc>
            </a:pPr>
            <a:r>
              <a:rPr lang="nb-NO" sz="2000" dirty="0" smtClean="0">
                <a:solidFill>
                  <a:schemeClr val="dk1"/>
                </a:solidFill>
              </a:rPr>
              <a:t>Opplæring av administratorer i kortbestilling</a:t>
            </a:r>
          </a:p>
          <a:p>
            <a:pPr>
              <a:lnSpc>
                <a:spcPct val="100000"/>
              </a:lnSpc>
            </a:pPr>
            <a:endParaRPr lang="nb-NO" sz="2000" dirty="0" smtClean="0">
              <a:solidFill>
                <a:schemeClr val="dk1"/>
              </a:solidFill>
            </a:endParaRPr>
          </a:p>
          <a:p>
            <a:pPr defTabSz="914400">
              <a:lnSpc>
                <a:spcPct val="100000"/>
              </a:lnSpc>
            </a:pPr>
            <a:r>
              <a:rPr lang="nb-NO" sz="2000" dirty="0">
                <a:solidFill>
                  <a:schemeClr val="dk1"/>
                </a:solidFill>
              </a:rPr>
              <a:t>Oslo kommunes interne </a:t>
            </a:r>
            <a:r>
              <a:rPr lang="nb-NO" sz="2000" dirty="0" smtClean="0">
                <a:solidFill>
                  <a:schemeClr val="dk1"/>
                </a:solidFill>
              </a:rPr>
              <a:t>rutiner</a:t>
            </a:r>
          </a:p>
          <a:p>
            <a:pPr lvl="1" defTabSz="914400">
              <a:lnSpc>
                <a:spcPct val="100000"/>
              </a:lnSpc>
            </a:pPr>
            <a:r>
              <a:rPr lang="nb-NO" sz="2000" dirty="0" smtClean="0">
                <a:solidFill>
                  <a:schemeClr val="dk1"/>
                </a:solidFill>
              </a:rPr>
              <a:t>Fakturamottak </a:t>
            </a:r>
            <a:r>
              <a:rPr lang="nb-NO" sz="2000" dirty="0">
                <a:solidFill>
                  <a:schemeClr val="dk1"/>
                </a:solidFill>
              </a:rPr>
              <a:t>og </a:t>
            </a:r>
            <a:r>
              <a:rPr lang="nb-NO" sz="2000" dirty="0" smtClean="0">
                <a:solidFill>
                  <a:schemeClr val="dk1"/>
                </a:solidFill>
              </a:rPr>
              <a:t>behandling</a:t>
            </a:r>
          </a:p>
          <a:p>
            <a:pPr lvl="1" defTabSz="914400">
              <a:lnSpc>
                <a:spcPct val="100000"/>
              </a:lnSpc>
            </a:pPr>
            <a:r>
              <a:rPr lang="nb-NO" sz="2000" dirty="0" smtClean="0">
                <a:solidFill>
                  <a:schemeClr val="dk1"/>
                </a:solidFill>
              </a:rPr>
              <a:t>Oppgjør </a:t>
            </a:r>
            <a:r>
              <a:rPr lang="nb-NO" sz="2000" dirty="0">
                <a:solidFill>
                  <a:schemeClr val="dk1"/>
                </a:solidFill>
              </a:rPr>
              <a:t>av transaksjoner i HR-systemets reise- og utleggsmodul</a:t>
            </a:r>
          </a:p>
          <a:p>
            <a:pPr marL="171450" indent="-171450" defTabSz="914400">
              <a:buFontTx/>
              <a:buChar char="-"/>
            </a:pPr>
            <a:endParaRPr lang="nb-NO" sz="2000" dirty="0">
              <a:solidFill>
                <a:schemeClr val="dk1"/>
              </a:solidFill>
            </a:endParaRPr>
          </a:p>
          <a:p>
            <a:pPr>
              <a:lnSpc>
                <a:spcPct val="100000"/>
              </a:lnSpc>
            </a:pPr>
            <a:endParaRPr lang="nb-NO" sz="2000" dirty="0" smtClean="0">
              <a:solidFill>
                <a:schemeClr val="dk1"/>
              </a:solidFill>
            </a:endParaRPr>
          </a:p>
          <a:p>
            <a:pPr>
              <a:lnSpc>
                <a:spcPct val="100000"/>
              </a:lnSpc>
            </a:pPr>
            <a:endParaRPr lang="nb-NO" sz="2000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7488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Ny kredittkortavtale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nb-NO" sz="2000" dirty="0" smtClean="0"/>
              <a:t>31. desember 2017 opphører kommunens kredittkortavtale med Danske Bank</a:t>
            </a:r>
          </a:p>
          <a:p>
            <a:pPr marL="0" indent="0">
              <a:lnSpc>
                <a:spcPct val="150000"/>
              </a:lnSpc>
              <a:buNone/>
            </a:pPr>
            <a:endParaRPr lang="nb-NO" sz="2000" dirty="0" smtClean="0"/>
          </a:p>
          <a:p>
            <a:pPr>
              <a:lnSpc>
                <a:spcPct val="150000"/>
              </a:lnSpc>
            </a:pPr>
            <a:r>
              <a:rPr lang="nb-NO" sz="2000" dirty="0" smtClean="0"/>
              <a:t>Fra 1.1.2018 er SEB Kort ny leverandør</a:t>
            </a:r>
          </a:p>
          <a:p>
            <a:pPr lvl="1">
              <a:lnSpc>
                <a:spcPct val="150000"/>
              </a:lnSpc>
            </a:pPr>
            <a:r>
              <a:rPr lang="nb-NO" sz="2000" dirty="0" smtClean="0"/>
              <a:t>Kortet heter Eurocard </a:t>
            </a:r>
            <a:r>
              <a:rPr lang="nb-NO" sz="2000" dirty="0" err="1" smtClean="0"/>
              <a:t>Corporate</a:t>
            </a:r>
            <a:endParaRPr lang="nb-NO" sz="2000" dirty="0" smtClean="0"/>
          </a:p>
          <a:p>
            <a:pPr lvl="1">
              <a:lnSpc>
                <a:spcPct val="150000"/>
              </a:lnSpc>
            </a:pPr>
            <a:r>
              <a:rPr lang="nb-NO" sz="2000" dirty="0" smtClean="0"/>
              <a:t>Kredittkort med bedriftsansvar</a:t>
            </a:r>
          </a:p>
          <a:p>
            <a:pPr lvl="1">
              <a:lnSpc>
                <a:spcPct val="150000"/>
              </a:lnSpc>
            </a:pPr>
            <a:r>
              <a:rPr lang="nb-NO" sz="2000" dirty="0" smtClean="0"/>
              <a:t>Nye kort blir gyldige fra 1. januar 2018</a:t>
            </a:r>
          </a:p>
          <a:p>
            <a:pPr lvl="1">
              <a:lnSpc>
                <a:spcPct val="100000"/>
              </a:lnSpc>
            </a:pPr>
            <a:endParaRPr lang="nb-NO" sz="2000" dirty="0"/>
          </a:p>
        </p:txBody>
      </p:sp>
    </p:spTree>
    <p:extLst>
      <p:ext uri="{BB962C8B-B14F-4D97-AF65-F5344CB8AC3E}">
        <p14:creationId xmlns:p14="http://schemas.microsoft.com/office/powerpoint/2010/main" val="365669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Virksomhetenes ansvar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Roller og ansvar</a:t>
            </a: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1898878"/>
            <a:ext cx="8229600" cy="4410442"/>
          </a:xfrm>
        </p:spPr>
        <p:txBody>
          <a:bodyPr>
            <a:normAutofit lnSpcReduction="10000"/>
          </a:bodyPr>
          <a:lstStyle/>
          <a:p>
            <a:pPr lvl="0">
              <a:lnSpc>
                <a:spcPct val="150000"/>
              </a:lnSpc>
            </a:pPr>
            <a:r>
              <a:rPr lang="nb-NO" dirty="0" smtClean="0"/>
              <a:t>Virksomhetsleder</a:t>
            </a:r>
          </a:p>
          <a:p>
            <a:pPr lvl="1">
              <a:lnSpc>
                <a:spcPct val="150000"/>
              </a:lnSpc>
            </a:pPr>
            <a:r>
              <a:rPr lang="nb-NO" dirty="0" smtClean="0"/>
              <a:t>Beslutter bruk av kort</a:t>
            </a:r>
          </a:p>
          <a:p>
            <a:pPr lvl="1">
              <a:lnSpc>
                <a:spcPct val="150000"/>
              </a:lnSpc>
            </a:pPr>
            <a:r>
              <a:rPr lang="nb-NO" dirty="0" smtClean="0"/>
              <a:t>Foretar en risikoanalyse ved oppstart</a:t>
            </a:r>
          </a:p>
          <a:p>
            <a:pPr lvl="1">
              <a:lnSpc>
                <a:spcPct val="150000"/>
              </a:lnSpc>
            </a:pPr>
            <a:r>
              <a:rPr lang="nb-NO" dirty="0" smtClean="0"/>
              <a:t>Beslutter og følger opp interne rutiner</a:t>
            </a:r>
            <a:endParaRPr lang="nb-NO" dirty="0"/>
          </a:p>
          <a:p>
            <a:pPr lvl="0">
              <a:lnSpc>
                <a:spcPct val="150000"/>
              </a:lnSpc>
            </a:pPr>
            <a:r>
              <a:rPr lang="nb-NO" dirty="0" smtClean="0"/>
              <a:t>Personalleder</a:t>
            </a:r>
          </a:p>
          <a:p>
            <a:pPr lvl="1">
              <a:lnSpc>
                <a:spcPct val="150000"/>
              </a:lnSpc>
            </a:pPr>
            <a:r>
              <a:rPr lang="nb-NO" dirty="0" smtClean="0"/>
              <a:t>Godkjenner bestilling av kort til den enkelte ansatte</a:t>
            </a:r>
            <a:endParaRPr lang="nb-NO" dirty="0"/>
          </a:p>
          <a:p>
            <a:pPr lvl="0">
              <a:lnSpc>
                <a:spcPct val="150000"/>
              </a:lnSpc>
            </a:pPr>
            <a:r>
              <a:rPr lang="nb-NO" dirty="0" smtClean="0"/>
              <a:t>Administrator</a:t>
            </a:r>
          </a:p>
          <a:p>
            <a:pPr lvl="1">
              <a:lnSpc>
                <a:spcPct val="150000"/>
              </a:lnSpc>
            </a:pPr>
            <a:r>
              <a:rPr lang="nb-NO" dirty="0" smtClean="0"/>
              <a:t>Bestiller og avbestiller kort </a:t>
            </a:r>
          </a:p>
          <a:p>
            <a:pPr lvl="1">
              <a:lnSpc>
                <a:spcPct val="150000"/>
              </a:lnSpc>
            </a:pPr>
            <a:r>
              <a:rPr lang="nb-NO" dirty="0" smtClean="0"/>
              <a:t>Veileder kortholdere i bruk</a:t>
            </a:r>
          </a:p>
          <a:p>
            <a:pPr lvl="1">
              <a:lnSpc>
                <a:spcPct val="150000"/>
              </a:lnSpc>
            </a:pPr>
            <a:r>
              <a:rPr lang="nb-NO" dirty="0" smtClean="0"/>
              <a:t>Følger opp at interne rutiner for kortbruk følges</a:t>
            </a:r>
            <a:endParaRPr lang="nb-NO" dirty="0"/>
          </a:p>
          <a:p>
            <a:pPr lvl="0">
              <a:lnSpc>
                <a:spcPct val="150000"/>
              </a:lnSpc>
            </a:pPr>
            <a:r>
              <a:rPr lang="nb-NO" dirty="0"/>
              <a:t>Kortholder (ansatt</a:t>
            </a:r>
            <a:r>
              <a:rPr lang="nb-NO" dirty="0" smtClean="0"/>
              <a:t>)</a:t>
            </a:r>
          </a:p>
          <a:p>
            <a:pPr lvl="1">
              <a:lnSpc>
                <a:spcPct val="150000"/>
              </a:lnSpc>
            </a:pPr>
            <a:r>
              <a:rPr lang="nb-NO" dirty="0" smtClean="0"/>
              <a:t>Bruker kortet etter de retningslinjer som er gitt</a:t>
            </a:r>
            <a:endParaRPr lang="nb-NO" dirty="0"/>
          </a:p>
          <a:p>
            <a:pPr>
              <a:lnSpc>
                <a:spcPct val="150000"/>
              </a:lnSpc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2097453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Interne rutiner i virksomheten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Må inneholde</a:t>
            </a: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0">
              <a:lnSpc>
                <a:spcPct val="150000"/>
              </a:lnSpc>
            </a:pPr>
            <a:r>
              <a:rPr lang="nb-NO" dirty="0"/>
              <a:t>Hva den enkelte kortholder kan bruke kortet </a:t>
            </a:r>
            <a:r>
              <a:rPr lang="nb-NO" dirty="0" smtClean="0"/>
              <a:t>til</a:t>
            </a:r>
          </a:p>
          <a:p>
            <a:pPr lvl="1">
              <a:lnSpc>
                <a:spcPct val="150000"/>
              </a:lnSpc>
            </a:pPr>
            <a:r>
              <a:rPr lang="nb-NO" dirty="0" smtClean="0"/>
              <a:t>avgrensing av </a:t>
            </a:r>
            <a:r>
              <a:rPr lang="nb-NO" dirty="0"/>
              <a:t>type varer og </a:t>
            </a:r>
            <a:r>
              <a:rPr lang="nb-NO" dirty="0" smtClean="0"/>
              <a:t>tjenester</a:t>
            </a:r>
          </a:p>
          <a:p>
            <a:pPr lvl="1">
              <a:lnSpc>
                <a:spcPct val="150000"/>
              </a:lnSpc>
            </a:pPr>
            <a:r>
              <a:rPr lang="nb-NO" dirty="0" smtClean="0"/>
              <a:t>kjøp på internett</a:t>
            </a:r>
          </a:p>
          <a:p>
            <a:pPr lvl="1">
              <a:lnSpc>
                <a:spcPct val="150000"/>
              </a:lnSpc>
            </a:pPr>
            <a:r>
              <a:rPr lang="nb-NO" dirty="0" smtClean="0"/>
              <a:t>kontantuttaksbegrensninger</a:t>
            </a:r>
          </a:p>
          <a:p>
            <a:pPr>
              <a:lnSpc>
                <a:spcPct val="150000"/>
              </a:lnSpc>
            </a:pPr>
            <a:r>
              <a:rPr lang="nb-NO" dirty="0" smtClean="0"/>
              <a:t>Beløpsgrenser i kort </a:t>
            </a:r>
          </a:p>
          <a:p>
            <a:pPr>
              <a:lnSpc>
                <a:spcPct val="150000"/>
              </a:lnSpc>
            </a:pPr>
            <a:r>
              <a:rPr lang="nb-NO" dirty="0" smtClean="0"/>
              <a:t>Rutine for signering av avtale om kortbruk</a:t>
            </a:r>
          </a:p>
          <a:p>
            <a:pPr>
              <a:lnSpc>
                <a:spcPct val="150000"/>
              </a:lnSpc>
            </a:pPr>
            <a:r>
              <a:rPr lang="nb-NO" dirty="0" smtClean="0"/>
              <a:t>«Oppskrift» på bestilling av kort inklusive arbeidsflyt i prosessen</a:t>
            </a:r>
          </a:p>
          <a:p>
            <a:pPr>
              <a:lnSpc>
                <a:spcPct val="150000"/>
              </a:lnSpc>
            </a:pPr>
            <a:r>
              <a:rPr lang="nb-NO" dirty="0" smtClean="0"/>
              <a:t>Rutine for sperring av kort ved lengre fravær/permisjoner/fratredelse</a:t>
            </a:r>
            <a:endParaRPr lang="nb-NO" dirty="0"/>
          </a:p>
          <a:p>
            <a:pPr>
              <a:lnSpc>
                <a:spcPct val="100000"/>
              </a:lnSpc>
            </a:pPr>
            <a:endParaRPr lang="nb-NO" dirty="0" smtClean="0"/>
          </a:p>
          <a:p>
            <a:pPr>
              <a:lnSpc>
                <a:spcPct val="100000"/>
              </a:lnSpc>
            </a:pPr>
            <a:endParaRPr lang="nb-NO" dirty="0" smtClean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989267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Avslutning </a:t>
            </a:r>
            <a:r>
              <a:rPr lang="nb-NO" dirty="0"/>
              <a:t>av kort </a:t>
            </a:r>
            <a:r>
              <a:rPr lang="nb-NO" dirty="0" smtClean="0"/>
              <a:t> - Danske </a:t>
            </a:r>
            <a:r>
              <a:rPr lang="nb-NO" dirty="0"/>
              <a:t>Bank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nb-NO" sz="1800" dirty="0" smtClean="0"/>
              <a:t>15. 12. 2017 	Danske </a:t>
            </a:r>
            <a:r>
              <a:rPr lang="nb-NO" sz="1800" dirty="0"/>
              <a:t>Bank </a:t>
            </a:r>
            <a:r>
              <a:rPr lang="nb-NO" sz="1800" dirty="0" smtClean="0"/>
              <a:t>slutter å utstede nye </a:t>
            </a:r>
            <a:r>
              <a:rPr lang="nb-NO" sz="1800" dirty="0"/>
              <a:t>kort. Frem til 31.12. </a:t>
            </a:r>
            <a:r>
              <a:rPr lang="nb-NO" sz="1800" dirty="0" smtClean="0"/>
              <a:t>						vil kortbestiller få beskjed om at det er inngått avtale 						med ny leverandør og at det anbefales å bestille kort hos 					SEB.</a:t>
            </a:r>
            <a:endParaRPr lang="nb-NO" sz="1800" dirty="0"/>
          </a:p>
          <a:p>
            <a:pPr>
              <a:lnSpc>
                <a:spcPct val="150000"/>
              </a:lnSpc>
            </a:pPr>
            <a:r>
              <a:rPr lang="nb-NO" sz="1800" dirty="0" smtClean="0"/>
              <a:t>02.01.2018	Alle </a:t>
            </a:r>
            <a:r>
              <a:rPr lang="nb-NO" sz="1800" u="sng" dirty="0"/>
              <a:t>kontoe</a:t>
            </a:r>
            <a:r>
              <a:rPr lang="nb-NO" sz="1800" dirty="0"/>
              <a:t>r tilknyttet Oslo kommune sperres for </a:t>
            </a:r>
            <a:r>
              <a:rPr lang="nb-NO" sz="1800" dirty="0" smtClean="0"/>
              <a:t>							debitering</a:t>
            </a:r>
            <a:r>
              <a:rPr lang="nb-NO" sz="1800" dirty="0"/>
              <a:t>. Det vil være mulig å gjøre innskudd på konto </a:t>
            </a:r>
            <a:r>
              <a:rPr lang="nb-NO" sz="1800" dirty="0" smtClean="0"/>
              <a:t>						ved </a:t>
            </a:r>
            <a:r>
              <a:rPr lang="nb-NO" sz="1800" dirty="0"/>
              <a:t>betaling av faktura.</a:t>
            </a:r>
          </a:p>
          <a:p>
            <a:pPr>
              <a:lnSpc>
                <a:spcPct val="150000"/>
              </a:lnSpc>
            </a:pPr>
            <a:r>
              <a:rPr lang="nb-NO" sz="1800" dirty="0" smtClean="0"/>
              <a:t>02.01.2018	Alle</a:t>
            </a:r>
            <a:r>
              <a:rPr lang="nb-NO" sz="1800" u="sng" dirty="0" smtClean="0"/>
              <a:t> </a:t>
            </a:r>
            <a:r>
              <a:rPr lang="nb-NO" sz="1800" u="sng" dirty="0"/>
              <a:t>kort </a:t>
            </a:r>
            <a:r>
              <a:rPr lang="nb-NO" sz="1800" dirty="0"/>
              <a:t>sperres.  </a:t>
            </a:r>
          </a:p>
          <a:p>
            <a:pPr>
              <a:lnSpc>
                <a:spcPct val="150000"/>
              </a:lnSpc>
            </a:pPr>
            <a:r>
              <a:rPr lang="nb-NO" sz="1800" dirty="0" smtClean="0"/>
              <a:t>15.01.2018	Siste </a:t>
            </a:r>
            <a:r>
              <a:rPr lang="nb-NO" sz="1800" dirty="0"/>
              <a:t>faktura sendes til Oslo kommune for forbruk i desember. </a:t>
            </a:r>
          </a:p>
          <a:p>
            <a:pPr>
              <a:lnSpc>
                <a:spcPct val="150000"/>
              </a:lnSpc>
            </a:pPr>
            <a:r>
              <a:rPr lang="nb-NO" sz="1800" dirty="0"/>
              <a:t>14.02.2018 </a:t>
            </a:r>
            <a:r>
              <a:rPr lang="nb-NO" sz="1800" dirty="0" smtClean="0"/>
              <a:t>	Betalingsfrist </a:t>
            </a:r>
            <a:r>
              <a:rPr lang="nb-NO" sz="1800" dirty="0"/>
              <a:t>siste faktura</a:t>
            </a:r>
          </a:p>
        </p:txBody>
      </p:sp>
    </p:spTree>
    <p:extLst>
      <p:ext uri="{BB962C8B-B14F-4D97-AF65-F5344CB8AC3E}">
        <p14:creationId xmlns:p14="http://schemas.microsoft.com/office/powerpoint/2010/main" val="2093187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Informasjon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På </a:t>
            </a:r>
            <a:r>
              <a:rPr lang="nb-NO" dirty="0" err="1" smtClean="0"/>
              <a:t>UKEs</a:t>
            </a:r>
            <a:r>
              <a:rPr lang="nb-NO" dirty="0" smtClean="0"/>
              <a:t> intranett</a:t>
            </a: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7544" y="1916832"/>
            <a:ext cx="2952328" cy="4130675"/>
          </a:xfrm>
        </p:spPr>
        <p:txBody>
          <a:bodyPr/>
          <a:lstStyle/>
          <a:p>
            <a:pPr marL="0" indent="0">
              <a:buNone/>
            </a:pPr>
            <a:r>
              <a:rPr lang="nb-NO" dirty="0" smtClean="0"/>
              <a:t>Abonner på nyheter på nettsiden – så blir dere varslet hver gang vi legger ut ny informasjon!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r>
              <a:rPr lang="nb-NO" dirty="0" smtClean="0"/>
              <a:t>Utkast til rutine og presentasjoner fra opplæring legges også ut på denne siden.</a:t>
            </a:r>
          </a:p>
          <a:p>
            <a:pPr marL="0" indent="0">
              <a:buNone/>
            </a:pPr>
            <a:endParaRPr lang="nb-NO" dirty="0"/>
          </a:p>
        </p:txBody>
      </p:sp>
      <p:pic>
        <p:nvPicPr>
          <p:cNvPr id="1026" name="Picture 2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836712"/>
            <a:ext cx="5583907" cy="495248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7011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Hvor finner jeg ansattnummeret?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Logg på HR-systemet</a:t>
            </a:r>
            <a:endParaRPr lang="nb-NO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055"/>
          <a:stretch/>
        </p:blipFill>
        <p:spPr bwMode="auto">
          <a:xfrm>
            <a:off x="395537" y="2334509"/>
            <a:ext cx="2453172" cy="32547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5" name="Rektangel 4"/>
          <p:cNvSpPr/>
          <p:nvPr/>
        </p:nvSpPr>
        <p:spPr>
          <a:xfrm>
            <a:off x="395536" y="3068960"/>
            <a:ext cx="1152128" cy="3600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Rektangel 7"/>
          <p:cNvSpPr/>
          <p:nvPr/>
        </p:nvSpPr>
        <p:spPr>
          <a:xfrm>
            <a:off x="1574259" y="2853009"/>
            <a:ext cx="1053525" cy="28795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2926829"/>
            <a:ext cx="5819775" cy="14382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0" name="Rektangel 9"/>
          <p:cNvSpPr/>
          <p:nvPr/>
        </p:nvSpPr>
        <p:spPr>
          <a:xfrm>
            <a:off x="3131840" y="3861048"/>
            <a:ext cx="1125533" cy="5040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9" name="Rett pil 8"/>
          <p:cNvCxnSpPr/>
          <p:nvPr/>
        </p:nvCxnSpPr>
        <p:spPr>
          <a:xfrm>
            <a:off x="2627784" y="2924944"/>
            <a:ext cx="504056" cy="93610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7700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Kredittkorttransaksjoner </a:t>
            </a:r>
            <a:br>
              <a:rPr lang="nb-NO" dirty="0" smtClean="0"/>
            </a:br>
            <a:r>
              <a:rPr lang="nb-NO" dirty="0" smtClean="0"/>
              <a:t>– i HR og økonomi</a:t>
            </a:r>
            <a:endParaRPr lang="nb-NO" sz="4000" dirty="0"/>
          </a:p>
        </p:txBody>
      </p:sp>
    </p:spTree>
    <p:extLst>
      <p:ext uri="{BB962C8B-B14F-4D97-AF65-F5344CB8AC3E}">
        <p14:creationId xmlns:p14="http://schemas.microsoft.com/office/powerpoint/2010/main" val="3855043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-Oslokommune-BYR_PPT">
  <a:themeElements>
    <a:clrScheme name="Oslo kommune">
      <a:dk1>
        <a:srgbClr val="000000"/>
      </a:dk1>
      <a:lt1>
        <a:sysClr val="window" lastClr="FFFFFF"/>
      </a:lt1>
      <a:dk2>
        <a:srgbClr val="2B265B"/>
      </a:dk2>
      <a:lt2>
        <a:srgbClr val="FFFFFF"/>
      </a:lt2>
      <a:accent1>
        <a:srgbClr val="22408C"/>
      </a:accent1>
      <a:accent2>
        <a:srgbClr val="004438"/>
      </a:accent2>
      <a:accent3>
        <a:srgbClr val="007770"/>
      </a:accent3>
      <a:accent4>
        <a:srgbClr val="DFAB26"/>
      </a:accent4>
      <a:accent5>
        <a:srgbClr val="CE1126"/>
      </a:accent5>
      <a:accent6>
        <a:srgbClr val="861D5D"/>
      </a:accent6>
      <a:hlink>
        <a:srgbClr val="2F5EC0"/>
      </a:hlink>
      <a:folHlink>
        <a:srgbClr val="9BB8F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lIns="91440" tIns="45720" rIns="91440" bIns="45720" rtlCol="0" anchor="t">
        <a:normAutofit/>
      </a:bodyPr>
      <a:lstStyle>
        <a:defPPr>
          <a:defRPr sz="2000" b="1" dirty="0" err="1" smtClean="0">
            <a:solidFill>
              <a:schemeClr val="tx1">
                <a:lumMod val="75000"/>
                <a:lumOff val="25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HR – systemet – oppgradering til M5">
  <a:themeElements>
    <a:clrScheme name="Oslo kommune">
      <a:dk1>
        <a:srgbClr val="000000"/>
      </a:dk1>
      <a:lt1>
        <a:sysClr val="window" lastClr="FFFFFF"/>
      </a:lt1>
      <a:dk2>
        <a:srgbClr val="2B265B"/>
      </a:dk2>
      <a:lt2>
        <a:srgbClr val="FFFFFF"/>
      </a:lt2>
      <a:accent1>
        <a:srgbClr val="22408C"/>
      </a:accent1>
      <a:accent2>
        <a:srgbClr val="004438"/>
      </a:accent2>
      <a:accent3>
        <a:srgbClr val="007770"/>
      </a:accent3>
      <a:accent4>
        <a:srgbClr val="DFAB26"/>
      </a:accent4>
      <a:accent5>
        <a:srgbClr val="CE1126"/>
      </a:accent5>
      <a:accent6>
        <a:srgbClr val="861D5D"/>
      </a:accent6>
      <a:hlink>
        <a:srgbClr val="2F5EC0"/>
      </a:hlink>
      <a:folHlink>
        <a:srgbClr val="9BB8F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lIns="91440" tIns="45720" rIns="91440" bIns="45720" rtlCol="0" anchor="t">
        <a:normAutofit/>
      </a:bodyPr>
      <a:lstStyle>
        <a:defPPr>
          <a:defRPr sz="2000" b="1" dirty="0" err="1" smtClean="0">
            <a:solidFill>
              <a:schemeClr val="tx1">
                <a:lumMod val="75000"/>
                <a:lumOff val="25000"/>
              </a:schemeClr>
            </a:solidFill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706</TotalTime>
  <Words>508</Words>
  <Application>Microsoft Office PowerPoint</Application>
  <PresentationFormat>Skjermfremvisning (4:3)</PresentationFormat>
  <Paragraphs>108</Paragraphs>
  <Slides>16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Lysbildetitler</vt:lpstr>
      </vt:variant>
      <vt:variant>
        <vt:i4>16</vt:i4>
      </vt:variant>
    </vt:vector>
  </HeadingPairs>
  <TitlesOfParts>
    <vt:vector size="18" baseType="lpstr">
      <vt:lpstr>2-Oslokommune-BYR_PPT</vt:lpstr>
      <vt:lpstr>HR – systemet – oppgradering til M5</vt:lpstr>
      <vt:lpstr>Ny kredittkortløsning</vt:lpstr>
      <vt:lpstr>Formål og agenda</vt:lpstr>
      <vt:lpstr>Ny kredittkortavtale</vt:lpstr>
      <vt:lpstr>Virksomhetenes ansvar</vt:lpstr>
      <vt:lpstr>Interne rutiner i virksomheten</vt:lpstr>
      <vt:lpstr>Avslutning av kort  - Danske Bank</vt:lpstr>
      <vt:lpstr>Informasjon</vt:lpstr>
      <vt:lpstr>Hvor finner jeg ansattnummeret?</vt:lpstr>
      <vt:lpstr>Kredittkorttransaksjoner  – i HR og økonomi</vt:lpstr>
      <vt:lpstr>Ny prosess</vt:lpstr>
      <vt:lpstr>Ny prosess</vt:lpstr>
      <vt:lpstr>Eksempel fra HR-systemet</vt:lpstr>
      <vt:lpstr>Bokføring av faktura</vt:lpstr>
      <vt:lpstr>Oppfølging av levering av oppgjør</vt:lpstr>
      <vt:lpstr>Hva gjenstår før rutinen er klar</vt:lpstr>
      <vt:lpstr>Spørsmål</vt:lpstr>
    </vt:vector>
  </TitlesOfParts>
  <Company>Oslo kommune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Kari Margrete Hove</dc:creator>
  <cp:lastModifiedBy>Kari Margrete Hove</cp:lastModifiedBy>
  <cp:revision>15</cp:revision>
  <cp:lastPrinted>2017-10-12T06:55:23Z</cp:lastPrinted>
  <dcterms:created xsi:type="dcterms:W3CDTF">2017-09-28T16:14:40Z</dcterms:created>
  <dcterms:modified xsi:type="dcterms:W3CDTF">2017-10-13T14:05:47Z</dcterms:modified>
</cp:coreProperties>
</file>