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5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6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7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1"/>
    <p:sldMasterId id="2147483832" r:id="rId2"/>
    <p:sldMasterId id="2147483858" r:id="rId3"/>
    <p:sldMasterId id="2147483883" r:id="rId4"/>
    <p:sldMasterId id="2147483908" r:id="rId5"/>
    <p:sldMasterId id="2147483933" r:id="rId6"/>
    <p:sldMasterId id="2147483958" r:id="rId7"/>
    <p:sldMasterId id="2147483983" r:id="rId8"/>
  </p:sldMasterIdLst>
  <p:notesMasterIdLst>
    <p:notesMasterId r:id="rId41"/>
  </p:notesMasterIdLst>
  <p:handoutMasterIdLst>
    <p:handoutMasterId r:id="rId42"/>
  </p:handoutMasterIdLst>
  <p:sldIdLst>
    <p:sldId id="259" r:id="rId9"/>
    <p:sldId id="361" r:id="rId10"/>
    <p:sldId id="419" r:id="rId11"/>
    <p:sldId id="428" r:id="rId12"/>
    <p:sldId id="429" r:id="rId13"/>
    <p:sldId id="430" r:id="rId14"/>
    <p:sldId id="431" r:id="rId15"/>
    <p:sldId id="432" r:id="rId16"/>
    <p:sldId id="436" r:id="rId17"/>
    <p:sldId id="433" r:id="rId18"/>
    <p:sldId id="441" r:id="rId19"/>
    <p:sldId id="440" r:id="rId20"/>
    <p:sldId id="439" r:id="rId21"/>
    <p:sldId id="435" r:id="rId22"/>
    <p:sldId id="438" r:id="rId23"/>
    <p:sldId id="437" r:id="rId24"/>
    <p:sldId id="434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1" r:id="rId34"/>
    <p:sldId id="450" r:id="rId35"/>
    <p:sldId id="453" r:id="rId36"/>
    <p:sldId id="452" r:id="rId37"/>
    <p:sldId id="455" r:id="rId38"/>
    <p:sldId id="454" r:id="rId39"/>
    <p:sldId id="393" r:id="rId40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8" autoAdjust="0"/>
    <p:restoredTop sz="91087" autoAdjust="0"/>
  </p:normalViewPr>
  <p:slideViewPr>
    <p:cSldViewPr showGuides="1">
      <p:cViewPr>
        <p:scale>
          <a:sx n="70" d="100"/>
          <a:sy n="70" d="100"/>
        </p:scale>
        <p:origin x="-1818" y="-822"/>
      </p:cViewPr>
      <p:guideLst>
        <p:guide orient="horz" pos="2160"/>
        <p:guide orient="horz" pos="2115"/>
        <p:guide orient="horz" pos="2205"/>
        <p:guide orient="horz" pos="3838"/>
        <p:guide orient="horz" pos="3521"/>
        <p:guide orient="horz" pos="799"/>
        <p:guide orient="horz" pos="618"/>
        <p:guide pos="2880"/>
        <p:guide pos="2925"/>
        <p:guide pos="2835"/>
        <p:guide pos="5375"/>
        <p:guide pos="385"/>
        <p:guide pos="839"/>
        <p:guide pos="2200"/>
        <p:guide pos="3560"/>
        <p:guide pos="49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2598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8" cy="496333"/>
          </a:xfrm>
          <a:prstGeom prst="rect">
            <a:avLst/>
          </a:prstGeom>
        </p:spPr>
        <p:txBody>
          <a:bodyPr vert="horz" lIns="92690" tIns="46345" rIns="92690" bIns="46345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8" cy="496333"/>
          </a:xfrm>
          <a:prstGeom prst="rect">
            <a:avLst/>
          </a:prstGeom>
        </p:spPr>
        <p:txBody>
          <a:bodyPr vert="horz" lIns="92690" tIns="46345" rIns="92690" bIns="46345" rtlCol="0"/>
          <a:lstStyle>
            <a:lvl1pPr algn="r">
              <a:defRPr sz="1200"/>
            </a:lvl1pPr>
          </a:lstStyle>
          <a:p>
            <a:fld id="{C91B6AF2-F1D8-4A7E-84EE-81CE9BB27B07}" type="datetimeFigureOut">
              <a:rPr lang="sv-SE" smtClean="0"/>
              <a:t>2017-10-18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8" cy="496333"/>
          </a:xfrm>
          <a:prstGeom prst="rect">
            <a:avLst/>
          </a:prstGeom>
        </p:spPr>
        <p:txBody>
          <a:bodyPr vert="horz" lIns="92690" tIns="46345" rIns="92690" bIns="46345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8" cy="496333"/>
          </a:xfrm>
          <a:prstGeom prst="rect">
            <a:avLst/>
          </a:prstGeom>
        </p:spPr>
        <p:txBody>
          <a:bodyPr vert="horz" lIns="92690" tIns="46345" rIns="92690" bIns="46345" rtlCol="0" anchor="b"/>
          <a:lstStyle>
            <a:lvl1pPr algn="r">
              <a:defRPr sz="1200"/>
            </a:lvl1pPr>
          </a:lstStyle>
          <a:p>
            <a:fld id="{C17416EB-0A91-41D4-B8B5-30B104083A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026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8" cy="496333"/>
          </a:xfrm>
          <a:prstGeom prst="rect">
            <a:avLst/>
          </a:prstGeom>
        </p:spPr>
        <p:txBody>
          <a:bodyPr vert="horz" lIns="92690" tIns="46345" rIns="92690" bIns="46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2536AE-6B2E-42A9-8946-D7A73824D8FE}" type="datetimeFigureOut">
              <a:rPr lang="sv-SE"/>
              <a:pPr>
                <a:defRPr/>
              </a:pPr>
              <a:t>2017-10-18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90" tIns="46345" rIns="92690" bIns="46345" rtlCol="0" anchor="ctr"/>
          <a:lstStyle/>
          <a:p>
            <a:pPr lvl="0"/>
            <a:endParaRPr lang="sv-S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2690" tIns="46345" rIns="92690" bIns="46345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sv-SE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8" cy="496333"/>
          </a:xfrm>
          <a:prstGeom prst="rect">
            <a:avLst/>
          </a:prstGeom>
        </p:spPr>
        <p:txBody>
          <a:bodyPr vert="horz" lIns="92690" tIns="46345" rIns="92690" bIns="46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8" cy="496333"/>
          </a:xfrm>
          <a:prstGeom prst="rect">
            <a:avLst/>
          </a:prstGeom>
        </p:spPr>
        <p:txBody>
          <a:bodyPr vert="horz" lIns="92690" tIns="46345" rIns="92690" bIns="46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A25E37-C428-4B0E-A0E3-D6596349B1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99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rtl="0" fontAlgn="base">
      <a:spcBef>
        <a:spcPct val="30000"/>
      </a:spcBef>
      <a:spcAft>
        <a:spcPct val="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3538" indent="-187325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76213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6213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2175" indent="-176213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noProof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8E0FEF8-35BC-3E46-9B97-F33F904445B0}" type="datetime1">
              <a:rPr lang="sv-SE" smtClean="0">
                <a:solidFill>
                  <a:prstClr val="black"/>
                </a:solidFill>
                <a:latin typeface="Calibri"/>
              </a:rPr>
              <a:pPr/>
              <a:t>2017-10-18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80E93-0BFD-4BA2-8399-242A41CFECF0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10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064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396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62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336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906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9404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913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560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960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54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3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521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404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989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469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648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743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9279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828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476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23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328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111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649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681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810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800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43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02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287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004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5291150"/>
            <a:ext cx="5184000" cy="684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Presentation subtitle</a:t>
            </a:r>
            <a:endParaRPr lang="sv-S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2000" y="529115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84889" y="5292000"/>
            <a:ext cx="2448000" cy="684000"/>
          </a:xfrm>
        </p:spPr>
        <p:txBody>
          <a:bodyPr tIns="126000">
            <a:noAutofit/>
          </a:bodyPr>
          <a:lstStyle>
            <a:lvl1pPr marL="0" indent="0" algn="r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>
                <a:solidFill>
                  <a:schemeClr val="bg1"/>
                </a:solidFill>
              </a:defRPr>
            </a:lvl2pPr>
            <a:lvl3pPr marL="936000" indent="0">
              <a:buNone/>
              <a:defRPr>
                <a:solidFill>
                  <a:schemeClr val="bg1"/>
                </a:solidFill>
              </a:defRPr>
            </a:lvl3pPr>
            <a:lvl4pPr marL="1440000" indent="0">
              <a:buNone/>
              <a:defRPr>
                <a:solidFill>
                  <a:schemeClr val="bg1"/>
                </a:solidFill>
              </a:defRPr>
            </a:lvl4pPr>
            <a:lvl5pPr marL="180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 Name(s)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8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3816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16000" y="0"/>
            <a:ext cx="4428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46422C1-15CC-6340-A8ED-AE709CDC20D9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2376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03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D9B8BA">
              <a:alpha val="25000"/>
            </a:srgb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2813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White (PRINT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3278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paragraph text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12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144000" indent="-14400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54D7219-50A2-3547-85A4-48A66933D1BE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23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aseline="0"/>
            </a:lvl1pPr>
          </a:lstStyle>
          <a:p>
            <a:pPr lvl="0"/>
            <a:r>
              <a:rPr lang="en-US" dirty="0" smtClean="0"/>
              <a:t>Click to edit paragraph text, column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en-US" dirty="0" smtClean="0"/>
              <a:t>Click to edit paragraph text, column 2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2C31701-5412-4E4E-BB2B-4B7706401FF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41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96A9591-2362-A643-B565-F0786B04ABC7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24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3816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16000" y="0"/>
            <a:ext cx="4428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46422C1-15CC-6340-A8ED-AE709CDC20D9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2376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57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999" y="648000"/>
            <a:ext cx="5868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5868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768000" y="0"/>
            <a:ext cx="2376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</a:t>
            </a:r>
            <a:br>
              <a:rPr lang="en-GB" noProof="0" dirty="0" smtClean="0"/>
            </a:br>
            <a:r>
              <a:rPr lang="en-GB" noProof="0" dirty="0" smtClean="0"/>
              <a:t>click image icon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F5BF133-0A9B-8F40-B189-CF1FD6823B6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24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– Text and image 1/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4878000"/>
            <a:ext cx="9144000" cy="1980000"/>
          </a:xfrm>
        </p:spPr>
        <p:txBody>
          <a:bodyPr bIns="432000" anchor="b">
            <a:normAutofit/>
          </a:bodyPr>
          <a:lstStyle>
            <a:lvl1pPr marL="0" indent="0" algn="ctr">
              <a:buNone/>
              <a:defRPr sz="1800" baseline="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4716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6443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&amp; text </a:t>
            </a:r>
            <a:r>
              <a:rPr lang="en-GB" noProof="0" dirty="0" smtClean="0"/>
              <a:t>colour b/w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3253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999" y="648000"/>
            <a:ext cx="5868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5868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768000" y="0"/>
            <a:ext cx="2376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</a:t>
            </a:r>
            <a:br>
              <a:rPr lang="en-GB" noProof="0" dirty="0" smtClean="0"/>
            </a:br>
            <a:r>
              <a:rPr lang="en-GB" noProof="0" dirty="0" smtClean="0"/>
              <a:t>click image icon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F5BF133-0A9B-8F40-B189-CF1FD6823B6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4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7172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1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9507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955E41F-175D-CC41-B705-61917776D5D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29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4524D00-CC42-FF48-9868-88182E259B73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23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2052000"/>
            <a:ext cx="5868000" cy="2520950"/>
          </a:xfrm>
          <a:ln cmpd="dbl">
            <a:noFill/>
          </a:ln>
        </p:spPr>
        <p:txBody>
          <a:bodyPr wrap="square" anchor="ctr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000" b="1" spc="-150" baseline="0"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”Click to edit quote.”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0" y="4860000"/>
            <a:ext cx="3816000" cy="1116012"/>
          </a:xfrm>
          <a:ln cmpd="dbl">
            <a:noFill/>
          </a:ln>
        </p:spPr>
        <p:txBody>
          <a:bodyPr wrap="square" anchor="t">
            <a:noAutofit/>
          </a:bodyPr>
          <a:lstStyle>
            <a:lvl1pPr marL="144000" indent="-144000" algn="r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Quote source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3153C24-AFF0-E040-80C6-850646600BEA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23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1 per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844000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844000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44000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844000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D6A7CBA-76B1-4448-BCE0-908CDDC2F880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8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2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957FBBB-4F98-9A42-B9A9-1A670B34A55F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971538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71538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71538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971538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716463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716463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716463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463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2107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3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11113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37" hasCustomPrompt="1"/>
          </p:nvPr>
        </p:nvSpPr>
        <p:spPr>
          <a:xfrm>
            <a:off x="3348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idx="41" hasCustomPrompt="1"/>
          </p:nvPr>
        </p:nvSpPr>
        <p:spPr>
          <a:xfrm>
            <a:off x="6084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A7F7BEC-3B26-0846-A077-4B4E07296137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334796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334796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334796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608481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608481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47" hasCustomPrompt="1"/>
          </p:nvPr>
        </p:nvSpPr>
        <p:spPr>
          <a:xfrm>
            <a:off x="608481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8855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4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12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2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2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2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664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2664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64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2664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716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716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716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768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768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6768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6768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82F1FB0-A9CB-6343-8AD0-B8B075CBA75D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3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Break title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33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– Text and image 1/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4878000"/>
            <a:ext cx="9144000" cy="1980000"/>
          </a:xfrm>
        </p:spPr>
        <p:txBody>
          <a:bodyPr bIns="432000" anchor="b">
            <a:normAutofit/>
          </a:bodyPr>
          <a:lstStyle>
            <a:lvl1pPr marL="0" indent="0" algn="ctr">
              <a:buNone/>
              <a:defRPr sz="1800" baseline="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4716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426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End title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37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5291150"/>
            <a:ext cx="5184000" cy="684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Presentation subtitle</a:t>
            </a:r>
            <a:endParaRPr lang="sv-S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2000" y="529115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84889" y="5292000"/>
            <a:ext cx="2448000" cy="684000"/>
          </a:xfrm>
        </p:spPr>
        <p:txBody>
          <a:bodyPr tIns="126000">
            <a:noAutofit/>
          </a:bodyPr>
          <a:lstStyle>
            <a:lvl1pPr marL="0" indent="0" algn="r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>
                <a:solidFill>
                  <a:schemeClr val="bg1"/>
                </a:solidFill>
              </a:defRPr>
            </a:lvl2pPr>
            <a:lvl3pPr marL="936000" indent="0">
              <a:buNone/>
              <a:defRPr>
                <a:solidFill>
                  <a:schemeClr val="bg1"/>
                </a:solidFill>
              </a:defRPr>
            </a:lvl3pPr>
            <a:lvl4pPr marL="1440000" indent="0">
              <a:buNone/>
              <a:defRPr>
                <a:solidFill>
                  <a:schemeClr val="bg1"/>
                </a:solidFill>
              </a:defRPr>
            </a:lvl4pPr>
            <a:lvl5pPr marL="180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 Name(s)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32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4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5037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5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6841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D9B8BA">
              <a:alpha val="25000"/>
            </a:srgb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856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White (PRINT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4436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paragraph text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18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144000" indent="-14400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54D7219-50A2-3547-85A4-48A66933D1BE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79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aseline="0"/>
            </a:lvl1pPr>
          </a:lstStyle>
          <a:p>
            <a:pPr lvl="0"/>
            <a:r>
              <a:rPr lang="en-US" dirty="0" smtClean="0"/>
              <a:t>Click to edit paragraph text, column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en-US" dirty="0" smtClean="0"/>
              <a:t>Click to edit paragraph text, column 2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2C31701-5412-4E4E-BB2B-4B7706401FF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33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96A9591-2362-A643-B565-F0786B04ABC7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9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&amp; text </a:t>
            </a:r>
            <a:r>
              <a:rPr lang="en-GB" noProof="0" dirty="0" smtClean="0"/>
              <a:t>colour b/w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0680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3816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16000" y="0"/>
            <a:ext cx="4428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46422C1-15CC-6340-A8ED-AE709CDC20D9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2376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13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999" y="648000"/>
            <a:ext cx="5868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5868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768000" y="0"/>
            <a:ext cx="2376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</a:t>
            </a:r>
            <a:br>
              <a:rPr lang="en-GB" noProof="0" dirty="0" smtClean="0"/>
            </a:br>
            <a:r>
              <a:rPr lang="en-GB" noProof="0" dirty="0" smtClean="0"/>
              <a:t>click image icon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F5BF133-0A9B-8F40-B189-CF1FD6823B6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46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– Text and image 1/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4878000"/>
            <a:ext cx="9144000" cy="1980000"/>
          </a:xfrm>
        </p:spPr>
        <p:txBody>
          <a:bodyPr bIns="432000" anchor="b">
            <a:normAutofit/>
          </a:bodyPr>
          <a:lstStyle>
            <a:lvl1pPr marL="0" indent="0" algn="ctr">
              <a:buNone/>
              <a:defRPr sz="1800" baseline="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4716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5106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&amp; text </a:t>
            </a:r>
            <a:r>
              <a:rPr lang="en-GB" noProof="0" dirty="0" smtClean="0"/>
              <a:t>colour b/w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9395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6119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1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797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955E41F-175D-CC41-B705-61917776D5D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22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4524D00-CC42-FF48-9868-88182E259B73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52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2052000"/>
            <a:ext cx="5868000" cy="2520950"/>
          </a:xfrm>
          <a:ln cmpd="dbl">
            <a:noFill/>
          </a:ln>
        </p:spPr>
        <p:txBody>
          <a:bodyPr wrap="square" anchor="ctr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000" b="1" spc="-150" baseline="0"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”Click to edit quote.”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0" y="4860000"/>
            <a:ext cx="3816000" cy="1116012"/>
          </a:xfrm>
          <a:ln cmpd="dbl">
            <a:noFill/>
          </a:ln>
        </p:spPr>
        <p:txBody>
          <a:bodyPr wrap="square" anchor="t">
            <a:noAutofit/>
          </a:bodyPr>
          <a:lstStyle>
            <a:lvl1pPr marL="144000" indent="-144000" algn="r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Quote source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3153C24-AFF0-E040-80C6-850646600BEA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4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1 per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844000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844000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44000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844000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D6A7CBA-76B1-4448-BCE0-908CDDC2F880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97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427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2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957FBBB-4F98-9A42-B9A9-1A670B34A55F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971538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71538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71538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971538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716463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716463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716463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463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4608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3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11113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37" hasCustomPrompt="1"/>
          </p:nvPr>
        </p:nvSpPr>
        <p:spPr>
          <a:xfrm>
            <a:off x="3348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idx="41" hasCustomPrompt="1"/>
          </p:nvPr>
        </p:nvSpPr>
        <p:spPr>
          <a:xfrm>
            <a:off x="6084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A7F7BEC-3B26-0846-A077-4B4E07296137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334796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334796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334796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608481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608481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47" hasCustomPrompt="1"/>
          </p:nvPr>
        </p:nvSpPr>
        <p:spPr>
          <a:xfrm>
            <a:off x="608481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0023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4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12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2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2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2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664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2664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64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2664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716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716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716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768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768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6768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6768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82F1FB0-A9CB-6343-8AD0-B8B075CBA75D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60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Break title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06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End title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4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5291150"/>
            <a:ext cx="5184000" cy="684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Presentation subtitle</a:t>
            </a:r>
            <a:endParaRPr lang="sv-S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2000" y="529115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84889" y="5292000"/>
            <a:ext cx="2448000" cy="684000"/>
          </a:xfrm>
        </p:spPr>
        <p:txBody>
          <a:bodyPr tIns="126000">
            <a:noAutofit/>
          </a:bodyPr>
          <a:lstStyle>
            <a:lvl1pPr marL="0" indent="0" algn="r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>
                <a:solidFill>
                  <a:schemeClr val="bg1"/>
                </a:solidFill>
              </a:defRPr>
            </a:lvl2pPr>
            <a:lvl3pPr marL="936000" indent="0">
              <a:buNone/>
              <a:defRPr>
                <a:solidFill>
                  <a:schemeClr val="bg1"/>
                </a:solidFill>
              </a:defRPr>
            </a:lvl3pPr>
            <a:lvl4pPr marL="1440000" indent="0">
              <a:buNone/>
              <a:defRPr>
                <a:solidFill>
                  <a:schemeClr val="bg1"/>
                </a:solidFill>
              </a:defRPr>
            </a:lvl4pPr>
            <a:lvl5pPr marL="180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 Name(s)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88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4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7456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5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233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D9B8BA">
              <a:alpha val="25000"/>
            </a:srgb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1354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White (PRINT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9489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1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7225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paragraph text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19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144000" indent="-14400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54D7219-50A2-3547-85A4-48A66933D1BE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92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aseline="0"/>
            </a:lvl1pPr>
          </a:lstStyle>
          <a:p>
            <a:pPr lvl="0"/>
            <a:r>
              <a:rPr lang="en-US" dirty="0" smtClean="0"/>
              <a:t>Click to edit paragraph text, column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en-US" dirty="0" smtClean="0"/>
              <a:t>Click to edit paragraph text, column 2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2C31701-5412-4E4E-BB2B-4B7706401FF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3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96A9591-2362-A643-B565-F0786B04ABC7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7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3816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16000" y="0"/>
            <a:ext cx="4428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46422C1-15CC-6340-A8ED-AE709CDC20D9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2376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65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999" y="648000"/>
            <a:ext cx="5868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5868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768000" y="0"/>
            <a:ext cx="2376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</a:t>
            </a:r>
            <a:br>
              <a:rPr lang="en-GB" noProof="0" dirty="0" smtClean="0"/>
            </a:br>
            <a:r>
              <a:rPr lang="en-GB" noProof="0" dirty="0" smtClean="0"/>
              <a:t>click image icon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F5BF133-0A9B-8F40-B189-CF1FD6823B6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73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– Text and image 1/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4878000"/>
            <a:ext cx="9144000" cy="1980000"/>
          </a:xfrm>
        </p:spPr>
        <p:txBody>
          <a:bodyPr bIns="432000" anchor="b">
            <a:normAutofit/>
          </a:bodyPr>
          <a:lstStyle>
            <a:lvl1pPr marL="0" indent="0" algn="ctr">
              <a:buNone/>
              <a:defRPr sz="1800" baseline="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4716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67413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&amp; text </a:t>
            </a:r>
            <a:r>
              <a:rPr lang="en-GB" noProof="0" dirty="0" smtClean="0"/>
              <a:t>colour b/w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0748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797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1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47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955E41F-175D-CC41-B705-61917776D5D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77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955E41F-175D-CC41-B705-61917776D5D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0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4524D00-CC42-FF48-9868-88182E259B73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75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2052000"/>
            <a:ext cx="5868000" cy="2520950"/>
          </a:xfrm>
          <a:ln cmpd="dbl">
            <a:noFill/>
          </a:ln>
        </p:spPr>
        <p:txBody>
          <a:bodyPr wrap="square" anchor="ctr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000" b="1" spc="-150" baseline="0"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”Click to edit quote.”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0" y="4860000"/>
            <a:ext cx="3816000" cy="1116012"/>
          </a:xfrm>
          <a:ln cmpd="dbl">
            <a:noFill/>
          </a:ln>
        </p:spPr>
        <p:txBody>
          <a:bodyPr wrap="square" anchor="t">
            <a:noAutofit/>
          </a:bodyPr>
          <a:lstStyle>
            <a:lvl1pPr marL="144000" indent="-144000" algn="r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Quote source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3153C24-AFF0-E040-80C6-850646600BEA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40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1 per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844000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844000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44000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844000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D6A7CBA-76B1-4448-BCE0-908CDDC2F880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64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2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957FBBB-4F98-9A42-B9A9-1A670B34A55F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971538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71538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71538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971538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716463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716463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716463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463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2510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3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11113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37" hasCustomPrompt="1"/>
          </p:nvPr>
        </p:nvSpPr>
        <p:spPr>
          <a:xfrm>
            <a:off x="3348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idx="41" hasCustomPrompt="1"/>
          </p:nvPr>
        </p:nvSpPr>
        <p:spPr>
          <a:xfrm>
            <a:off x="6084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A7F7BEC-3B26-0846-A077-4B4E07296137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334796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334796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334796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608481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608481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47" hasCustomPrompt="1"/>
          </p:nvPr>
        </p:nvSpPr>
        <p:spPr>
          <a:xfrm>
            <a:off x="608481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0467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4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12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2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2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2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664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2664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64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2664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716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716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716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768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768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6768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6768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82F1FB0-A9CB-6343-8AD0-B8B075CBA75D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13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Break title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55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End title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45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5291150"/>
            <a:ext cx="5184000" cy="684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Presentation subtitle</a:t>
            </a:r>
            <a:endParaRPr lang="sv-S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2000" y="529115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84889" y="5292000"/>
            <a:ext cx="2448000" cy="684000"/>
          </a:xfrm>
        </p:spPr>
        <p:txBody>
          <a:bodyPr tIns="126000">
            <a:noAutofit/>
          </a:bodyPr>
          <a:lstStyle>
            <a:lvl1pPr marL="0" indent="0" algn="r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>
                <a:solidFill>
                  <a:schemeClr val="bg1"/>
                </a:solidFill>
              </a:defRPr>
            </a:lvl2pPr>
            <a:lvl3pPr marL="936000" indent="0">
              <a:buNone/>
              <a:defRPr>
                <a:solidFill>
                  <a:schemeClr val="bg1"/>
                </a:solidFill>
              </a:defRPr>
            </a:lvl3pPr>
            <a:lvl4pPr marL="1440000" indent="0">
              <a:buNone/>
              <a:defRPr>
                <a:solidFill>
                  <a:schemeClr val="bg1"/>
                </a:solidFill>
              </a:defRPr>
            </a:lvl4pPr>
            <a:lvl5pPr marL="180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 Name(s)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7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4524D00-CC42-FF48-9868-88182E259B73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9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4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513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5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9700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D9B8BA">
              <a:alpha val="25000"/>
            </a:srgb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4371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White (PRINT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145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paragraph text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08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144000" indent="-14400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54D7219-50A2-3547-85A4-48A66933D1BE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11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aseline="0"/>
            </a:lvl1pPr>
          </a:lstStyle>
          <a:p>
            <a:pPr lvl="0"/>
            <a:r>
              <a:rPr lang="en-US" dirty="0" smtClean="0"/>
              <a:t>Click to edit paragraph text, column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en-US" dirty="0" smtClean="0"/>
              <a:t>Click to edit paragraph text, column 2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2C31701-5412-4E4E-BB2B-4B7706401FF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0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96A9591-2362-A643-B565-F0786B04ABC7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10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3816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16000" y="0"/>
            <a:ext cx="4428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46422C1-15CC-6340-A8ED-AE709CDC20D9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2376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16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999" y="648000"/>
            <a:ext cx="5868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5868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768000" y="0"/>
            <a:ext cx="2376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</a:t>
            </a:r>
            <a:br>
              <a:rPr lang="en-GB" noProof="0" dirty="0" smtClean="0"/>
            </a:br>
            <a:r>
              <a:rPr lang="en-GB" noProof="0" dirty="0" smtClean="0"/>
              <a:t>click image icon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F5BF133-0A9B-8F40-B189-CF1FD6823B6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88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2052000"/>
            <a:ext cx="5868000" cy="2520950"/>
          </a:xfrm>
          <a:ln cmpd="dbl">
            <a:noFill/>
          </a:ln>
        </p:spPr>
        <p:txBody>
          <a:bodyPr wrap="square" anchor="ctr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000" b="1" spc="-150" baseline="0"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”Click to edit quote.”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0" y="4860000"/>
            <a:ext cx="3816000" cy="1116012"/>
          </a:xfrm>
          <a:ln cmpd="dbl">
            <a:noFill/>
          </a:ln>
        </p:spPr>
        <p:txBody>
          <a:bodyPr wrap="square" anchor="t">
            <a:noAutofit/>
          </a:bodyPr>
          <a:lstStyle>
            <a:lvl1pPr marL="144000" indent="-144000" algn="r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Quote source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3153C24-AFF0-E040-80C6-850646600BEA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56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– Text and image 1/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4878000"/>
            <a:ext cx="9144000" cy="1980000"/>
          </a:xfrm>
        </p:spPr>
        <p:txBody>
          <a:bodyPr bIns="432000" anchor="b">
            <a:normAutofit/>
          </a:bodyPr>
          <a:lstStyle>
            <a:lvl1pPr marL="0" indent="0" algn="ctr">
              <a:buNone/>
              <a:defRPr sz="1800" baseline="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4716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4861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&amp; text </a:t>
            </a:r>
            <a:r>
              <a:rPr lang="en-GB" noProof="0" dirty="0" smtClean="0"/>
              <a:t>colour b/w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2700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360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1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5071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955E41F-175D-CC41-B705-61917776D5D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83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4524D00-CC42-FF48-9868-88182E259B73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6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2052000"/>
            <a:ext cx="5868000" cy="2520950"/>
          </a:xfrm>
          <a:ln cmpd="dbl">
            <a:noFill/>
          </a:ln>
        </p:spPr>
        <p:txBody>
          <a:bodyPr wrap="square" anchor="ctr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000" b="1" spc="-150" baseline="0"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”Click to edit quote.”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0" y="4860000"/>
            <a:ext cx="3816000" cy="1116012"/>
          </a:xfrm>
          <a:ln cmpd="dbl">
            <a:noFill/>
          </a:ln>
        </p:spPr>
        <p:txBody>
          <a:bodyPr wrap="square" anchor="t">
            <a:noAutofit/>
          </a:bodyPr>
          <a:lstStyle>
            <a:lvl1pPr marL="144000" indent="-144000" algn="r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Quote source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3153C24-AFF0-E040-80C6-850646600BEA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65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1 per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844000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844000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44000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844000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D6A7CBA-76B1-4448-BCE0-908CDDC2F880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2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957FBBB-4F98-9A42-B9A9-1A670B34A55F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971538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71538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71538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971538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716463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716463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716463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463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2936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3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11113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37" hasCustomPrompt="1"/>
          </p:nvPr>
        </p:nvSpPr>
        <p:spPr>
          <a:xfrm>
            <a:off x="3348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idx="41" hasCustomPrompt="1"/>
          </p:nvPr>
        </p:nvSpPr>
        <p:spPr>
          <a:xfrm>
            <a:off x="6084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A7F7BEC-3B26-0846-A077-4B4E07296137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334796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334796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334796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608481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608481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47" hasCustomPrompt="1"/>
          </p:nvPr>
        </p:nvSpPr>
        <p:spPr>
          <a:xfrm>
            <a:off x="608481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5166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1 per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844000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844000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44000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844000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D6A7CBA-76B1-4448-BCE0-908CDDC2F880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76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4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12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2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2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2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664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2664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64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2664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716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716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716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768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768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6768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6768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82F1FB0-A9CB-6343-8AD0-B8B075CBA75D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61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Break title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76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End title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17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4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5815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2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957FBBB-4F98-9A42-B9A9-1A670B34A55F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971538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71538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71538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971538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716463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716463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716463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463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7094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3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11113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37" hasCustomPrompt="1"/>
          </p:nvPr>
        </p:nvSpPr>
        <p:spPr>
          <a:xfrm>
            <a:off x="3348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idx="41" hasCustomPrompt="1"/>
          </p:nvPr>
        </p:nvSpPr>
        <p:spPr>
          <a:xfrm>
            <a:off x="6084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A7F7BEC-3B26-0846-A077-4B4E07296137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334796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334796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334796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608481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608481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47" hasCustomPrompt="1"/>
          </p:nvPr>
        </p:nvSpPr>
        <p:spPr>
          <a:xfrm>
            <a:off x="608481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1009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4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12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2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2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2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664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2664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64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2664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716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716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716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768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768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6768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6768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82F1FB0-A9CB-6343-8AD0-B8B075CBA75D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01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Break title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9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End title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67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5291150"/>
            <a:ext cx="5184000" cy="684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Presentation subtitle</a:t>
            </a:r>
            <a:endParaRPr lang="sv-S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2000" y="529115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84889" y="5292000"/>
            <a:ext cx="2448000" cy="684000"/>
          </a:xfrm>
        </p:spPr>
        <p:txBody>
          <a:bodyPr tIns="126000">
            <a:noAutofit/>
          </a:bodyPr>
          <a:lstStyle>
            <a:lvl1pPr marL="0" indent="0" algn="r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>
                <a:solidFill>
                  <a:schemeClr val="bg1"/>
                </a:solidFill>
              </a:defRPr>
            </a:lvl2pPr>
            <a:lvl3pPr marL="936000" indent="0">
              <a:buNone/>
              <a:defRPr>
                <a:solidFill>
                  <a:schemeClr val="bg1"/>
                </a:solidFill>
              </a:defRPr>
            </a:lvl3pPr>
            <a:lvl4pPr marL="1440000" indent="0">
              <a:buNone/>
              <a:defRPr>
                <a:solidFill>
                  <a:schemeClr val="bg1"/>
                </a:solidFill>
              </a:defRPr>
            </a:lvl4pPr>
            <a:lvl5pPr marL="180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 Name(s)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81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4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261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5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8014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D9B8BA">
              <a:alpha val="25000"/>
            </a:srgb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74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White (PRINT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40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5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542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paragraph text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35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144000" indent="-14400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54D7219-50A2-3547-85A4-48A66933D1BE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48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aseline="0"/>
            </a:lvl1pPr>
          </a:lstStyle>
          <a:p>
            <a:pPr lvl="0"/>
            <a:r>
              <a:rPr lang="en-US" dirty="0" smtClean="0"/>
              <a:t>Click to edit paragraph text, column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en-US" dirty="0" smtClean="0"/>
              <a:t>Click to edit paragraph text, column 2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2C31701-5412-4E4E-BB2B-4B7706401FF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81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96A9591-2362-A643-B565-F0786B04ABC7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88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3816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16000" y="0"/>
            <a:ext cx="4428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46422C1-15CC-6340-A8ED-AE709CDC20D9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2376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0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999" y="648000"/>
            <a:ext cx="5868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5868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768000" y="0"/>
            <a:ext cx="2376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</a:t>
            </a:r>
            <a:br>
              <a:rPr lang="en-GB" noProof="0" dirty="0" smtClean="0"/>
            </a:br>
            <a:r>
              <a:rPr lang="en-GB" noProof="0" dirty="0" smtClean="0"/>
              <a:t>click image icon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F5BF133-0A9B-8F40-B189-CF1FD6823B6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86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– Text and image 1/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4878000"/>
            <a:ext cx="9144000" cy="1980000"/>
          </a:xfrm>
        </p:spPr>
        <p:txBody>
          <a:bodyPr bIns="432000" anchor="b">
            <a:normAutofit/>
          </a:bodyPr>
          <a:lstStyle>
            <a:lvl1pPr marL="0" indent="0" algn="ctr">
              <a:buNone/>
              <a:defRPr sz="1800" baseline="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4716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29109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&amp; text </a:t>
            </a:r>
            <a:r>
              <a:rPr lang="en-GB" noProof="0" dirty="0" smtClean="0"/>
              <a:t>colour b/w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2341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858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1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9574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D9B8BA">
              <a:alpha val="25000"/>
            </a:srgb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5379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955E41F-175D-CC41-B705-61917776D5D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56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4524D00-CC42-FF48-9868-88182E259B73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10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2052000"/>
            <a:ext cx="5868000" cy="2520950"/>
          </a:xfrm>
          <a:ln cmpd="dbl">
            <a:noFill/>
          </a:ln>
        </p:spPr>
        <p:txBody>
          <a:bodyPr wrap="square" anchor="ctr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000" b="1" spc="-150" baseline="0"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”Click to edit quote.”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0" y="4860000"/>
            <a:ext cx="3816000" cy="1116012"/>
          </a:xfrm>
          <a:ln cmpd="dbl">
            <a:noFill/>
          </a:ln>
        </p:spPr>
        <p:txBody>
          <a:bodyPr wrap="square" anchor="t">
            <a:noAutofit/>
          </a:bodyPr>
          <a:lstStyle>
            <a:lvl1pPr marL="144000" indent="-144000" algn="r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Quote source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3153C24-AFF0-E040-80C6-850646600BEA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69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1 per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844000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844000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44000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844000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D6A7CBA-76B1-4448-BCE0-908CDDC2F880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30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2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957FBBB-4F98-9A42-B9A9-1A670B34A55F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971538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71538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71538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971538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716463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716463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716463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463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0001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3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11113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37" hasCustomPrompt="1"/>
          </p:nvPr>
        </p:nvSpPr>
        <p:spPr>
          <a:xfrm>
            <a:off x="3348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idx="41" hasCustomPrompt="1"/>
          </p:nvPr>
        </p:nvSpPr>
        <p:spPr>
          <a:xfrm>
            <a:off x="6084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A7F7BEC-3B26-0846-A077-4B4E07296137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334796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334796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334796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608481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608481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47" hasCustomPrompt="1"/>
          </p:nvPr>
        </p:nvSpPr>
        <p:spPr>
          <a:xfrm>
            <a:off x="608481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9882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4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12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2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2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2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664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2664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64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2664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716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716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716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768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768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6768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6768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82F1FB0-A9CB-6343-8AD0-B8B075CBA75D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44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Break title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00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End title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3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5291150"/>
            <a:ext cx="5184000" cy="684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Presentation subtitle</a:t>
            </a:r>
            <a:endParaRPr lang="sv-S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2000" y="529115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84889" y="5292000"/>
            <a:ext cx="2448000" cy="684000"/>
          </a:xfrm>
        </p:spPr>
        <p:txBody>
          <a:bodyPr tIns="126000">
            <a:noAutofit/>
          </a:bodyPr>
          <a:lstStyle>
            <a:lvl1pPr marL="0" indent="0" algn="r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>
                <a:solidFill>
                  <a:schemeClr val="bg1"/>
                </a:solidFill>
              </a:defRPr>
            </a:lvl2pPr>
            <a:lvl3pPr marL="936000" indent="0">
              <a:buNone/>
              <a:defRPr>
                <a:solidFill>
                  <a:schemeClr val="bg1"/>
                </a:solidFill>
              </a:defRPr>
            </a:lvl3pPr>
            <a:lvl4pPr marL="1440000" indent="0">
              <a:buNone/>
              <a:defRPr>
                <a:solidFill>
                  <a:schemeClr val="bg1"/>
                </a:solidFill>
              </a:defRPr>
            </a:lvl4pPr>
            <a:lvl5pPr marL="180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 Name(s)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77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White (PRINT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408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4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6057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5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6620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D9B8BA">
              <a:alpha val="25000"/>
            </a:srgb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8273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White (PRINT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4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paragraph text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88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144000" indent="-14400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54D7219-50A2-3547-85A4-48A66933D1BE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2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aseline="0"/>
            </a:lvl1pPr>
          </a:lstStyle>
          <a:p>
            <a:pPr lvl="0"/>
            <a:r>
              <a:rPr lang="en-US" dirty="0" smtClean="0"/>
              <a:t>Click to edit paragraph text, column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en-US" dirty="0" smtClean="0"/>
              <a:t>Click to edit paragraph text, column 2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2C31701-5412-4E4E-BB2B-4B7706401FF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00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96A9591-2362-A643-B565-F0786B04ABC7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26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3816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16000" y="0"/>
            <a:ext cx="4428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46422C1-15CC-6340-A8ED-AE709CDC20D9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2376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65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999" y="648000"/>
            <a:ext cx="5868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5868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768000" y="0"/>
            <a:ext cx="2376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</a:t>
            </a:r>
            <a:br>
              <a:rPr lang="en-GB" noProof="0" dirty="0" smtClean="0"/>
            </a:br>
            <a:r>
              <a:rPr lang="en-GB" noProof="0" dirty="0" smtClean="0"/>
              <a:t>click image icon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F5BF133-0A9B-8F40-B189-CF1FD6823B6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34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paragraph text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1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– Text and image 1/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4878000"/>
            <a:ext cx="9144000" cy="1980000"/>
          </a:xfrm>
        </p:spPr>
        <p:txBody>
          <a:bodyPr bIns="432000" anchor="b">
            <a:normAutofit/>
          </a:bodyPr>
          <a:lstStyle>
            <a:lvl1pPr marL="0" indent="0" algn="ctr">
              <a:buNone/>
              <a:defRPr sz="1800" baseline="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4716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2324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&amp; text </a:t>
            </a:r>
            <a:r>
              <a:rPr lang="en-GB" noProof="0" dirty="0" smtClean="0"/>
              <a:t>colour b/w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9906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64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1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6402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955E41F-175D-CC41-B705-61917776D5D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12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4524D00-CC42-FF48-9868-88182E259B73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3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2052000"/>
            <a:ext cx="5868000" cy="2520950"/>
          </a:xfrm>
          <a:ln cmpd="dbl">
            <a:noFill/>
          </a:ln>
        </p:spPr>
        <p:txBody>
          <a:bodyPr wrap="square" anchor="ctr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000" b="1" spc="-150" baseline="0"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”Click to edit quote.”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0" y="4860000"/>
            <a:ext cx="3816000" cy="1116012"/>
          </a:xfrm>
          <a:ln cmpd="dbl">
            <a:noFill/>
          </a:ln>
        </p:spPr>
        <p:txBody>
          <a:bodyPr wrap="square" anchor="t">
            <a:noAutofit/>
          </a:bodyPr>
          <a:lstStyle>
            <a:lvl1pPr marL="144000" indent="-144000" algn="r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Quote source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3153C24-AFF0-E040-80C6-850646600BEA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8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1 per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844000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844000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44000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844000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D6A7CBA-76B1-4448-BCE0-908CDDC2F880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26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2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957FBBB-4F98-9A42-B9A9-1A670B34A55F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971538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71538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71538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971538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716463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716463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716463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463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6011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3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11113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37" hasCustomPrompt="1"/>
          </p:nvPr>
        </p:nvSpPr>
        <p:spPr>
          <a:xfrm>
            <a:off x="3348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idx="41" hasCustomPrompt="1"/>
          </p:nvPr>
        </p:nvSpPr>
        <p:spPr>
          <a:xfrm>
            <a:off x="6084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A7F7BEC-3B26-0846-A077-4B4E07296137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334796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334796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334796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608481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608481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47" hasCustomPrompt="1"/>
          </p:nvPr>
        </p:nvSpPr>
        <p:spPr>
          <a:xfrm>
            <a:off x="608481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3931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144000" indent="-14400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54D7219-50A2-3547-85A4-48A66933D1BE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1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4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12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2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2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2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664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2664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64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2664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716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716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716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768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768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6768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6768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82F1FB0-A9CB-6343-8AD0-B8B075CBA75D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85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Break title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85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End title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78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5291150"/>
            <a:ext cx="5184000" cy="684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Presentation subtitle</a:t>
            </a:r>
            <a:endParaRPr lang="sv-S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2000" y="529115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84889" y="5292000"/>
            <a:ext cx="2448000" cy="684000"/>
          </a:xfrm>
        </p:spPr>
        <p:txBody>
          <a:bodyPr tIns="126000">
            <a:noAutofit/>
          </a:bodyPr>
          <a:lstStyle>
            <a:lvl1pPr marL="0" indent="0" algn="r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>
                <a:solidFill>
                  <a:schemeClr val="bg1"/>
                </a:solidFill>
              </a:defRPr>
            </a:lvl2pPr>
            <a:lvl3pPr marL="936000" indent="0">
              <a:buNone/>
              <a:defRPr>
                <a:solidFill>
                  <a:schemeClr val="bg1"/>
                </a:solidFill>
              </a:defRPr>
            </a:lvl3pPr>
            <a:lvl4pPr marL="1440000" indent="0">
              <a:buNone/>
              <a:defRPr>
                <a:solidFill>
                  <a:schemeClr val="bg1"/>
                </a:solidFill>
              </a:defRPr>
            </a:lvl4pPr>
            <a:lvl5pPr marL="180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 Name(s)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03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4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8681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5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7631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D9B8BA">
              <a:alpha val="25000"/>
            </a:srgb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0335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White (PRINT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6692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paragraph text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62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144000" indent="-14400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54D7219-50A2-3547-85A4-48A66933D1BE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05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aseline="0"/>
            </a:lvl1pPr>
          </a:lstStyle>
          <a:p>
            <a:pPr lvl="0"/>
            <a:r>
              <a:rPr lang="en-US" dirty="0" smtClean="0"/>
              <a:t>Click to edit paragraph text, column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en-US" dirty="0" smtClean="0"/>
              <a:t>Click to edit paragraph text, column 2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2C31701-5412-4E4E-BB2B-4B7706401FF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96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aseline="0"/>
            </a:lvl1pPr>
          </a:lstStyle>
          <a:p>
            <a:pPr lvl="0"/>
            <a:r>
              <a:rPr lang="en-US" dirty="0" smtClean="0"/>
              <a:t>Click to edit paragraph text, column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en-US" dirty="0" smtClean="0"/>
              <a:t>Click to edit paragraph text, column 2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2C31701-5412-4E4E-BB2B-4B7706401FF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68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96A9591-2362-A643-B565-F0786B04ABC7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95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3816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16000" y="0"/>
            <a:ext cx="4428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46422C1-15CC-6340-A8ED-AE709CDC20D9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2376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61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999" y="648000"/>
            <a:ext cx="5868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5868000" cy="3924000"/>
          </a:xfrm>
        </p:spPr>
        <p:txBody>
          <a:bodyPr/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768000" y="0"/>
            <a:ext cx="2376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</a:t>
            </a:r>
            <a:br>
              <a:rPr lang="en-GB" noProof="0" dirty="0" smtClean="0"/>
            </a:br>
            <a:r>
              <a:rPr lang="en-GB" noProof="0" dirty="0" smtClean="0"/>
              <a:t>click image icon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F5BF133-0A9B-8F40-B189-CF1FD6823B6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65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– Text and image 1/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4878000"/>
            <a:ext cx="9144000" cy="1980000"/>
          </a:xfrm>
        </p:spPr>
        <p:txBody>
          <a:bodyPr bIns="432000" anchor="b">
            <a:normAutofit/>
          </a:bodyPr>
          <a:lstStyle>
            <a:lvl1pPr marL="0" indent="0" algn="ctr">
              <a:buNone/>
              <a:defRPr sz="1800" baseline="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4716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5686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&amp; text </a:t>
            </a:r>
            <a:r>
              <a:rPr lang="en-GB" noProof="0" dirty="0" smtClean="0"/>
              <a:t>colour b/w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88169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4237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1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051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955E41F-175D-CC41-B705-61917776D5D1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3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4524D00-CC42-FF48-9868-88182E259B73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19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bullet list, column 1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3pPr marL="936000" indent="0">
              <a:buNone/>
              <a:defRPr/>
            </a:lvl3pPr>
          </a:lstStyle>
          <a:p>
            <a:pPr lvl="0"/>
            <a:r>
              <a:rPr lang="en-US" dirty="0" smtClean="0"/>
              <a:t>Click to edit bullet list, column 2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96A9591-2362-A643-B565-F0786B04ABC7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70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2052000"/>
            <a:ext cx="5868000" cy="2520950"/>
          </a:xfrm>
          <a:ln cmpd="dbl">
            <a:noFill/>
          </a:ln>
        </p:spPr>
        <p:txBody>
          <a:bodyPr wrap="square" anchor="ctr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000" b="1" spc="-150" baseline="0"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”Click to edit quote.”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0" y="4860000"/>
            <a:ext cx="3816000" cy="1116012"/>
          </a:xfrm>
          <a:ln cmpd="dbl">
            <a:noFill/>
          </a:ln>
        </p:spPr>
        <p:txBody>
          <a:bodyPr wrap="square" anchor="t">
            <a:noAutofit/>
          </a:bodyPr>
          <a:lstStyle>
            <a:lvl1pPr marL="144000" indent="-144000" algn="r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 smtClean="0"/>
              <a:t>Quote source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3153C24-AFF0-E040-80C6-850646600BEA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97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1 per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844000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844000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44000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844000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D6A7CBA-76B1-4448-BCE0-908CDDC2F880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40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2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957FBBB-4F98-9A42-B9A9-1A670B34A55F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971538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71538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71538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971538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716463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716463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716463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463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</a:t>
            </a:r>
            <a:br>
              <a:rPr lang="en-GB" noProof="0" dirty="0" smtClean="0"/>
            </a:br>
            <a:r>
              <a:rPr lang="en-GB" noProof="0" dirty="0" smtClean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8034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3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11113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37" hasCustomPrompt="1"/>
          </p:nvPr>
        </p:nvSpPr>
        <p:spPr>
          <a:xfrm>
            <a:off x="3348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idx="41" hasCustomPrompt="1"/>
          </p:nvPr>
        </p:nvSpPr>
        <p:spPr>
          <a:xfrm>
            <a:off x="6084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A7F7BEC-3B26-0846-A077-4B4E07296137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334796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334796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334796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608481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608481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47" hasCustomPrompt="1"/>
          </p:nvPr>
        </p:nvSpPr>
        <p:spPr>
          <a:xfrm>
            <a:off x="608481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7703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4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12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2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2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2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664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2664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64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2664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716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716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716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768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Drag and drop or click image icon to add image</a:t>
            </a:r>
            <a:endParaRPr lang="sv-SE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768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  <a:endParaRPr lang="sv-SE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6768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Other information </a:t>
            </a:r>
            <a:br>
              <a:rPr lang="en-US" dirty="0" smtClean="0"/>
            </a:br>
            <a:r>
              <a:rPr lang="en-US" dirty="0" smtClean="0"/>
              <a:t>(this field may be removed)</a:t>
            </a:r>
            <a:endParaRPr lang="sv-SE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6768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 smtClean="0"/>
              <a:t>Name Surname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82F1FB0-A9CB-6343-8AD0-B8B075CBA75D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2017-10-18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28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Break title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59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End title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47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5291150"/>
            <a:ext cx="5184000" cy="684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Presentation subtitle</a:t>
            </a:r>
            <a:endParaRPr lang="sv-S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2000" y="529115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84889" y="5292000"/>
            <a:ext cx="2448000" cy="684000"/>
          </a:xfrm>
        </p:spPr>
        <p:txBody>
          <a:bodyPr tIns="126000">
            <a:noAutofit/>
          </a:bodyPr>
          <a:lstStyle>
            <a:lvl1pPr marL="0" indent="0" algn="r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>
                <a:solidFill>
                  <a:schemeClr val="bg1"/>
                </a:solidFill>
              </a:defRPr>
            </a:lvl2pPr>
            <a:lvl3pPr marL="936000" indent="0">
              <a:buNone/>
              <a:defRPr>
                <a:solidFill>
                  <a:schemeClr val="bg1"/>
                </a:solidFill>
              </a:defRPr>
            </a:lvl3pPr>
            <a:lvl4pPr marL="1440000" indent="0">
              <a:buNone/>
              <a:defRPr>
                <a:solidFill>
                  <a:schemeClr val="bg1"/>
                </a:solidFill>
              </a:defRPr>
            </a:lvl4pPr>
            <a:lvl5pPr marL="180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 Name(s)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60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4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1403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5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202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171.xml"/><Relationship Id="rId21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2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648000"/>
            <a:ext cx="7920000" cy="11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999" y="2052000"/>
            <a:ext cx="7920000" cy="39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3D831C-D5FD-BD47-9DDA-70D9E4D86376}" type="datetime1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2017-10-18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srgbClr val="999999"/>
                </a:solidFill>
                <a:latin typeface="Arial" panose="020B0604020202020204"/>
              </a:rPr>
              <a:t>Eurocard presentation</a:t>
            </a:r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FCB831-83E6-4CB4-A634-87E0BF894CB4}" type="slidenum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820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58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94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5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orient="horz" pos="3770">
          <p15:clr>
            <a:srgbClr val="F26B43"/>
          </p15:clr>
        </p15:guide>
        <p15:guide id="4" pos="2789">
          <p15:clr>
            <a:srgbClr val="F26B43"/>
          </p15:clr>
        </p15:guide>
        <p15:guide id="5" pos="2971">
          <p15:clr>
            <a:srgbClr val="F26B43"/>
          </p15:clr>
        </p15:guide>
        <p15:guide id="6" pos="1497">
          <p15:clr>
            <a:srgbClr val="F26B43"/>
          </p15:clr>
        </p15:guide>
        <p15:guide id="7" pos="1678">
          <p15:clr>
            <a:srgbClr val="F26B43"/>
          </p15:clr>
        </p15:guide>
        <p15:guide id="8" pos="4082">
          <p15:clr>
            <a:srgbClr val="F26B43"/>
          </p15:clr>
        </p15:guide>
        <p15:guide id="9" pos="4263">
          <p15:clr>
            <a:srgbClr val="F26B43"/>
          </p15:clr>
        </p15:guide>
        <p15:guide id="10" orient="horz" pos="2001">
          <p15:clr>
            <a:srgbClr val="F26B43"/>
          </p15:clr>
        </p15:guide>
        <p15:guide id="11" orient="horz" pos="2183">
          <p15:clr>
            <a:srgbClr val="F26B43"/>
          </p15:clr>
        </p15:guide>
        <p15:guide id="12" orient="horz" pos="1117">
          <p15:clr>
            <a:srgbClr val="F26B43"/>
          </p15:clr>
        </p15:guide>
        <p15:guide id="13" orient="horz" pos="1298">
          <p15:clr>
            <a:srgbClr val="F26B43"/>
          </p15:clr>
        </p15:guide>
        <p15:guide id="14" orient="horz" pos="2886">
          <p15:clr>
            <a:srgbClr val="F26B43"/>
          </p15:clr>
        </p15:guide>
        <p15:guide id="15" orient="horz" pos="3067">
          <p15:clr>
            <a:srgbClr val="F26B43"/>
          </p15:clr>
        </p15:guide>
        <p15:guide id="16" pos="1927">
          <p15:clr>
            <a:srgbClr val="F26B43"/>
          </p15:clr>
        </p15:guide>
        <p15:guide id="17" pos="2109">
          <p15:clr>
            <a:srgbClr val="F26B43"/>
          </p15:clr>
        </p15:guide>
        <p15:guide id="18" pos="3651">
          <p15:clr>
            <a:srgbClr val="F26B43"/>
          </p15:clr>
        </p15:guide>
        <p15:guide id="19" pos="3833">
          <p15:clr>
            <a:srgbClr val="F26B43"/>
          </p15:clr>
        </p15:guide>
        <p15:guide id="20" orient="horz" pos="2772">
          <p15:clr>
            <a:srgbClr val="F26B43"/>
          </p15:clr>
        </p15:guide>
        <p15:guide id="21" orient="horz" pos="2591">
          <p15:clr>
            <a:srgbClr val="F26B43"/>
          </p15:clr>
        </p15:guide>
        <p15:guide id="22" orient="horz" pos="1593">
          <p15:clr>
            <a:srgbClr val="F26B43"/>
          </p15:clr>
        </p15:guide>
        <p15:guide id="23" orient="horz" pos="1412">
          <p15:clr>
            <a:srgbClr val="F26B43"/>
          </p15:clr>
        </p15:guide>
        <p15:guide id="24" pos="5375">
          <p15:clr>
            <a:srgbClr val="F26B43"/>
          </p15:clr>
        </p15:guide>
        <p15:guide id="25" orient="horz" pos="3952">
          <p15:clr>
            <a:srgbClr val="F26B43"/>
          </p15:clr>
        </p15:guide>
        <p15:guide id="26" orient="horz" pos="41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648000"/>
            <a:ext cx="7920000" cy="11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999" y="2052000"/>
            <a:ext cx="7920000" cy="39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3D831C-D5FD-BD47-9DDA-70D9E4D86376}" type="datetime1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2017-10-18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srgbClr val="999999"/>
                </a:solidFill>
                <a:latin typeface="Arial" panose="020B0604020202020204"/>
              </a:rPr>
              <a:t>Eurocard presentation</a:t>
            </a:r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FCB831-83E6-4CB4-A634-87E0BF894CB4}" type="slidenum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5265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58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94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5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orient="horz" pos="3770">
          <p15:clr>
            <a:srgbClr val="F26B43"/>
          </p15:clr>
        </p15:guide>
        <p15:guide id="4" pos="2789">
          <p15:clr>
            <a:srgbClr val="F26B43"/>
          </p15:clr>
        </p15:guide>
        <p15:guide id="5" pos="2971">
          <p15:clr>
            <a:srgbClr val="F26B43"/>
          </p15:clr>
        </p15:guide>
        <p15:guide id="6" pos="1497">
          <p15:clr>
            <a:srgbClr val="F26B43"/>
          </p15:clr>
        </p15:guide>
        <p15:guide id="7" pos="1678">
          <p15:clr>
            <a:srgbClr val="F26B43"/>
          </p15:clr>
        </p15:guide>
        <p15:guide id="8" pos="4082">
          <p15:clr>
            <a:srgbClr val="F26B43"/>
          </p15:clr>
        </p15:guide>
        <p15:guide id="9" pos="4263">
          <p15:clr>
            <a:srgbClr val="F26B43"/>
          </p15:clr>
        </p15:guide>
        <p15:guide id="10" orient="horz" pos="2001">
          <p15:clr>
            <a:srgbClr val="F26B43"/>
          </p15:clr>
        </p15:guide>
        <p15:guide id="11" orient="horz" pos="2183">
          <p15:clr>
            <a:srgbClr val="F26B43"/>
          </p15:clr>
        </p15:guide>
        <p15:guide id="12" orient="horz" pos="1117">
          <p15:clr>
            <a:srgbClr val="F26B43"/>
          </p15:clr>
        </p15:guide>
        <p15:guide id="13" orient="horz" pos="1298">
          <p15:clr>
            <a:srgbClr val="F26B43"/>
          </p15:clr>
        </p15:guide>
        <p15:guide id="14" orient="horz" pos="2886">
          <p15:clr>
            <a:srgbClr val="F26B43"/>
          </p15:clr>
        </p15:guide>
        <p15:guide id="15" orient="horz" pos="3067">
          <p15:clr>
            <a:srgbClr val="F26B43"/>
          </p15:clr>
        </p15:guide>
        <p15:guide id="16" pos="1927">
          <p15:clr>
            <a:srgbClr val="F26B43"/>
          </p15:clr>
        </p15:guide>
        <p15:guide id="17" pos="2109">
          <p15:clr>
            <a:srgbClr val="F26B43"/>
          </p15:clr>
        </p15:guide>
        <p15:guide id="18" pos="3651">
          <p15:clr>
            <a:srgbClr val="F26B43"/>
          </p15:clr>
        </p15:guide>
        <p15:guide id="19" pos="3833">
          <p15:clr>
            <a:srgbClr val="F26B43"/>
          </p15:clr>
        </p15:guide>
        <p15:guide id="20" orient="horz" pos="2772">
          <p15:clr>
            <a:srgbClr val="F26B43"/>
          </p15:clr>
        </p15:guide>
        <p15:guide id="21" orient="horz" pos="2591">
          <p15:clr>
            <a:srgbClr val="F26B43"/>
          </p15:clr>
        </p15:guide>
        <p15:guide id="22" orient="horz" pos="1593">
          <p15:clr>
            <a:srgbClr val="F26B43"/>
          </p15:clr>
        </p15:guide>
        <p15:guide id="23" orient="horz" pos="1412">
          <p15:clr>
            <a:srgbClr val="F26B43"/>
          </p15:clr>
        </p15:guide>
        <p15:guide id="24" pos="5375">
          <p15:clr>
            <a:srgbClr val="F26B43"/>
          </p15:clr>
        </p15:guide>
        <p15:guide id="25" orient="horz" pos="3952">
          <p15:clr>
            <a:srgbClr val="F26B43"/>
          </p15:clr>
        </p15:guide>
        <p15:guide id="26" orient="horz" pos="413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648000"/>
            <a:ext cx="7920000" cy="11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999" y="2052000"/>
            <a:ext cx="7920000" cy="39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3D831C-D5FD-BD47-9DDA-70D9E4D86376}" type="datetime1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2017-10-18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srgbClr val="999999"/>
                </a:solidFill>
                <a:latin typeface="Arial" panose="020B0604020202020204"/>
              </a:rPr>
              <a:t>Eurocard presentation</a:t>
            </a:r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FCB831-83E6-4CB4-A634-87E0BF894CB4}" type="slidenum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7925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58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94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5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orient="horz" pos="3770">
          <p15:clr>
            <a:srgbClr val="F26B43"/>
          </p15:clr>
        </p15:guide>
        <p15:guide id="4" pos="2789">
          <p15:clr>
            <a:srgbClr val="F26B43"/>
          </p15:clr>
        </p15:guide>
        <p15:guide id="5" pos="2971">
          <p15:clr>
            <a:srgbClr val="F26B43"/>
          </p15:clr>
        </p15:guide>
        <p15:guide id="6" pos="1497">
          <p15:clr>
            <a:srgbClr val="F26B43"/>
          </p15:clr>
        </p15:guide>
        <p15:guide id="7" pos="1678">
          <p15:clr>
            <a:srgbClr val="F26B43"/>
          </p15:clr>
        </p15:guide>
        <p15:guide id="8" pos="4082">
          <p15:clr>
            <a:srgbClr val="F26B43"/>
          </p15:clr>
        </p15:guide>
        <p15:guide id="9" pos="4263">
          <p15:clr>
            <a:srgbClr val="F26B43"/>
          </p15:clr>
        </p15:guide>
        <p15:guide id="10" orient="horz" pos="2001">
          <p15:clr>
            <a:srgbClr val="F26B43"/>
          </p15:clr>
        </p15:guide>
        <p15:guide id="11" orient="horz" pos="2183">
          <p15:clr>
            <a:srgbClr val="F26B43"/>
          </p15:clr>
        </p15:guide>
        <p15:guide id="12" orient="horz" pos="1117">
          <p15:clr>
            <a:srgbClr val="F26B43"/>
          </p15:clr>
        </p15:guide>
        <p15:guide id="13" orient="horz" pos="1298">
          <p15:clr>
            <a:srgbClr val="F26B43"/>
          </p15:clr>
        </p15:guide>
        <p15:guide id="14" orient="horz" pos="2886">
          <p15:clr>
            <a:srgbClr val="F26B43"/>
          </p15:clr>
        </p15:guide>
        <p15:guide id="15" orient="horz" pos="3067">
          <p15:clr>
            <a:srgbClr val="F26B43"/>
          </p15:clr>
        </p15:guide>
        <p15:guide id="16" pos="1927">
          <p15:clr>
            <a:srgbClr val="F26B43"/>
          </p15:clr>
        </p15:guide>
        <p15:guide id="17" pos="2109">
          <p15:clr>
            <a:srgbClr val="F26B43"/>
          </p15:clr>
        </p15:guide>
        <p15:guide id="18" pos="3651">
          <p15:clr>
            <a:srgbClr val="F26B43"/>
          </p15:clr>
        </p15:guide>
        <p15:guide id="19" pos="3833">
          <p15:clr>
            <a:srgbClr val="F26B43"/>
          </p15:clr>
        </p15:guide>
        <p15:guide id="20" orient="horz" pos="2772">
          <p15:clr>
            <a:srgbClr val="F26B43"/>
          </p15:clr>
        </p15:guide>
        <p15:guide id="21" orient="horz" pos="2591">
          <p15:clr>
            <a:srgbClr val="F26B43"/>
          </p15:clr>
        </p15:guide>
        <p15:guide id="22" orient="horz" pos="1593">
          <p15:clr>
            <a:srgbClr val="F26B43"/>
          </p15:clr>
        </p15:guide>
        <p15:guide id="23" orient="horz" pos="1412">
          <p15:clr>
            <a:srgbClr val="F26B43"/>
          </p15:clr>
        </p15:guide>
        <p15:guide id="24" pos="5375">
          <p15:clr>
            <a:srgbClr val="F26B43"/>
          </p15:clr>
        </p15:guide>
        <p15:guide id="25" orient="horz" pos="3952">
          <p15:clr>
            <a:srgbClr val="F26B43"/>
          </p15:clr>
        </p15:guide>
        <p15:guide id="26" orient="horz" pos="413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648000"/>
            <a:ext cx="7920000" cy="11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999" y="2052000"/>
            <a:ext cx="7920000" cy="39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3D831C-D5FD-BD47-9DDA-70D9E4D86376}" type="datetime1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2017-10-18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srgbClr val="999999"/>
                </a:solidFill>
                <a:latin typeface="Arial" panose="020B0604020202020204"/>
              </a:rPr>
              <a:t>Eurocard presentation</a:t>
            </a:r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FCB831-83E6-4CB4-A634-87E0BF894CB4}" type="slidenum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57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  <p:sldLayoutId id="2147483907" r:id="rId24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58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94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5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orient="horz" pos="3770">
          <p15:clr>
            <a:srgbClr val="F26B43"/>
          </p15:clr>
        </p15:guide>
        <p15:guide id="4" pos="2789">
          <p15:clr>
            <a:srgbClr val="F26B43"/>
          </p15:clr>
        </p15:guide>
        <p15:guide id="5" pos="2971">
          <p15:clr>
            <a:srgbClr val="F26B43"/>
          </p15:clr>
        </p15:guide>
        <p15:guide id="6" pos="1497">
          <p15:clr>
            <a:srgbClr val="F26B43"/>
          </p15:clr>
        </p15:guide>
        <p15:guide id="7" pos="1678">
          <p15:clr>
            <a:srgbClr val="F26B43"/>
          </p15:clr>
        </p15:guide>
        <p15:guide id="8" pos="4082">
          <p15:clr>
            <a:srgbClr val="F26B43"/>
          </p15:clr>
        </p15:guide>
        <p15:guide id="9" pos="4263">
          <p15:clr>
            <a:srgbClr val="F26B43"/>
          </p15:clr>
        </p15:guide>
        <p15:guide id="10" orient="horz" pos="2001">
          <p15:clr>
            <a:srgbClr val="F26B43"/>
          </p15:clr>
        </p15:guide>
        <p15:guide id="11" orient="horz" pos="2183">
          <p15:clr>
            <a:srgbClr val="F26B43"/>
          </p15:clr>
        </p15:guide>
        <p15:guide id="12" orient="horz" pos="1117">
          <p15:clr>
            <a:srgbClr val="F26B43"/>
          </p15:clr>
        </p15:guide>
        <p15:guide id="13" orient="horz" pos="1298">
          <p15:clr>
            <a:srgbClr val="F26B43"/>
          </p15:clr>
        </p15:guide>
        <p15:guide id="14" orient="horz" pos="2886">
          <p15:clr>
            <a:srgbClr val="F26B43"/>
          </p15:clr>
        </p15:guide>
        <p15:guide id="15" orient="horz" pos="3067">
          <p15:clr>
            <a:srgbClr val="F26B43"/>
          </p15:clr>
        </p15:guide>
        <p15:guide id="16" pos="1927">
          <p15:clr>
            <a:srgbClr val="F26B43"/>
          </p15:clr>
        </p15:guide>
        <p15:guide id="17" pos="2109">
          <p15:clr>
            <a:srgbClr val="F26B43"/>
          </p15:clr>
        </p15:guide>
        <p15:guide id="18" pos="3651">
          <p15:clr>
            <a:srgbClr val="F26B43"/>
          </p15:clr>
        </p15:guide>
        <p15:guide id="19" pos="3833">
          <p15:clr>
            <a:srgbClr val="F26B43"/>
          </p15:clr>
        </p15:guide>
        <p15:guide id="20" orient="horz" pos="2772">
          <p15:clr>
            <a:srgbClr val="F26B43"/>
          </p15:clr>
        </p15:guide>
        <p15:guide id="21" orient="horz" pos="2591">
          <p15:clr>
            <a:srgbClr val="F26B43"/>
          </p15:clr>
        </p15:guide>
        <p15:guide id="22" orient="horz" pos="1593">
          <p15:clr>
            <a:srgbClr val="F26B43"/>
          </p15:clr>
        </p15:guide>
        <p15:guide id="23" orient="horz" pos="1412">
          <p15:clr>
            <a:srgbClr val="F26B43"/>
          </p15:clr>
        </p15:guide>
        <p15:guide id="24" pos="5375">
          <p15:clr>
            <a:srgbClr val="F26B43"/>
          </p15:clr>
        </p15:guide>
        <p15:guide id="25" orient="horz" pos="3952">
          <p15:clr>
            <a:srgbClr val="F26B43"/>
          </p15:clr>
        </p15:guide>
        <p15:guide id="26" orient="horz" pos="413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648000"/>
            <a:ext cx="7920000" cy="11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999" y="2052000"/>
            <a:ext cx="7920000" cy="39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3D831C-D5FD-BD47-9DDA-70D9E4D86376}" type="datetime1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2017-10-18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srgbClr val="999999"/>
                </a:solidFill>
                <a:latin typeface="Arial" panose="020B0604020202020204"/>
              </a:rPr>
              <a:t>Eurocard presentation</a:t>
            </a:r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FCB831-83E6-4CB4-A634-87E0BF894CB4}" type="slidenum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138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  <p:sldLayoutId id="2147483928" r:id="rId20"/>
    <p:sldLayoutId id="2147483929" r:id="rId21"/>
    <p:sldLayoutId id="2147483930" r:id="rId22"/>
    <p:sldLayoutId id="2147483931" r:id="rId23"/>
    <p:sldLayoutId id="2147483932" r:id="rId24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58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94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5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orient="horz" pos="3770">
          <p15:clr>
            <a:srgbClr val="F26B43"/>
          </p15:clr>
        </p15:guide>
        <p15:guide id="4" pos="2789">
          <p15:clr>
            <a:srgbClr val="F26B43"/>
          </p15:clr>
        </p15:guide>
        <p15:guide id="5" pos="2971">
          <p15:clr>
            <a:srgbClr val="F26B43"/>
          </p15:clr>
        </p15:guide>
        <p15:guide id="6" pos="1497">
          <p15:clr>
            <a:srgbClr val="F26B43"/>
          </p15:clr>
        </p15:guide>
        <p15:guide id="7" pos="1678">
          <p15:clr>
            <a:srgbClr val="F26B43"/>
          </p15:clr>
        </p15:guide>
        <p15:guide id="8" pos="4082">
          <p15:clr>
            <a:srgbClr val="F26B43"/>
          </p15:clr>
        </p15:guide>
        <p15:guide id="9" pos="4263">
          <p15:clr>
            <a:srgbClr val="F26B43"/>
          </p15:clr>
        </p15:guide>
        <p15:guide id="10" orient="horz" pos="2001">
          <p15:clr>
            <a:srgbClr val="F26B43"/>
          </p15:clr>
        </p15:guide>
        <p15:guide id="11" orient="horz" pos="2183">
          <p15:clr>
            <a:srgbClr val="F26B43"/>
          </p15:clr>
        </p15:guide>
        <p15:guide id="12" orient="horz" pos="1117">
          <p15:clr>
            <a:srgbClr val="F26B43"/>
          </p15:clr>
        </p15:guide>
        <p15:guide id="13" orient="horz" pos="1298">
          <p15:clr>
            <a:srgbClr val="F26B43"/>
          </p15:clr>
        </p15:guide>
        <p15:guide id="14" orient="horz" pos="2886">
          <p15:clr>
            <a:srgbClr val="F26B43"/>
          </p15:clr>
        </p15:guide>
        <p15:guide id="15" orient="horz" pos="3067">
          <p15:clr>
            <a:srgbClr val="F26B43"/>
          </p15:clr>
        </p15:guide>
        <p15:guide id="16" pos="1927">
          <p15:clr>
            <a:srgbClr val="F26B43"/>
          </p15:clr>
        </p15:guide>
        <p15:guide id="17" pos="2109">
          <p15:clr>
            <a:srgbClr val="F26B43"/>
          </p15:clr>
        </p15:guide>
        <p15:guide id="18" pos="3651">
          <p15:clr>
            <a:srgbClr val="F26B43"/>
          </p15:clr>
        </p15:guide>
        <p15:guide id="19" pos="3833">
          <p15:clr>
            <a:srgbClr val="F26B43"/>
          </p15:clr>
        </p15:guide>
        <p15:guide id="20" orient="horz" pos="2772">
          <p15:clr>
            <a:srgbClr val="F26B43"/>
          </p15:clr>
        </p15:guide>
        <p15:guide id="21" orient="horz" pos="2591">
          <p15:clr>
            <a:srgbClr val="F26B43"/>
          </p15:clr>
        </p15:guide>
        <p15:guide id="22" orient="horz" pos="1593">
          <p15:clr>
            <a:srgbClr val="F26B43"/>
          </p15:clr>
        </p15:guide>
        <p15:guide id="23" orient="horz" pos="1412">
          <p15:clr>
            <a:srgbClr val="F26B43"/>
          </p15:clr>
        </p15:guide>
        <p15:guide id="24" pos="5375">
          <p15:clr>
            <a:srgbClr val="F26B43"/>
          </p15:clr>
        </p15:guide>
        <p15:guide id="25" orient="horz" pos="3952">
          <p15:clr>
            <a:srgbClr val="F26B43"/>
          </p15:clr>
        </p15:guide>
        <p15:guide id="26" orient="horz" pos="413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648000"/>
            <a:ext cx="7920000" cy="11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999" y="2052000"/>
            <a:ext cx="7920000" cy="39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3D831C-D5FD-BD47-9DDA-70D9E4D86376}" type="datetime1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2017-10-18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srgbClr val="999999"/>
                </a:solidFill>
                <a:latin typeface="Arial" panose="020B0604020202020204"/>
              </a:rPr>
              <a:t>Eurocard presentation</a:t>
            </a:r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FCB831-83E6-4CB4-A634-87E0BF894CB4}" type="slidenum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554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  <p:sldLayoutId id="2147483951" r:id="rId18"/>
    <p:sldLayoutId id="2147483952" r:id="rId19"/>
    <p:sldLayoutId id="2147483953" r:id="rId20"/>
    <p:sldLayoutId id="2147483954" r:id="rId21"/>
    <p:sldLayoutId id="2147483955" r:id="rId22"/>
    <p:sldLayoutId id="2147483956" r:id="rId23"/>
    <p:sldLayoutId id="2147483957" r:id="rId24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58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94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5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orient="horz" pos="3770">
          <p15:clr>
            <a:srgbClr val="F26B43"/>
          </p15:clr>
        </p15:guide>
        <p15:guide id="4" pos="2789">
          <p15:clr>
            <a:srgbClr val="F26B43"/>
          </p15:clr>
        </p15:guide>
        <p15:guide id="5" pos="2971">
          <p15:clr>
            <a:srgbClr val="F26B43"/>
          </p15:clr>
        </p15:guide>
        <p15:guide id="6" pos="1497">
          <p15:clr>
            <a:srgbClr val="F26B43"/>
          </p15:clr>
        </p15:guide>
        <p15:guide id="7" pos="1678">
          <p15:clr>
            <a:srgbClr val="F26B43"/>
          </p15:clr>
        </p15:guide>
        <p15:guide id="8" pos="4082">
          <p15:clr>
            <a:srgbClr val="F26B43"/>
          </p15:clr>
        </p15:guide>
        <p15:guide id="9" pos="4263">
          <p15:clr>
            <a:srgbClr val="F26B43"/>
          </p15:clr>
        </p15:guide>
        <p15:guide id="10" orient="horz" pos="2001">
          <p15:clr>
            <a:srgbClr val="F26B43"/>
          </p15:clr>
        </p15:guide>
        <p15:guide id="11" orient="horz" pos="2183">
          <p15:clr>
            <a:srgbClr val="F26B43"/>
          </p15:clr>
        </p15:guide>
        <p15:guide id="12" orient="horz" pos="1117">
          <p15:clr>
            <a:srgbClr val="F26B43"/>
          </p15:clr>
        </p15:guide>
        <p15:guide id="13" orient="horz" pos="1298">
          <p15:clr>
            <a:srgbClr val="F26B43"/>
          </p15:clr>
        </p15:guide>
        <p15:guide id="14" orient="horz" pos="2886">
          <p15:clr>
            <a:srgbClr val="F26B43"/>
          </p15:clr>
        </p15:guide>
        <p15:guide id="15" orient="horz" pos="3067">
          <p15:clr>
            <a:srgbClr val="F26B43"/>
          </p15:clr>
        </p15:guide>
        <p15:guide id="16" pos="1927">
          <p15:clr>
            <a:srgbClr val="F26B43"/>
          </p15:clr>
        </p15:guide>
        <p15:guide id="17" pos="2109">
          <p15:clr>
            <a:srgbClr val="F26B43"/>
          </p15:clr>
        </p15:guide>
        <p15:guide id="18" pos="3651">
          <p15:clr>
            <a:srgbClr val="F26B43"/>
          </p15:clr>
        </p15:guide>
        <p15:guide id="19" pos="3833">
          <p15:clr>
            <a:srgbClr val="F26B43"/>
          </p15:clr>
        </p15:guide>
        <p15:guide id="20" orient="horz" pos="2772">
          <p15:clr>
            <a:srgbClr val="F26B43"/>
          </p15:clr>
        </p15:guide>
        <p15:guide id="21" orient="horz" pos="2591">
          <p15:clr>
            <a:srgbClr val="F26B43"/>
          </p15:clr>
        </p15:guide>
        <p15:guide id="22" orient="horz" pos="1593">
          <p15:clr>
            <a:srgbClr val="F26B43"/>
          </p15:clr>
        </p15:guide>
        <p15:guide id="23" orient="horz" pos="1412">
          <p15:clr>
            <a:srgbClr val="F26B43"/>
          </p15:clr>
        </p15:guide>
        <p15:guide id="24" pos="5375">
          <p15:clr>
            <a:srgbClr val="F26B43"/>
          </p15:clr>
        </p15:guide>
        <p15:guide id="25" orient="horz" pos="3952">
          <p15:clr>
            <a:srgbClr val="F26B43"/>
          </p15:clr>
        </p15:guide>
        <p15:guide id="26" orient="horz" pos="413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648000"/>
            <a:ext cx="7920000" cy="11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999" y="2052000"/>
            <a:ext cx="7920000" cy="39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3D831C-D5FD-BD47-9DDA-70D9E4D86376}" type="datetime1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2017-10-18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srgbClr val="999999"/>
                </a:solidFill>
                <a:latin typeface="Arial" panose="020B0604020202020204"/>
              </a:rPr>
              <a:t>Eurocard presentation</a:t>
            </a:r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FCB831-83E6-4CB4-A634-87E0BF894CB4}" type="slidenum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444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58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94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5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orient="horz" pos="3770">
          <p15:clr>
            <a:srgbClr val="F26B43"/>
          </p15:clr>
        </p15:guide>
        <p15:guide id="4" pos="2789">
          <p15:clr>
            <a:srgbClr val="F26B43"/>
          </p15:clr>
        </p15:guide>
        <p15:guide id="5" pos="2971">
          <p15:clr>
            <a:srgbClr val="F26B43"/>
          </p15:clr>
        </p15:guide>
        <p15:guide id="6" pos="1497">
          <p15:clr>
            <a:srgbClr val="F26B43"/>
          </p15:clr>
        </p15:guide>
        <p15:guide id="7" pos="1678">
          <p15:clr>
            <a:srgbClr val="F26B43"/>
          </p15:clr>
        </p15:guide>
        <p15:guide id="8" pos="4082">
          <p15:clr>
            <a:srgbClr val="F26B43"/>
          </p15:clr>
        </p15:guide>
        <p15:guide id="9" pos="4263">
          <p15:clr>
            <a:srgbClr val="F26B43"/>
          </p15:clr>
        </p15:guide>
        <p15:guide id="10" orient="horz" pos="2001">
          <p15:clr>
            <a:srgbClr val="F26B43"/>
          </p15:clr>
        </p15:guide>
        <p15:guide id="11" orient="horz" pos="2183">
          <p15:clr>
            <a:srgbClr val="F26B43"/>
          </p15:clr>
        </p15:guide>
        <p15:guide id="12" orient="horz" pos="1117">
          <p15:clr>
            <a:srgbClr val="F26B43"/>
          </p15:clr>
        </p15:guide>
        <p15:guide id="13" orient="horz" pos="1298">
          <p15:clr>
            <a:srgbClr val="F26B43"/>
          </p15:clr>
        </p15:guide>
        <p15:guide id="14" orient="horz" pos="2886">
          <p15:clr>
            <a:srgbClr val="F26B43"/>
          </p15:clr>
        </p15:guide>
        <p15:guide id="15" orient="horz" pos="3067">
          <p15:clr>
            <a:srgbClr val="F26B43"/>
          </p15:clr>
        </p15:guide>
        <p15:guide id="16" pos="1927">
          <p15:clr>
            <a:srgbClr val="F26B43"/>
          </p15:clr>
        </p15:guide>
        <p15:guide id="17" pos="2109">
          <p15:clr>
            <a:srgbClr val="F26B43"/>
          </p15:clr>
        </p15:guide>
        <p15:guide id="18" pos="3651">
          <p15:clr>
            <a:srgbClr val="F26B43"/>
          </p15:clr>
        </p15:guide>
        <p15:guide id="19" pos="3833">
          <p15:clr>
            <a:srgbClr val="F26B43"/>
          </p15:clr>
        </p15:guide>
        <p15:guide id="20" orient="horz" pos="2772">
          <p15:clr>
            <a:srgbClr val="F26B43"/>
          </p15:clr>
        </p15:guide>
        <p15:guide id="21" orient="horz" pos="2591">
          <p15:clr>
            <a:srgbClr val="F26B43"/>
          </p15:clr>
        </p15:guide>
        <p15:guide id="22" orient="horz" pos="1593">
          <p15:clr>
            <a:srgbClr val="F26B43"/>
          </p15:clr>
        </p15:guide>
        <p15:guide id="23" orient="horz" pos="1412">
          <p15:clr>
            <a:srgbClr val="F26B43"/>
          </p15:clr>
        </p15:guide>
        <p15:guide id="24" pos="5375">
          <p15:clr>
            <a:srgbClr val="F26B43"/>
          </p15:clr>
        </p15:guide>
        <p15:guide id="25" orient="horz" pos="3952">
          <p15:clr>
            <a:srgbClr val="F26B43"/>
          </p15:clr>
        </p15:guide>
        <p15:guide id="26" orient="horz" pos="413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648000"/>
            <a:ext cx="7920000" cy="11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999" y="2052000"/>
            <a:ext cx="7920000" cy="39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3D831C-D5FD-BD47-9DDA-70D9E4D86376}" type="datetime1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2017-10-18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srgbClr val="999999"/>
                </a:solidFill>
                <a:latin typeface="Arial" panose="020B0604020202020204"/>
              </a:rPr>
              <a:t>Eurocard presentation</a:t>
            </a:r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FCB831-83E6-4CB4-A634-87E0BF894CB4}" type="slidenum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8842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  <p:sldLayoutId id="2147484001" r:id="rId18"/>
    <p:sldLayoutId id="2147484002" r:id="rId19"/>
    <p:sldLayoutId id="2147484003" r:id="rId20"/>
    <p:sldLayoutId id="2147484004" r:id="rId21"/>
    <p:sldLayoutId id="2147484005" r:id="rId22"/>
    <p:sldLayoutId id="2147484006" r:id="rId23"/>
    <p:sldLayoutId id="2147484007" r:id="rId24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58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94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5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orient="horz" pos="3770">
          <p15:clr>
            <a:srgbClr val="F26B43"/>
          </p15:clr>
        </p15:guide>
        <p15:guide id="4" pos="2789">
          <p15:clr>
            <a:srgbClr val="F26B43"/>
          </p15:clr>
        </p15:guide>
        <p15:guide id="5" pos="2971">
          <p15:clr>
            <a:srgbClr val="F26B43"/>
          </p15:clr>
        </p15:guide>
        <p15:guide id="6" pos="1497">
          <p15:clr>
            <a:srgbClr val="F26B43"/>
          </p15:clr>
        </p15:guide>
        <p15:guide id="7" pos="1678">
          <p15:clr>
            <a:srgbClr val="F26B43"/>
          </p15:clr>
        </p15:guide>
        <p15:guide id="8" pos="4082">
          <p15:clr>
            <a:srgbClr val="F26B43"/>
          </p15:clr>
        </p15:guide>
        <p15:guide id="9" pos="4263">
          <p15:clr>
            <a:srgbClr val="F26B43"/>
          </p15:clr>
        </p15:guide>
        <p15:guide id="10" orient="horz" pos="2001">
          <p15:clr>
            <a:srgbClr val="F26B43"/>
          </p15:clr>
        </p15:guide>
        <p15:guide id="11" orient="horz" pos="2183">
          <p15:clr>
            <a:srgbClr val="F26B43"/>
          </p15:clr>
        </p15:guide>
        <p15:guide id="12" orient="horz" pos="1117">
          <p15:clr>
            <a:srgbClr val="F26B43"/>
          </p15:clr>
        </p15:guide>
        <p15:guide id="13" orient="horz" pos="1298">
          <p15:clr>
            <a:srgbClr val="F26B43"/>
          </p15:clr>
        </p15:guide>
        <p15:guide id="14" orient="horz" pos="2886">
          <p15:clr>
            <a:srgbClr val="F26B43"/>
          </p15:clr>
        </p15:guide>
        <p15:guide id="15" orient="horz" pos="3067">
          <p15:clr>
            <a:srgbClr val="F26B43"/>
          </p15:clr>
        </p15:guide>
        <p15:guide id="16" pos="1927">
          <p15:clr>
            <a:srgbClr val="F26B43"/>
          </p15:clr>
        </p15:guide>
        <p15:guide id="17" pos="2109">
          <p15:clr>
            <a:srgbClr val="F26B43"/>
          </p15:clr>
        </p15:guide>
        <p15:guide id="18" pos="3651">
          <p15:clr>
            <a:srgbClr val="F26B43"/>
          </p15:clr>
        </p15:guide>
        <p15:guide id="19" pos="3833">
          <p15:clr>
            <a:srgbClr val="F26B43"/>
          </p15:clr>
        </p15:guide>
        <p15:guide id="20" orient="horz" pos="2772">
          <p15:clr>
            <a:srgbClr val="F26B43"/>
          </p15:clr>
        </p15:guide>
        <p15:guide id="21" orient="horz" pos="2591">
          <p15:clr>
            <a:srgbClr val="F26B43"/>
          </p15:clr>
        </p15:guide>
        <p15:guide id="22" orient="horz" pos="1593">
          <p15:clr>
            <a:srgbClr val="F26B43"/>
          </p15:clr>
        </p15:guide>
        <p15:guide id="23" orient="horz" pos="1412">
          <p15:clr>
            <a:srgbClr val="F26B43"/>
          </p15:clr>
        </p15:guide>
        <p15:guide id="24" pos="5375">
          <p15:clr>
            <a:srgbClr val="F26B43"/>
          </p15:clr>
        </p15:guide>
        <p15:guide id="25" orient="horz" pos="3952">
          <p15:clr>
            <a:srgbClr val="F26B43"/>
          </p15:clr>
        </p15:guide>
        <p15:guide id="26" orient="horz" pos="4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60" y="2780928"/>
            <a:ext cx="7920000" cy="1548000"/>
          </a:xfrm>
        </p:spPr>
        <p:txBody>
          <a:bodyPr/>
          <a:lstStyle/>
          <a:p>
            <a:pPr algn="ctr"/>
            <a:r>
              <a:rPr lang="en-US" altLang="da-DK" dirty="0" smtClean="0"/>
              <a:t/>
            </a:r>
            <a:br>
              <a:rPr lang="en-US" altLang="da-DK" dirty="0" smtClean="0"/>
            </a:br>
            <a:r>
              <a:rPr lang="en-US" altLang="da-DK" dirty="0"/>
              <a:t/>
            </a:r>
            <a:br>
              <a:rPr lang="en-US" altLang="da-DK" dirty="0"/>
            </a:br>
            <a:r>
              <a:rPr lang="en-US" altLang="da-DK" dirty="0" smtClean="0"/>
              <a:t>e-admin</a:t>
            </a:r>
            <a:br>
              <a:rPr lang="en-US" altLang="da-DK" dirty="0" smtClean="0"/>
            </a:br>
            <a:r>
              <a:rPr lang="en-US" altLang="da-DK" dirty="0" smtClean="0"/>
              <a:t>Bruker manual</a:t>
            </a:r>
            <a:endParaRPr lang="en-US" altLang="da-DK" dirty="0"/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Oslo kommune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555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04056"/>
          </a:xfrm>
        </p:spPr>
        <p:txBody>
          <a:bodyPr/>
          <a:lstStyle/>
          <a:p>
            <a:r>
              <a:rPr lang="nb-NO" sz="3200" dirty="0"/>
              <a:t>Kontoinformasjon  </a:t>
            </a:r>
            <a:r>
              <a:rPr lang="nb-NO" sz="3200" dirty="0" smtClean="0"/>
              <a:t>«Kortsøknad 1/5»                 4/13                                      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10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98" y="2052638"/>
            <a:ext cx="6515803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067944" y="3789040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98072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u="sng" dirty="0" smtClean="0"/>
              <a:t>Det er 3 måter å søke om kort på: </a:t>
            </a:r>
            <a:r>
              <a:rPr lang="nb-NO" sz="1200" dirty="0" smtClean="0"/>
              <a:t> </a:t>
            </a:r>
            <a:r>
              <a:rPr lang="nb-NO" sz="1200" dirty="0" smtClean="0">
                <a:solidFill>
                  <a:srgbClr val="FF0000"/>
                </a:solidFill>
              </a:rPr>
              <a:t>(NB! Det er alltid virksomhetens </a:t>
            </a:r>
            <a:r>
              <a:rPr lang="nb-NO" sz="1200" dirty="0" err="1" smtClean="0">
                <a:solidFill>
                  <a:srgbClr val="FF0000"/>
                </a:solidFill>
              </a:rPr>
              <a:t>retlingslinjer</a:t>
            </a:r>
            <a:r>
              <a:rPr lang="nb-NO" sz="1200" dirty="0" smtClean="0">
                <a:solidFill>
                  <a:srgbClr val="FF0000"/>
                </a:solidFill>
              </a:rPr>
              <a:t> som gjelder ved bestilling av kort </a:t>
            </a:r>
            <a:r>
              <a:rPr lang="nb-NO" sz="1000" dirty="0" smtClean="0">
                <a:solidFill>
                  <a:srgbClr val="FF0000"/>
                </a:solidFill>
              </a:rPr>
              <a:t>)</a:t>
            </a:r>
            <a:endParaRPr lang="nb-NO" sz="1000" u="sng" dirty="0" smtClean="0">
              <a:solidFill>
                <a:srgbClr val="FF0000"/>
              </a:solidFill>
            </a:endParaRPr>
          </a:p>
          <a:p>
            <a:endParaRPr lang="nb-NO" sz="1200" dirty="0" smtClean="0"/>
          </a:p>
          <a:p>
            <a:pPr marL="228600" indent="-228600">
              <a:buAutoNum type="arabicPeriod"/>
            </a:pPr>
            <a:r>
              <a:rPr lang="nb-NO" sz="1200" dirty="0" smtClean="0"/>
              <a:t>Søk om et kort: Her fyller du som administrator ut informasjon om kortholder i </a:t>
            </a:r>
            <a:r>
              <a:rPr lang="nb-NO" sz="1200" dirty="0" err="1" smtClean="0"/>
              <a:t>eAdmin</a:t>
            </a:r>
            <a:endParaRPr lang="nb-NO" sz="1200" dirty="0" smtClean="0"/>
          </a:p>
          <a:p>
            <a:pPr marL="228600" indent="-228600">
              <a:buAutoNum type="arabicPeriod"/>
            </a:pPr>
            <a:r>
              <a:rPr lang="nb-NO" sz="1200" dirty="0" smtClean="0"/>
              <a:t>Du kan sende ut en søknadslink til kortholder slik at han fyller ut all informasjon selv</a:t>
            </a:r>
          </a:p>
          <a:p>
            <a:pPr marL="228600" indent="-228600">
              <a:buAutoNum type="arabicPeriod"/>
            </a:pPr>
            <a:r>
              <a:rPr lang="nb-NO" sz="1200" dirty="0" smtClean="0"/>
              <a:t>Du kan søke om flere kort samtidig ved å laste opp et </a:t>
            </a:r>
            <a:r>
              <a:rPr lang="nb-NO" sz="1200" dirty="0" err="1" smtClean="0"/>
              <a:t>excel</a:t>
            </a:r>
            <a:r>
              <a:rPr lang="nb-NO" sz="1200" dirty="0" smtClean="0"/>
              <a:t> ark med all informasjon om kortholder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946903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04056"/>
          </a:xfrm>
        </p:spPr>
        <p:txBody>
          <a:bodyPr/>
          <a:lstStyle/>
          <a:p>
            <a:r>
              <a:rPr lang="nb-NO" sz="3200" dirty="0"/>
              <a:t>Kontoinformasjon  «</a:t>
            </a:r>
            <a:r>
              <a:rPr lang="nb-NO" sz="3200" dirty="0" smtClean="0"/>
              <a:t>Kortsøknad 2/5»                 5/13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11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083221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91683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fyller du som administrator ut all informasjon om kortholder. Du signerer søknaden ved at du mottar en engangskode på din mobiltelefon. </a:t>
            </a:r>
            <a:endParaRPr lang="nb-NO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371703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NB! </a:t>
            </a:r>
            <a:r>
              <a:rPr lang="nb-NO" sz="1200" dirty="0" smtClean="0"/>
              <a:t>Merk at denne søknadsprosessen ikke går til nærmeste leder for godkjenning, men søknaden går rett til Eurocard.</a:t>
            </a:r>
          </a:p>
          <a:p>
            <a:endParaRPr lang="nb-NO" sz="1200" dirty="0"/>
          </a:p>
          <a:p>
            <a:r>
              <a:rPr lang="nb-NO" sz="1200" b="1" dirty="0" smtClean="0"/>
              <a:t>NB2</a:t>
            </a:r>
            <a:r>
              <a:rPr lang="nb-NO" sz="1200" dirty="0" smtClean="0"/>
              <a:t>! Det er alltid virksomhetens retningslinjer som gjelder for hvordan dere skal bestille kort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980001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48680"/>
            <a:ext cx="7920000" cy="648072"/>
          </a:xfrm>
        </p:spPr>
        <p:txBody>
          <a:bodyPr/>
          <a:lstStyle/>
          <a:p>
            <a:r>
              <a:rPr lang="nb-NO" sz="3200" dirty="0"/>
              <a:t>Kontoinformasjon  «Kortsøknad </a:t>
            </a:r>
            <a:r>
              <a:rPr lang="nb-NO" sz="3200" dirty="0" smtClean="0"/>
              <a:t>3/5»                 6/13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12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470515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2204864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er en link til elektronisk søknadsskjema som du kan sende til de som skal søke om kort. </a:t>
            </a:r>
          </a:p>
          <a:p>
            <a:r>
              <a:rPr lang="nb-NO" sz="1200" dirty="0" smtClean="0"/>
              <a:t>Kopier linken og send den på e-post, eller dere kan legge linken tilgjengelig på deres intranett eller annet passende sted.</a:t>
            </a:r>
          </a:p>
          <a:p>
            <a:endParaRPr lang="nb-NO" sz="1200" dirty="0"/>
          </a:p>
          <a:p>
            <a:r>
              <a:rPr lang="nb-NO" sz="1200" dirty="0" smtClean="0"/>
              <a:t>Kortholder fyller da ut skjema samt informasjon om nærmeste leder. </a:t>
            </a:r>
          </a:p>
          <a:p>
            <a:r>
              <a:rPr lang="nb-NO" sz="1200" dirty="0" smtClean="0"/>
              <a:t>Nærmeste leder mottar en mail hvor han skal godkjenne eller avslå søknaden. </a:t>
            </a:r>
          </a:p>
          <a:p>
            <a:r>
              <a:rPr lang="nb-NO" sz="1200" dirty="0" smtClean="0"/>
              <a:t>Når søknad er godkjent av nærmeste leder, så skal du godkjenne den i </a:t>
            </a:r>
            <a:r>
              <a:rPr lang="nb-NO" sz="1200" dirty="0" err="1" smtClean="0"/>
              <a:t>eAdmin</a:t>
            </a:r>
            <a:r>
              <a:rPr lang="nb-NO" sz="1200" dirty="0" smtClean="0"/>
              <a:t> under fanen «Søknader til godkjenning» (se side 6) </a:t>
            </a:r>
          </a:p>
          <a:p>
            <a:r>
              <a:rPr lang="nb-NO" sz="1200" dirty="0" smtClean="0"/>
              <a:t>Du får en e-post hver morgen hvis du har søknader i </a:t>
            </a:r>
            <a:r>
              <a:rPr lang="nb-NO" sz="1200" dirty="0" err="1" smtClean="0"/>
              <a:t>eAdmin</a:t>
            </a:r>
            <a:r>
              <a:rPr lang="nb-NO" sz="1200" dirty="0" smtClean="0"/>
              <a:t> som du skal godkjenne.</a:t>
            </a:r>
            <a:endParaRPr lang="nb-NO" sz="1200" dirty="0"/>
          </a:p>
        </p:txBody>
      </p:sp>
      <p:sp>
        <p:nvSpPr>
          <p:cNvPr id="9" name="Right Arrow 8"/>
          <p:cNvSpPr/>
          <p:nvPr/>
        </p:nvSpPr>
        <p:spPr>
          <a:xfrm>
            <a:off x="4747992" y="5589240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68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Kontoinformasjon  «Kortsøknad </a:t>
            </a:r>
            <a:r>
              <a:rPr lang="nb-NO" sz="3200" dirty="0" smtClean="0"/>
              <a:t>4/5»                 7/13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13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294429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980728"/>
            <a:ext cx="38884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kan du som administrator søke om flere kort samtidig:</a:t>
            </a:r>
          </a:p>
          <a:p>
            <a:endParaRPr lang="nb-NO" sz="1200" dirty="0"/>
          </a:p>
          <a:p>
            <a:pPr marL="228600" indent="-228600">
              <a:buAutoNum type="arabicPeriod"/>
            </a:pPr>
            <a:r>
              <a:rPr lang="nb-NO" sz="1200" dirty="0" smtClean="0"/>
              <a:t>Lag på forhånd et </a:t>
            </a:r>
            <a:r>
              <a:rPr lang="nb-NO" sz="1200" dirty="0" err="1" smtClean="0"/>
              <a:t>excel</a:t>
            </a:r>
            <a:r>
              <a:rPr lang="nb-NO" sz="1200" dirty="0" smtClean="0"/>
              <a:t> skjema med kolonner: fornavn, etternavn, fødselsnummer, mobilnummer, e-post og ansattnummer.</a:t>
            </a:r>
          </a:p>
          <a:p>
            <a:pPr marL="228600" indent="-228600">
              <a:buAutoNum type="arabicPeriod"/>
            </a:pPr>
            <a:endParaRPr lang="nb-NO" sz="1200" dirty="0" smtClean="0"/>
          </a:p>
          <a:p>
            <a:r>
              <a:rPr lang="nb-NO" sz="1200" b="1" dirty="0" smtClean="0"/>
              <a:t>NB</a:t>
            </a:r>
            <a:r>
              <a:rPr lang="nb-NO" sz="1200" dirty="0" smtClean="0"/>
              <a:t>! For/etter-navn kan maks ha 23 tegn </a:t>
            </a:r>
            <a:r>
              <a:rPr lang="nb-NO" sz="1200" dirty="0" err="1" smtClean="0"/>
              <a:t>inkl</a:t>
            </a:r>
            <a:r>
              <a:rPr lang="nb-NO" sz="1200" dirty="0" smtClean="0"/>
              <a:t> mellomrom. Ingen mellomrom mellom </a:t>
            </a:r>
            <a:r>
              <a:rPr lang="nb-NO" sz="1200" dirty="0" err="1" smtClean="0"/>
              <a:t>fødselsnr</a:t>
            </a:r>
            <a:r>
              <a:rPr lang="nb-NO" sz="1200" dirty="0" smtClean="0"/>
              <a:t> eller </a:t>
            </a:r>
            <a:r>
              <a:rPr lang="nb-NO" sz="1200" dirty="0" err="1" smtClean="0"/>
              <a:t>mobilnr</a:t>
            </a:r>
            <a:r>
              <a:rPr lang="nb-NO" sz="1200" dirty="0" smtClean="0"/>
              <a:t>, e-post eller ansattnr. 8 siffer i </a:t>
            </a:r>
            <a:r>
              <a:rPr lang="nb-NO" sz="1200" dirty="0" err="1" smtClean="0"/>
              <a:t>mobilnr</a:t>
            </a:r>
            <a:r>
              <a:rPr lang="nb-NO" sz="1200" dirty="0" smtClean="0"/>
              <a:t> uten +47 (da dette allerede ligger inne)</a:t>
            </a:r>
          </a:p>
          <a:p>
            <a:endParaRPr lang="nb-NO" sz="1200" dirty="0" smtClean="0"/>
          </a:p>
          <a:p>
            <a:r>
              <a:rPr lang="nb-NO" sz="1200" dirty="0" smtClean="0"/>
              <a:t>2. Klikk på «Hent skjema» Dette er et </a:t>
            </a:r>
            <a:r>
              <a:rPr lang="nb-NO" sz="1200" dirty="0" err="1" smtClean="0"/>
              <a:t>excel</a:t>
            </a:r>
            <a:r>
              <a:rPr lang="nb-NO" sz="1200" dirty="0" smtClean="0"/>
              <a:t> skjema</a:t>
            </a:r>
          </a:p>
          <a:p>
            <a:r>
              <a:rPr lang="nb-NO" sz="1200" dirty="0" smtClean="0"/>
              <a:t>3. Lim inn en og en kolonne fra ditt </a:t>
            </a:r>
            <a:r>
              <a:rPr lang="nb-NO" sz="1200" dirty="0" err="1" smtClean="0"/>
              <a:t>excel</a:t>
            </a:r>
            <a:r>
              <a:rPr lang="nb-NO" sz="1200" dirty="0" smtClean="0"/>
              <a:t> ark.</a:t>
            </a:r>
          </a:p>
          <a:p>
            <a:r>
              <a:rPr lang="nb-NO" sz="1200" dirty="0" smtClean="0"/>
              <a:t>4. Lagre skjema på din PC</a:t>
            </a:r>
          </a:p>
          <a:p>
            <a:r>
              <a:rPr lang="nb-NO" sz="1200" dirty="0" smtClean="0"/>
              <a:t>5. Klikk på «</a:t>
            </a:r>
            <a:r>
              <a:rPr lang="nb-NO" sz="1200" dirty="0" err="1" smtClean="0"/>
              <a:t>Browse</a:t>
            </a:r>
            <a:r>
              <a:rPr lang="nb-NO" sz="1200" dirty="0" smtClean="0"/>
              <a:t>» og hent opp skjema</a:t>
            </a:r>
          </a:p>
          <a:p>
            <a:r>
              <a:rPr lang="nb-NO" sz="1200" dirty="0" smtClean="0"/>
              <a:t>6. Godkjenn skjema og klikk på «Importer        </a:t>
            </a:r>
          </a:p>
          <a:p>
            <a:r>
              <a:rPr lang="nb-NO" sz="1200" dirty="0"/>
              <a:t> </a:t>
            </a:r>
            <a:r>
              <a:rPr lang="nb-NO" sz="1200" dirty="0" smtClean="0"/>
              <a:t>   søknadsskjema»</a:t>
            </a:r>
          </a:p>
          <a:p>
            <a:r>
              <a:rPr lang="nb-NO" sz="1200" dirty="0" smtClean="0"/>
              <a:t>7. Du mottar en engangskode du signerer med</a:t>
            </a:r>
            <a:endParaRPr lang="nb-NO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35489" y="4612614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NB! </a:t>
            </a:r>
            <a:r>
              <a:rPr lang="nb-NO" sz="1200" dirty="0"/>
              <a:t>Merk at denne søknadsprosessen ikke går til nærmeste leder for godkjenning, men </a:t>
            </a:r>
            <a:r>
              <a:rPr lang="nb-NO" sz="1200" dirty="0" smtClean="0"/>
              <a:t>søknadene </a:t>
            </a:r>
            <a:r>
              <a:rPr lang="nb-NO" sz="1200" dirty="0"/>
              <a:t>går rett til Eurocard</a:t>
            </a:r>
            <a:r>
              <a:rPr lang="nb-NO" sz="1200" dirty="0" smtClean="0"/>
              <a:t>. Det er alltid virksomhetens retningslinjer som gjelder ved bestilling av kort.</a:t>
            </a:r>
          </a:p>
          <a:p>
            <a:endParaRPr lang="nb-NO" sz="1200" dirty="0"/>
          </a:p>
          <a:p>
            <a:r>
              <a:rPr lang="nb-NO" sz="1200" b="1" dirty="0" smtClean="0"/>
              <a:t>NB2! </a:t>
            </a:r>
            <a:r>
              <a:rPr lang="nb-NO" sz="1200" dirty="0" smtClean="0"/>
              <a:t>Skal dere benytte dere av denne løsningen må dere kontakte Eurocard i forkant før dere henter opp </a:t>
            </a:r>
            <a:r>
              <a:rPr lang="nb-NO" sz="1200" dirty="0" err="1" smtClean="0"/>
              <a:t>excel</a:t>
            </a:r>
            <a:r>
              <a:rPr lang="nb-NO" sz="1200" dirty="0" smtClean="0"/>
              <a:t> skjema !!!</a:t>
            </a:r>
            <a:endParaRPr lang="nb-NO" sz="12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450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04056"/>
          </a:xfrm>
        </p:spPr>
        <p:txBody>
          <a:bodyPr/>
          <a:lstStyle/>
          <a:p>
            <a:r>
              <a:rPr lang="nb-NO" sz="3200" dirty="0"/>
              <a:t>Kontoinformasjon  «Kortsøknad </a:t>
            </a:r>
            <a:r>
              <a:rPr lang="nb-NO" sz="3200" dirty="0" smtClean="0"/>
              <a:t>5/5»                 8/13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14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95" y="2052638"/>
            <a:ext cx="3736409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113577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Slik ser </a:t>
            </a:r>
            <a:r>
              <a:rPr lang="nb-NO" sz="1200" dirty="0" err="1" smtClean="0"/>
              <a:t>excel</a:t>
            </a:r>
            <a:r>
              <a:rPr lang="nb-NO" sz="1200" dirty="0" smtClean="0"/>
              <a:t> arket du skal legge inn all informasjon ut</a:t>
            </a:r>
          </a:p>
          <a:p>
            <a:endParaRPr lang="nb-NO" sz="1200" dirty="0"/>
          </a:p>
          <a:p>
            <a:r>
              <a:rPr lang="nb-NO" sz="1200" b="1" dirty="0" smtClean="0"/>
              <a:t>NB</a:t>
            </a:r>
            <a:r>
              <a:rPr lang="nb-NO" sz="1200" dirty="0" smtClean="0"/>
              <a:t>! Husk å kontakte Eurocard før du skal bruke denne løsningen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543439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Kontoinformasjon  </a:t>
            </a:r>
            <a:r>
              <a:rPr lang="nb-NO" sz="3200" dirty="0" smtClean="0"/>
              <a:t>«Stopp konto»                       9/13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15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56" y="2052638"/>
            <a:ext cx="7086888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953192" y="3929341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19675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kan dere stoppe hele konto</a:t>
            </a:r>
          </a:p>
          <a:p>
            <a:endParaRPr lang="nb-NO" sz="1200" dirty="0"/>
          </a:p>
          <a:p>
            <a:r>
              <a:rPr lang="nb-NO" sz="1200" b="1" dirty="0" smtClean="0"/>
              <a:t>NB! </a:t>
            </a:r>
            <a:r>
              <a:rPr lang="nb-NO" sz="1200" dirty="0" smtClean="0"/>
              <a:t>Det vil si at dere stopper alle kort under denne konto. Kontakt Eurocard før dette gjøres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396212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04056"/>
          </a:xfrm>
        </p:spPr>
        <p:txBody>
          <a:bodyPr/>
          <a:lstStyle/>
          <a:p>
            <a:r>
              <a:rPr lang="nb-NO" sz="2800" dirty="0"/>
              <a:t>Kontoinformasjon  </a:t>
            </a:r>
            <a:r>
              <a:rPr lang="nb-NO" sz="2800" dirty="0" smtClean="0"/>
              <a:t>«Faktura/innbetaling 1/4»             10/13</a:t>
            </a:r>
            <a:endParaRPr lang="nb-NO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16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411884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9052" y="1916832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ser dere status på hele konto (pil 1) og over alle kortholdere (pil 2)</a:t>
            </a:r>
          </a:p>
          <a:p>
            <a:endParaRPr lang="nb-NO" sz="1200" dirty="0" smtClean="0"/>
          </a:p>
          <a:p>
            <a:r>
              <a:rPr lang="nb-NO" sz="1200" dirty="0" smtClean="0"/>
              <a:t>Alle kolonner kan sorteres stigende ved å klikke i de grå feltene.</a:t>
            </a:r>
          </a:p>
          <a:p>
            <a:endParaRPr lang="nb-NO" sz="1200" dirty="0"/>
          </a:p>
          <a:p>
            <a:r>
              <a:rPr lang="nb-NO" sz="1200" dirty="0" smtClean="0"/>
              <a:t>Listen kan eksporteres til </a:t>
            </a:r>
            <a:r>
              <a:rPr lang="nb-NO" sz="1200" dirty="0" err="1" smtClean="0"/>
              <a:t>excel</a:t>
            </a:r>
            <a:endParaRPr lang="nb-NO" sz="1200" dirty="0" smtClean="0"/>
          </a:p>
          <a:p>
            <a:endParaRPr lang="nb-NO" sz="1200" dirty="0"/>
          </a:p>
          <a:p>
            <a:r>
              <a:rPr lang="nb-NO" sz="1200" dirty="0" smtClean="0"/>
              <a:t>Du kan klikke deg inn på hver enkelt kortholder ved å klikke på det oransje kontonummeret</a:t>
            </a:r>
          </a:p>
          <a:p>
            <a:endParaRPr lang="nb-NO" sz="1200" dirty="0"/>
          </a:p>
          <a:p>
            <a:r>
              <a:rPr lang="nb-NO" sz="1200" dirty="0" smtClean="0"/>
              <a:t>Du kan bruke piltastene i din nettleser til å komme tilbake til denne siden etter at du har vært inne på en kortholder</a:t>
            </a:r>
            <a:endParaRPr lang="nb-NO" sz="1200" dirty="0"/>
          </a:p>
        </p:txBody>
      </p:sp>
      <p:sp>
        <p:nvSpPr>
          <p:cNvPr id="12" name="Right Arrow 11"/>
          <p:cNvSpPr/>
          <p:nvPr/>
        </p:nvSpPr>
        <p:spPr>
          <a:xfrm>
            <a:off x="4644008" y="2708920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2556" y="270929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1.</a:t>
            </a:r>
            <a:endParaRPr lang="nb-NO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402556" y="385741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2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5" name="Right Arrow 14"/>
          <p:cNvSpPr/>
          <p:nvPr/>
        </p:nvSpPr>
        <p:spPr>
          <a:xfrm>
            <a:off x="4646832" y="3857418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08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04056"/>
          </a:xfrm>
        </p:spPr>
        <p:txBody>
          <a:bodyPr/>
          <a:lstStyle/>
          <a:p>
            <a:r>
              <a:rPr lang="nb-NO" sz="2800" dirty="0"/>
              <a:t>Kontoinformasjon  «Faktura/innbetaling </a:t>
            </a:r>
            <a:r>
              <a:rPr lang="nb-NO" sz="2800" dirty="0" smtClean="0"/>
              <a:t>2/4»             11/13</a:t>
            </a:r>
            <a:endParaRPr lang="nb-NO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17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719814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988840"/>
            <a:ext cx="32403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Du har nå klikket inn på en kortholder</a:t>
            </a:r>
          </a:p>
          <a:p>
            <a:endParaRPr lang="nb-NO" sz="1200" dirty="0"/>
          </a:p>
          <a:p>
            <a:r>
              <a:rPr lang="nb-NO" sz="1200" dirty="0" smtClean="0"/>
              <a:t>Her ser du bla saldo om faktura er forfalt (står da i rødt) , siste 12 fakturaer og hva som ikke er fakturert (transaksjoner som kommer på neste faktura)</a:t>
            </a:r>
          </a:p>
          <a:p>
            <a:endParaRPr lang="nb-NO" sz="1200" dirty="0"/>
          </a:p>
          <a:p>
            <a:r>
              <a:rPr lang="nb-NO" sz="1200" dirty="0" smtClean="0"/>
              <a:t>Du kan også her på dette i </a:t>
            </a:r>
            <a:r>
              <a:rPr lang="nb-NO" sz="1200" dirty="0" err="1" smtClean="0"/>
              <a:t>excel</a:t>
            </a:r>
            <a:r>
              <a:rPr lang="nb-NO" sz="1200" dirty="0" smtClean="0"/>
              <a:t> samt huke av hvis du ønsker å se alle fakturaer og innbetalinger</a:t>
            </a:r>
          </a:p>
          <a:p>
            <a:endParaRPr lang="nb-NO" sz="1200" dirty="0"/>
          </a:p>
          <a:p>
            <a:r>
              <a:rPr lang="nb-NO" sz="1200" dirty="0" smtClean="0"/>
              <a:t>Du kan klikke på fakturaer og ikke-fakturert</a:t>
            </a:r>
          </a:p>
          <a:p>
            <a:endParaRPr lang="nb-NO" sz="1200" dirty="0"/>
          </a:p>
          <a:p>
            <a:endParaRPr lang="nb-NO" sz="1200" dirty="0" smtClean="0"/>
          </a:p>
          <a:p>
            <a:endParaRPr lang="nb-NO" sz="1200" dirty="0"/>
          </a:p>
          <a:p>
            <a:r>
              <a:rPr lang="nb-NO" sz="1200" b="1" dirty="0" smtClean="0"/>
              <a:t>Tips!</a:t>
            </a:r>
          </a:p>
          <a:p>
            <a:r>
              <a:rPr lang="nb-NO" sz="1200" dirty="0" smtClean="0"/>
              <a:t>Hver kortholder kan logge seg inn på Mitt Eurocard på eurocard.no for å se sine siste 12 fakturaer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48253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2800" dirty="0"/>
              <a:t>Kontoinformasjon  «Faktura/innbetaling </a:t>
            </a:r>
            <a:r>
              <a:rPr lang="nb-NO" sz="2800" dirty="0" smtClean="0"/>
              <a:t>3/4»             12/13</a:t>
            </a:r>
            <a:endParaRPr lang="nb-NO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18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612731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938" y="2204864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Du har nå klikket deg inn på en kortholder sin faktura</a:t>
            </a:r>
          </a:p>
          <a:p>
            <a:endParaRPr lang="nb-NO" sz="1200" dirty="0"/>
          </a:p>
          <a:p>
            <a:r>
              <a:rPr lang="nb-NO" sz="1200" dirty="0" smtClean="0"/>
              <a:t>Her ser du spesifisert hver enkelt transaksjon</a:t>
            </a:r>
          </a:p>
          <a:p>
            <a:endParaRPr lang="nb-NO" sz="1200" dirty="0"/>
          </a:p>
          <a:p>
            <a:r>
              <a:rPr lang="nb-NO" sz="1200" dirty="0" smtClean="0"/>
              <a:t>Eksporterer du til </a:t>
            </a:r>
            <a:r>
              <a:rPr lang="nb-NO" sz="1200" dirty="0" err="1" smtClean="0"/>
              <a:t>excel</a:t>
            </a:r>
            <a:r>
              <a:rPr lang="nb-NO" sz="1200" dirty="0" smtClean="0"/>
              <a:t> får du mer informasjon som bla valutakurs</a:t>
            </a:r>
          </a:p>
          <a:p>
            <a:endParaRPr lang="nb-NO" sz="1200" dirty="0"/>
          </a:p>
          <a:p>
            <a:r>
              <a:rPr lang="nb-NO" sz="1200" dirty="0" smtClean="0"/>
              <a:t>Du får også mer informasjon ved å klikke på det gule informasjonsfeltet til venstre for hver transaksjon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483682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432048"/>
          </a:xfrm>
        </p:spPr>
        <p:txBody>
          <a:bodyPr/>
          <a:lstStyle/>
          <a:p>
            <a:r>
              <a:rPr lang="nb-NO" sz="2800" dirty="0"/>
              <a:t>Kontoinformasjon  «Faktura/innbetaling </a:t>
            </a:r>
            <a:r>
              <a:rPr lang="nb-NO" sz="2800" dirty="0" smtClean="0"/>
              <a:t>4/4»             13/13</a:t>
            </a:r>
            <a:endParaRPr lang="nb-NO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19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7918450" cy="293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155679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Du har nå klikket på det gule informasjonsfeltet. Her kan du få mer informasjon om en transaksjon da dette foreligger.</a:t>
            </a:r>
            <a:endParaRPr lang="nb-NO" sz="1200" dirty="0"/>
          </a:p>
        </p:txBody>
      </p:sp>
      <p:sp>
        <p:nvSpPr>
          <p:cNvPr id="8" name="Right Arrow 7"/>
          <p:cNvSpPr/>
          <p:nvPr/>
        </p:nvSpPr>
        <p:spPr>
          <a:xfrm>
            <a:off x="467544" y="2852936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80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000" y="548680"/>
            <a:ext cx="7920000" cy="5427320"/>
          </a:xfrm>
        </p:spPr>
        <p:txBody>
          <a:bodyPr/>
          <a:lstStyle/>
          <a:p>
            <a:pPr algn="ctr"/>
            <a:r>
              <a:rPr lang="nb-NO" sz="2400" b="1" u="sng" dirty="0" smtClean="0"/>
              <a:t>Innhold:</a:t>
            </a:r>
          </a:p>
          <a:p>
            <a:r>
              <a:rPr lang="nb-NO" sz="1600" dirty="0" smtClean="0"/>
              <a:t>Innlogging til </a:t>
            </a:r>
            <a:r>
              <a:rPr lang="nb-NO" sz="1600" dirty="0" err="1" smtClean="0"/>
              <a:t>eAdmin</a:t>
            </a:r>
            <a:r>
              <a:rPr lang="nb-NO" sz="1600" dirty="0" smtClean="0"/>
              <a:t>          s. 3                           Stoppe konto                          s. 15</a:t>
            </a:r>
          </a:p>
          <a:p>
            <a:r>
              <a:rPr lang="nb-NO" sz="1600" dirty="0" smtClean="0"/>
              <a:t>Startsiden                           s. 4                           Info om faktura/innbetalinger  s. 16 - 19</a:t>
            </a:r>
          </a:p>
          <a:p>
            <a:r>
              <a:rPr lang="nb-NO" sz="1600" dirty="0" smtClean="0"/>
              <a:t>Kortholderliste                    s. 5                           Kortholder informasjon           s. 20 - 25</a:t>
            </a:r>
          </a:p>
          <a:p>
            <a:r>
              <a:rPr lang="nb-NO" sz="1600" dirty="0" smtClean="0"/>
              <a:t>Godkjenne søknader          s. 6                           Limitere et enkelt kort             s. 21</a:t>
            </a:r>
          </a:p>
          <a:p>
            <a:r>
              <a:rPr lang="nb-NO" sz="1600" dirty="0" smtClean="0"/>
              <a:t>Kontoinformasjon               s. 7- 19                     Stoppe et kort                         s. 22</a:t>
            </a:r>
          </a:p>
          <a:p>
            <a:r>
              <a:rPr lang="nb-NO" sz="1600" dirty="0" smtClean="0"/>
              <a:t>Endre navn på konto          s. 8                           Bestille et kort                         s. 23</a:t>
            </a:r>
          </a:p>
          <a:p>
            <a:r>
              <a:rPr lang="nb-NO" sz="1600" dirty="0" smtClean="0"/>
              <a:t>Endre limit på hele konto   s. 9                            Endre ansattnr/e-post             s. 24</a:t>
            </a:r>
          </a:p>
          <a:p>
            <a:r>
              <a:rPr lang="nb-NO" sz="1600" dirty="0" smtClean="0"/>
              <a:t>Søke om kort - Hovedside s. 10                          Bestille PIN-kode                    s. 25</a:t>
            </a:r>
          </a:p>
          <a:p>
            <a:r>
              <a:rPr lang="nb-NO" sz="1600" dirty="0" smtClean="0"/>
              <a:t>Søke om et kort                 s. 11                          Eksempel på søknadsskjema s. 26</a:t>
            </a:r>
          </a:p>
          <a:p>
            <a:r>
              <a:rPr lang="nb-NO" sz="1600" dirty="0" smtClean="0"/>
              <a:t>Sende ut søknadslink        s. 12     </a:t>
            </a:r>
            <a:r>
              <a:rPr lang="nb-NO" sz="1600" dirty="0"/>
              <a:t> </a:t>
            </a:r>
            <a:r>
              <a:rPr lang="nb-NO" sz="1600" dirty="0" smtClean="0"/>
              <a:t>                    Kontakt oss                            s. 27</a:t>
            </a:r>
          </a:p>
          <a:p>
            <a:r>
              <a:rPr lang="nb-NO" sz="1600" dirty="0" smtClean="0"/>
              <a:t>Søke om flere kort             s. 13 – 14                  Søknadsgangen                     s. 28 - 31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endParaRPr lang="nb-NO" u="sng" dirty="0"/>
          </a:p>
        </p:txBody>
      </p:sp>
    </p:spTree>
    <p:extLst>
      <p:ext uri="{BB962C8B-B14F-4D97-AF65-F5344CB8AC3E}">
        <p14:creationId xmlns:p14="http://schemas.microsoft.com/office/powerpoint/2010/main" val="4228735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32656"/>
            <a:ext cx="7920000" cy="576064"/>
          </a:xfrm>
        </p:spPr>
        <p:txBody>
          <a:bodyPr/>
          <a:lstStyle/>
          <a:p>
            <a:r>
              <a:rPr lang="nb-NO" sz="3200" dirty="0" smtClean="0"/>
              <a:t>Kortinformasjon                                                         1/6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20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73138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339752" y="3573016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412776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ser du informasjon om kortholder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659240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76064"/>
          </a:xfrm>
        </p:spPr>
        <p:txBody>
          <a:bodyPr/>
          <a:lstStyle/>
          <a:p>
            <a:r>
              <a:rPr lang="nb-NO" sz="3200" dirty="0"/>
              <a:t>Kortinformasjon </a:t>
            </a:r>
            <a:r>
              <a:rPr lang="nb-NO" sz="3200" dirty="0" smtClean="0"/>
              <a:t> «Kortlimitering»                       2/6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21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372885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132856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kan du sette limitering på et kort</a:t>
            </a:r>
          </a:p>
          <a:p>
            <a:endParaRPr lang="nb-NO" sz="1200" dirty="0"/>
          </a:p>
          <a:p>
            <a:r>
              <a:rPr lang="nb-NO" sz="1200" dirty="0" smtClean="0"/>
              <a:t>Du kan endre:</a:t>
            </a:r>
          </a:p>
          <a:p>
            <a:endParaRPr lang="nb-NO" sz="1200" dirty="0"/>
          </a:p>
          <a:p>
            <a:pPr marL="171450" indent="-171450">
              <a:buFontTx/>
              <a:buChar char="-"/>
            </a:pPr>
            <a:r>
              <a:rPr lang="nb-NO" sz="1200" dirty="0" smtClean="0"/>
              <a:t>Totalbeløp pr 30 dager</a:t>
            </a:r>
          </a:p>
          <a:p>
            <a:pPr marL="171450" indent="-171450">
              <a:buFontTx/>
              <a:buChar char="-"/>
            </a:pPr>
            <a:r>
              <a:rPr lang="nb-NO" sz="1200" dirty="0" smtClean="0"/>
              <a:t>Totalbeløp pr 30 dager på kontantuttak</a:t>
            </a:r>
          </a:p>
          <a:p>
            <a:pPr marL="171450" indent="-171450">
              <a:buFontTx/>
              <a:buChar char="-"/>
            </a:pPr>
            <a:r>
              <a:rPr lang="nb-NO" sz="1200" dirty="0" smtClean="0"/>
              <a:t>Sette sperrer på geografi</a:t>
            </a:r>
          </a:p>
          <a:p>
            <a:pPr marL="171450" indent="-171450">
              <a:buFontTx/>
              <a:buChar char="-"/>
            </a:pPr>
            <a:r>
              <a:rPr lang="nb-NO" sz="1200" dirty="0" smtClean="0"/>
              <a:t>Sette sperrer for div brukersteder</a:t>
            </a:r>
          </a:p>
          <a:p>
            <a:pPr marL="171450" indent="-171450">
              <a:buFontTx/>
              <a:buChar char="-"/>
            </a:pPr>
            <a:endParaRPr lang="nb-NO" sz="1200" dirty="0"/>
          </a:p>
          <a:p>
            <a:r>
              <a:rPr lang="nb-NO" sz="1200" dirty="0" smtClean="0"/>
              <a:t>Du bekrefter endringer ved å klikke på «Lagre»</a:t>
            </a:r>
            <a:endParaRPr lang="nb-NO" sz="1200" dirty="0"/>
          </a:p>
        </p:txBody>
      </p:sp>
      <p:sp>
        <p:nvSpPr>
          <p:cNvPr id="7" name="Right Arrow 6"/>
          <p:cNvSpPr/>
          <p:nvPr/>
        </p:nvSpPr>
        <p:spPr>
          <a:xfrm>
            <a:off x="5364088" y="2981194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99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Kortinformasjon  </a:t>
            </a:r>
            <a:r>
              <a:rPr lang="nb-NO" sz="3200" dirty="0" smtClean="0"/>
              <a:t>«Stoppe kort»                            3/6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22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563806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652131" y="3451858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204864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stopper du et kort</a:t>
            </a:r>
          </a:p>
          <a:p>
            <a:endParaRPr lang="nb-NO" sz="1200" dirty="0"/>
          </a:p>
          <a:p>
            <a:r>
              <a:rPr lang="nb-NO" sz="1200" dirty="0" smtClean="0"/>
              <a:t>Når ansatte skal slutte så velger du «Kortholder skal ikke lenger ha kort»</a:t>
            </a:r>
          </a:p>
          <a:p>
            <a:endParaRPr lang="nb-NO" sz="1200" dirty="0"/>
          </a:p>
          <a:p>
            <a:endParaRPr lang="nb-NO" sz="1200" dirty="0" smtClean="0"/>
          </a:p>
          <a:p>
            <a:endParaRPr lang="nb-NO" sz="1200" dirty="0"/>
          </a:p>
          <a:p>
            <a:endParaRPr lang="nb-NO" sz="1200" dirty="0" smtClean="0"/>
          </a:p>
          <a:p>
            <a:r>
              <a:rPr lang="nb-NO" sz="1200" b="1" dirty="0" smtClean="0"/>
              <a:t>NB</a:t>
            </a:r>
            <a:r>
              <a:rPr lang="nb-NO" sz="1200" dirty="0" smtClean="0"/>
              <a:t>! Hvis kortholder mister/får stjålet eller ikke mottatt sitt kort anbefaler vi at kortholder tar direkte kontakt med Eurocard sin sperretjeneste direkte slik at de får stoppet kortet med en gang</a:t>
            </a:r>
          </a:p>
          <a:p>
            <a:endParaRPr lang="nb-NO" sz="1200" dirty="0"/>
          </a:p>
          <a:p>
            <a:r>
              <a:rPr lang="nb-NO" sz="1200" dirty="0" smtClean="0"/>
              <a:t>Telefon: +47 21 01 53 20 (24t)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352178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Kortinformasjon  </a:t>
            </a:r>
            <a:r>
              <a:rPr lang="nb-NO" sz="3200" dirty="0" smtClean="0"/>
              <a:t>«Bestille kort»                           4/6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23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777599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132856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kan du bestille nytt kort til kortholder</a:t>
            </a:r>
          </a:p>
          <a:p>
            <a:endParaRPr lang="nb-NO" sz="1200" dirty="0"/>
          </a:p>
          <a:p>
            <a:r>
              <a:rPr lang="nb-NO" sz="1200" dirty="0" smtClean="0"/>
              <a:t>Dette kan gjøres hvis for eks kortet er defekt eller at du har sperret det av en årsak.</a:t>
            </a:r>
          </a:p>
          <a:p>
            <a:endParaRPr lang="nb-NO" sz="1200" dirty="0"/>
          </a:p>
          <a:p>
            <a:r>
              <a:rPr lang="nb-NO" sz="1200" dirty="0" smtClean="0"/>
              <a:t>Hukes det av for selvvalgt PIN-kode vil kortholder først motta et PIN-kode brev med frist på 10 dager å endre PIN-kode. Deretter går det nye kortet ut</a:t>
            </a:r>
          </a:p>
          <a:p>
            <a:endParaRPr lang="nb-NO" sz="1200" dirty="0"/>
          </a:p>
          <a:p>
            <a:r>
              <a:rPr lang="nb-NO" sz="1200" dirty="0" smtClean="0"/>
              <a:t>Du bekrefter valget med å klikke på «Bestill kort»</a:t>
            </a:r>
          </a:p>
          <a:p>
            <a:endParaRPr lang="nb-NO" sz="1200" dirty="0"/>
          </a:p>
          <a:p>
            <a:endParaRPr lang="nb-NO" sz="1200" dirty="0" smtClean="0"/>
          </a:p>
          <a:p>
            <a:endParaRPr lang="nb-NO" sz="1200" dirty="0"/>
          </a:p>
          <a:p>
            <a:r>
              <a:rPr lang="nb-NO" sz="1200" dirty="0" smtClean="0"/>
              <a:t>NB! Vi anbefaler at kortholder selv ringer vår kundeservice og bestiller nytt kort.</a:t>
            </a:r>
          </a:p>
          <a:p>
            <a:endParaRPr lang="nb-NO" sz="1200" dirty="0"/>
          </a:p>
          <a:p>
            <a:r>
              <a:rPr lang="nb-NO" sz="1200" dirty="0" smtClean="0"/>
              <a:t>Telefon: +47 21 01 53 20 (08.00 – 16.00)</a:t>
            </a:r>
            <a:endParaRPr lang="nb-NO" sz="1200" dirty="0"/>
          </a:p>
        </p:txBody>
      </p:sp>
      <p:sp>
        <p:nvSpPr>
          <p:cNvPr id="8" name="Right Arrow 7"/>
          <p:cNvSpPr/>
          <p:nvPr/>
        </p:nvSpPr>
        <p:spPr>
          <a:xfrm>
            <a:off x="6516216" y="3328003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40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76064"/>
          </a:xfrm>
        </p:spPr>
        <p:txBody>
          <a:bodyPr/>
          <a:lstStyle/>
          <a:p>
            <a:r>
              <a:rPr lang="nb-NO" sz="3200" dirty="0"/>
              <a:t>Kortinformasjon  </a:t>
            </a:r>
            <a:r>
              <a:rPr lang="nb-NO" sz="3200" dirty="0" smtClean="0"/>
              <a:t>«Endre ansattnr/e-post»         5/6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24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56248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236296" y="3203122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060848"/>
            <a:ext cx="34563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kan du endre kortholder sitt ansattnummer eller e-post adresse</a:t>
            </a:r>
          </a:p>
          <a:p>
            <a:endParaRPr lang="nb-NO" sz="1200" dirty="0"/>
          </a:p>
          <a:p>
            <a:r>
              <a:rPr lang="nb-NO" sz="1200" dirty="0" smtClean="0"/>
              <a:t>Du bekrefter valget ved å klikke på «Lagre»</a:t>
            </a:r>
          </a:p>
          <a:p>
            <a:endParaRPr lang="nb-NO" sz="1200" dirty="0" smtClean="0"/>
          </a:p>
          <a:p>
            <a:endParaRPr lang="nb-NO" sz="1200" dirty="0"/>
          </a:p>
          <a:p>
            <a:endParaRPr lang="nb-NO" sz="1200" dirty="0" smtClean="0"/>
          </a:p>
          <a:p>
            <a:endParaRPr lang="nb-NO" sz="1200" dirty="0" smtClean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 smtClean="0"/>
          </a:p>
          <a:p>
            <a:r>
              <a:rPr lang="nb-NO" sz="1200" b="1" dirty="0" smtClean="0"/>
              <a:t>Tips! </a:t>
            </a:r>
            <a:endParaRPr lang="nb-NO" sz="1200" b="1" dirty="0"/>
          </a:p>
          <a:p>
            <a:r>
              <a:rPr lang="nb-NO" sz="1200" dirty="0" smtClean="0"/>
              <a:t>Ønsker du å se hva vi har av informasjon som e-post, ansattnummer og telefonnummer på alle kortholdere, klikk på «Hjem» knappen, deretter velg «Kortliste» til høyre for firmanavnet.</a:t>
            </a:r>
          </a:p>
          <a:p>
            <a:r>
              <a:rPr lang="nb-NO" sz="1200" dirty="0" smtClean="0"/>
              <a:t>Last denne ned i </a:t>
            </a:r>
            <a:r>
              <a:rPr lang="nb-NO" sz="1200" dirty="0" err="1" smtClean="0"/>
              <a:t>excel</a:t>
            </a:r>
            <a:r>
              <a:rPr lang="nb-NO" sz="1200" dirty="0" smtClean="0"/>
              <a:t> så har du all informasjon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221849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76064"/>
          </a:xfrm>
        </p:spPr>
        <p:txBody>
          <a:bodyPr/>
          <a:lstStyle/>
          <a:p>
            <a:r>
              <a:rPr lang="nb-NO" sz="3200" dirty="0"/>
              <a:t>Kortinformasjon  </a:t>
            </a:r>
            <a:r>
              <a:rPr lang="nb-NO" sz="3200" dirty="0" smtClean="0"/>
              <a:t>«PIN-kode»                               6/6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25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5253632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451805" y="3445438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044" y="2020198"/>
            <a:ext cx="29523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bestiller du PIN-kode til kortholder</a:t>
            </a:r>
          </a:p>
          <a:p>
            <a:endParaRPr lang="nb-NO" sz="1200" dirty="0"/>
          </a:p>
          <a:p>
            <a:r>
              <a:rPr lang="nb-NO" sz="1200" dirty="0" smtClean="0"/>
              <a:t>Du har to valg:</a:t>
            </a:r>
          </a:p>
          <a:p>
            <a:endParaRPr lang="nb-NO" sz="1200" dirty="0"/>
          </a:p>
          <a:p>
            <a:pPr marL="171450" indent="-171450">
              <a:buFontTx/>
              <a:buChar char="-"/>
            </a:pPr>
            <a:r>
              <a:rPr lang="nb-NO" sz="1200" dirty="0" smtClean="0"/>
              <a:t>Bestille selvvalgt PIN-kode</a:t>
            </a:r>
          </a:p>
          <a:p>
            <a:pPr marL="171450" indent="-171450">
              <a:buFontTx/>
              <a:buChar char="-"/>
            </a:pPr>
            <a:r>
              <a:rPr lang="nb-NO" sz="1200" dirty="0" smtClean="0"/>
              <a:t>Bestille kopi av eksisterende PIN-kode</a:t>
            </a:r>
          </a:p>
          <a:p>
            <a:pPr marL="171450" indent="-171450">
              <a:buFontTx/>
              <a:buChar char="-"/>
            </a:pPr>
            <a:endParaRPr lang="nb-NO" sz="1200" dirty="0"/>
          </a:p>
          <a:p>
            <a:r>
              <a:rPr lang="nb-NO" sz="1200" dirty="0" smtClean="0"/>
              <a:t>Bestilles selvvalgt PIN-kode så genereres det nytt kort (da PIN-kode ligger i chipen på kortet.</a:t>
            </a:r>
          </a:p>
          <a:p>
            <a:endParaRPr lang="nb-NO" sz="1200" dirty="0"/>
          </a:p>
          <a:p>
            <a:endParaRPr lang="nb-NO" sz="1200" dirty="0" smtClean="0"/>
          </a:p>
          <a:p>
            <a:endParaRPr lang="nb-NO" sz="1200" dirty="0"/>
          </a:p>
          <a:p>
            <a:r>
              <a:rPr lang="nb-NO" sz="1200" b="1" dirty="0" smtClean="0"/>
              <a:t>NB!</a:t>
            </a:r>
          </a:p>
          <a:p>
            <a:r>
              <a:rPr lang="nb-NO" sz="1200" dirty="0" smtClean="0"/>
              <a:t>Vi anbefaler at kortholder tar direkte kontakt med vår kundeservice for hjelp med PIN-kode</a:t>
            </a:r>
          </a:p>
          <a:p>
            <a:endParaRPr lang="nb-NO" sz="1200" dirty="0"/>
          </a:p>
          <a:p>
            <a:r>
              <a:rPr lang="nb-NO" sz="1200" dirty="0" smtClean="0"/>
              <a:t>Telefon: +47 21 01 53 20 (08.00 – 16.00)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609251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 smtClean="0"/>
              <a:t>Søknadsskjema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26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223153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39"/>
            <a:ext cx="3744415" cy="380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196752"/>
            <a:ext cx="7560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Slik ser søknadsskjema ut som kortholder må fylle. Kortholder har da mottatt en søknadslink (se side 12)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447089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 smtClean="0"/>
              <a:t>Kontakt oss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27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4761561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2204864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kan du sende oss en sikker e-post i innlogget miljø</a:t>
            </a:r>
          </a:p>
          <a:p>
            <a:endParaRPr lang="nb-NO" sz="1200" dirty="0"/>
          </a:p>
          <a:p>
            <a:r>
              <a:rPr lang="nb-NO" sz="1200" dirty="0" smtClean="0"/>
              <a:t>Skriv hva saken gjelder og klikk på «send»</a:t>
            </a:r>
          </a:p>
          <a:p>
            <a:endParaRPr lang="nb-NO" sz="1200" dirty="0"/>
          </a:p>
          <a:p>
            <a:r>
              <a:rPr lang="nb-NO" sz="1200" dirty="0" smtClean="0"/>
              <a:t>Da vil vi motta en mail fra deg og vi får opp ditt navn og e-post adresse automatisk.</a:t>
            </a:r>
            <a:endParaRPr lang="nb-NO" sz="1200" dirty="0"/>
          </a:p>
        </p:txBody>
      </p:sp>
      <p:sp>
        <p:nvSpPr>
          <p:cNvPr id="8" name="Right Arrow 7"/>
          <p:cNvSpPr/>
          <p:nvPr/>
        </p:nvSpPr>
        <p:spPr>
          <a:xfrm>
            <a:off x="7407002" y="1971794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55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1036008" y="3832544"/>
            <a:ext cx="3327373" cy="2111041"/>
          </a:xfrm>
          <a:prstGeom prst="roundRect">
            <a:avLst/>
          </a:prstGeom>
          <a:solidFill>
            <a:srgbClr val="F2E0AC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04776" y="983340"/>
            <a:ext cx="1969056" cy="2358566"/>
          </a:xfrm>
          <a:prstGeom prst="roundRect">
            <a:avLst/>
          </a:prstGeom>
          <a:solidFill>
            <a:srgbClr val="F2E0A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54" y="447891"/>
            <a:ext cx="8324850" cy="390524"/>
          </a:xfrm>
        </p:spPr>
        <p:txBody>
          <a:bodyPr anchor="t"/>
          <a:lstStyle/>
          <a:p>
            <a:r>
              <a:rPr lang="en-GB" sz="2800" dirty="0" err="1" smtClean="0"/>
              <a:t>Søknadsgangen</a:t>
            </a:r>
            <a:r>
              <a:rPr lang="en-GB" sz="2800" dirty="0" smtClean="0"/>
              <a:t>: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675" y="6470650"/>
            <a:ext cx="311150" cy="244475"/>
          </a:xfrm>
          <a:prstGeom prst="rect">
            <a:avLst/>
          </a:prstGeom>
        </p:spPr>
        <p:txBody>
          <a:bodyPr/>
          <a:lstStyle/>
          <a:p>
            <a:fld id="{06283E79-66A7-41D3-B27B-03E5690F8E75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2" y="1095158"/>
            <a:ext cx="267397" cy="5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9972" y="1696749"/>
            <a:ext cx="80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 smtClean="0"/>
              <a:t>Virksomhet</a:t>
            </a:r>
            <a:r>
              <a:rPr lang="en-GB" sz="800" dirty="0" smtClean="0"/>
              <a:t>/</a:t>
            </a:r>
            <a:br>
              <a:rPr lang="en-GB" sz="800" dirty="0" smtClean="0"/>
            </a:br>
            <a:r>
              <a:rPr lang="en-GB" sz="800" dirty="0" smtClean="0"/>
              <a:t>Administrator</a:t>
            </a:r>
            <a:endParaRPr lang="en-GB" sz="8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1104452" y="2174125"/>
            <a:ext cx="876301" cy="96539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 smtClean="0"/>
              <a:t>1.2 </a:t>
            </a:r>
            <a:br>
              <a:rPr lang="en-GB" sz="700" dirty="0" smtClean="0"/>
            </a:br>
            <a:r>
              <a:rPr lang="en-GB" sz="700" dirty="0" smtClean="0"/>
              <a:t>Administrator</a:t>
            </a:r>
          </a:p>
          <a:p>
            <a:pPr algn="ctr">
              <a:spcBef>
                <a:spcPct val="0"/>
              </a:spcBef>
            </a:pPr>
            <a:r>
              <a:rPr lang="en-GB" sz="700" dirty="0" err="1"/>
              <a:t>d</a:t>
            </a:r>
            <a:r>
              <a:rPr lang="en-GB" sz="700" dirty="0" err="1" smtClean="0"/>
              <a:t>isribuerer</a:t>
            </a:r>
            <a:endParaRPr lang="en-GB" sz="700" dirty="0" smtClean="0"/>
          </a:p>
          <a:p>
            <a:pPr algn="ctr">
              <a:spcBef>
                <a:spcPct val="0"/>
              </a:spcBef>
            </a:pPr>
            <a:r>
              <a:rPr lang="en-GB" sz="700" dirty="0" err="1"/>
              <a:t>s</a:t>
            </a:r>
            <a:r>
              <a:rPr lang="en-GB" sz="700" dirty="0" err="1" smtClean="0"/>
              <a:t>øknadslink</a:t>
            </a:r>
            <a:endParaRPr lang="en-GB" sz="700" dirty="0" smtClean="0"/>
          </a:p>
          <a:p>
            <a:pPr algn="ctr">
              <a:spcBef>
                <a:spcPct val="0"/>
              </a:spcBef>
            </a:pPr>
            <a:r>
              <a:rPr lang="en-GB" sz="700" dirty="0" err="1" smtClean="0"/>
              <a:t>til</a:t>
            </a:r>
            <a:r>
              <a:rPr lang="en-GB" sz="700" dirty="0" smtClean="0"/>
              <a:t> den </a:t>
            </a:r>
            <a:r>
              <a:rPr lang="en-GB" sz="700" dirty="0" err="1" smtClean="0"/>
              <a:t>ansatte</a:t>
            </a:r>
            <a:endParaRPr lang="en-GB" sz="700" dirty="0"/>
          </a:p>
        </p:txBody>
      </p:sp>
      <p:sp>
        <p:nvSpPr>
          <p:cNvPr id="23" name="TextBox 22"/>
          <p:cNvSpPr txBox="1"/>
          <p:nvPr/>
        </p:nvSpPr>
        <p:spPr>
          <a:xfrm>
            <a:off x="2305978" y="4474098"/>
            <a:ext cx="80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 smtClean="0"/>
              <a:t>Virksomhet</a:t>
            </a:r>
            <a:r>
              <a:rPr lang="en-GB" sz="800" dirty="0" smtClean="0"/>
              <a:t>/</a:t>
            </a:r>
            <a:br>
              <a:rPr lang="en-GB" sz="800" dirty="0" smtClean="0"/>
            </a:br>
            <a:r>
              <a:rPr lang="en-GB" sz="800" dirty="0" err="1" smtClean="0"/>
              <a:t>Ansatt</a:t>
            </a:r>
            <a:endParaRPr lang="en-GB" sz="800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105380" y="5018917"/>
            <a:ext cx="876301" cy="456839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 smtClean="0"/>
              <a:t>1.3</a:t>
            </a:r>
            <a:br>
              <a:rPr lang="en-GB" sz="700" dirty="0" smtClean="0"/>
            </a:br>
            <a:r>
              <a:rPr lang="en-GB" sz="700" dirty="0" smtClean="0"/>
              <a:t>Den </a:t>
            </a:r>
            <a:r>
              <a:rPr lang="en-GB" sz="700" dirty="0" err="1" smtClean="0"/>
              <a:t>ansatte</a:t>
            </a:r>
            <a:r>
              <a:rPr lang="en-GB" sz="700" dirty="0" smtClean="0"/>
              <a:t> </a:t>
            </a:r>
            <a:r>
              <a:rPr lang="en-GB" sz="700" dirty="0" err="1" smtClean="0"/>
              <a:t>mottar</a:t>
            </a:r>
            <a:endParaRPr lang="en-GB" sz="700" dirty="0" smtClean="0"/>
          </a:p>
          <a:p>
            <a:pPr algn="ctr">
              <a:spcBef>
                <a:spcPct val="0"/>
              </a:spcBef>
            </a:pPr>
            <a:r>
              <a:rPr lang="en-GB" sz="700" dirty="0" smtClean="0"/>
              <a:t>link </a:t>
            </a:r>
            <a:r>
              <a:rPr lang="en-GB" sz="700" dirty="0" err="1" smtClean="0"/>
              <a:t>til</a:t>
            </a:r>
            <a:endParaRPr lang="en-GB" sz="700" dirty="0" smtClean="0"/>
          </a:p>
          <a:p>
            <a:pPr algn="ctr">
              <a:spcBef>
                <a:spcPct val="0"/>
              </a:spcBef>
            </a:pPr>
            <a:r>
              <a:rPr lang="en-GB" sz="700" dirty="0" err="1" smtClean="0"/>
              <a:t>søknadsskjema</a:t>
            </a:r>
            <a:endParaRPr lang="en-GB" sz="7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2134080" y="5027682"/>
            <a:ext cx="821769" cy="43744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 smtClean="0"/>
              <a:t>1.4</a:t>
            </a:r>
            <a:br>
              <a:rPr lang="en-GB" sz="700" dirty="0" smtClean="0"/>
            </a:br>
            <a:r>
              <a:rPr lang="en-GB" sz="700" dirty="0" err="1" smtClean="0"/>
              <a:t>Ansatte</a:t>
            </a:r>
            <a:r>
              <a:rPr lang="en-GB" sz="700" dirty="0" smtClean="0"/>
              <a:t> </a:t>
            </a:r>
            <a:r>
              <a:rPr lang="en-GB" sz="700" dirty="0" err="1" smtClean="0"/>
              <a:t>fyller</a:t>
            </a:r>
            <a:r>
              <a:rPr lang="en-GB" sz="700" dirty="0" smtClean="0"/>
              <a:t> </a:t>
            </a:r>
            <a:r>
              <a:rPr lang="en-GB" sz="700" dirty="0" err="1" smtClean="0"/>
              <a:t>ut</a:t>
            </a:r>
            <a:endParaRPr lang="en-GB" sz="700" dirty="0" smtClean="0"/>
          </a:p>
          <a:p>
            <a:pPr algn="ctr">
              <a:spcBef>
                <a:spcPct val="0"/>
              </a:spcBef>
            </a:pPr>
            <a:r>
              <a:rPr lang="en-GB" sz="700" dirty="0" err="1" smtClean="0"/>
              <a:t>søknaden</a:t>
            </a:r>
            <a:endParaRPr lang="en-GB" sz="700" dirty="0"/>
          </a:p>
        </p:txBody>
      </p:sp>
      <p:sp>
        <p:nvSpPr>
          <p:cNvPr id="56" name="Rounded Rectangle 55"/>
          <p:cNvSpPr/>
          <p:nvPr/>
        </p:nvSpPr>
        <p:spPr bwMode="auto">
          <a:xfrm>
            <a:off x="4443412" y="2786610"/>
            <a:ext cx="2266952" cy="1932076"/>
          </a:xfrm>
          <a:prstGeom prst="roundRect">
            <a:avLst/>
          </a:prstGeom>
          <a:solidFill>
            <a:srgbClr val="F2E0AC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63478" y="3389351"/>
            <a:ext cx="8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 smtClean="0"/>
              <a:t>Virksomhet</a:t>
            </a:r>
            <a:r>
              <a:rPr lang="en-GB" sz="800" dirty="0" smtClean="0"/>
              <a:t>/</a:t>
            </a:r>
            <a:br>
              <a:rPr lang="en-GB" sz="800" dirty="0" smtClean="0"/>
            </a:br>
            <a:r>
              <a:rPr lang="en-GB" sz="800" dirty="0" err="1" smtClean="0"/>
              <a:t>Nærmeste</a:t>
            </a:r>
            <a:r>
              <a:rPr lang="en-GB" sz="800" dirty="0" smtClean="0"/>
              <a:t> </a:t>
            </a:r>
            <a:r>
              <a:rPr lang="en-GB" sz="800" dirty="0" err="1" smtClean="0"/>
              <a:t>leder</a:t>
            </a:r>
            <a:endParaRPr lang="en-GB" sz="800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3123046" y="4644669"/>
            <a:ext cx="1126363" cy="118575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 smtClean="0"/>
              <a:t>1.5</a:t>
            </a:r>
          </a:p>
          <a:p>
            <a:pPr algn="ctr">
              <a:spcBef>
                <a:spcPct val="0"/>
              </a:spcBef>
            </a:pPr>
            <a:r>
              <a:rPr lang="en-GB" sz="700" dirty="0" err="1" smtClean="0"/>
              <a:t>Ansatte</a:t>
            </a:r>
            <a:r>
              <a:rPr lang="en-GB" sz="700" dirty="0" smtClean="0"/>
              <a:t> </a:t>
            </a:r>
            <a:r>
              <a:rPr lang="en-GB" sz="700" dirty="0" err="1" smtClean="0"/>
              <a:t>aksepterer</a:t>
            </a:r>
            <a:endParaRPr lang="en-GB" sz="700" dirty="0" smtClean="0"/>
          </a:p>
          <a:p>
            <a:pPr algn="ctr">
              <a:spcBef>
                <a:spcPct val="0"/>
              </a:spcBef>
            </a:pPr>
            <a:r>
              <a:rPr lang="en-GB" sz="700" noProof="1" smtClean="0"/>
              <a:t>Vilkår og sender </a:t>
            </a:r>
          </a:p>
          <a:p>
            <a:pPr algn="ctr">
              <a:spcBef>
                <a:spcPct val="0"/>
              </a:spcBef>
            </a:pPr>
            <a:r>
              <a:rPr lang="en-GB" sz="700" noProof="1" smtClean="0"/>
              <a:t>Søknaden til godkjennelse</a:t>
            </a:r>
          </a:p>
          <a:p>
            <a:pPr algn="ctr">
              <a:spcBef>
                <a:spcPct val="0"/>
              </a:spcBef>
            </a:pPr>
            <a:r>
              <a:rPr lang="en-GB" sz="700" noProof="1" smtClean="0"/>
              <a:t>Du som administrator vil</a:t>
            </a:r>
          </a:p>
          <a:p>
            <a:pPr algn="ctr">
              <a:spcBef>
                <a:spcPct val="0"/>
              </a:spcBef>
            </a:pPr>
            <a:r>
              <a:rPr lang="en-GB" sz="700" noProof="1" smtClean="0"/>
              <a:t>se dette i eAdmin under</a:t>
            </a:r>
          </a:p>
          <a:p>
            <a:pPr algn="ctr">
              <a:spcBef>
                <a:spcPct val="0"/>
              </a:spcBef>
            </a:pPr>
            <a:r>
              <a:rPr lang="en-GB" sz="700" noProof="1"/>
              <a:t>s</a:t>
            </a:r>
            <a:r>
              <a:rPr lang="en-GB" sz="700" noProof="1" smtClean="0"/>
              <a:t>øknader til godkjennelse</a:t>
            </a:r>
          </a:p>
          <a:p>
            <a:pPr algn="ctr">
              <a:spcBef>
                <a:spcPct val="0"/>
              </a:spcBef>
            </a:pPr>
            <a:endParaRPr lang="en-GB" sz="700" noProof="1"/>
          </a:p>
        </p:txBody>
      </p:sp>
      <p:cxnSp>
        <p:nvCxnSpPr>
          <p:cNvPr id="46" name="Straight Arrow Connector 45"/>
          <p:cNvCxnSpPr>
            <a:stCxn id="59" idx="3"/>
            <a:endCxn id="16" idx="1"/>
          </p:cNvCxnSpPr>
          <p:nvPr/>
        </p:nvCxnSpPr>
        <p:spPr bwMode="auto">
          <a:xfrm flipV="1">
            <a:off x="967564" y="2656821"/>
            <a:ext cx="136888" cy="95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ounded Rectangle 50"/>
          <p:cNvSpPr/>
          <p:nvPr/>
        </p:nvSpPr>
        <p:spPr bwMode="auto">
          <a:xfrm>
            <a:off x="4541805" y="4041977"/>
            <a:ext cx="876301" cy="538676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 smtClean="0"/>
              <a:t>1.6</a:t>
            </a:r>
          </a:p>
          <a:p>
            <a:pPr algn="ctr">
              <a:spcBef>
                <a:spcPct val="0"/>
              </a:spcBef>
            </a:pPr>
            <a:r>
              <a:rPr lang="en-GB" sz="700" dirty="0" err="1" smtClean="0"/>
              <a:t>Nærmeste</a:t>
            </a:r>
            <a:r>
              <a:rPr lang="en-GB" sz="700" dirty="0" smtClean="0"/>
              <a:t> </a:t>
            </a:r>
            <a:r>
              <a:rPr lang="en-GB" sz="700" dirty="0" err="1" smtClean="0"/>
              <a:t>leder</a:t>
            </a:r>
            <a:endParaRPr lang="en-GB" sz="700" dirty="0" smtClean="0"/>
          </a:p>
          <a:p>
            <a:pPr algn="ctr">
              <a:spcBef>
                <a:spcPct val="0"/>
              </a:spcBef>
            </a:pPr>
            <a:r>
              <a:rPr lang="en-GB" sz="700" dirty="0" err="1" smtClean="0"/>
              <a:t>Mottar</a:t>
            </a:r>
            <a:r>
              <a:rPr lang="en-GB" sz="700" dirty="0" smtClean="0"/>
              <a:t> </a:t>
            </a:r>
            <a:r>
              <a:rPr lang="en-GB" sz="700" dirty="0" err="1" smtClean="0"/>
              <a:t>en</a:t>
            </a:r>
            <a:r>
              <a:rPr lang="en-GB" sz="700" dirty="0" smtClean="0"/>
              <a:t> e-post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dirty="0" smtClean="0"/>
              <a:t>med link </a:t>
            </a:r>
            <a:r>
              <a:rPr lang="en-GB" sz="700" dirty="0" err="1" smtClean="0"/>
              <a:t>til</a:t>
            </a:r>
            <a:r>
              <a:rPr lang="en-GB" sz="700" dirty="0" smtClean="0"/>
              <a:t> </a:t>
            </a:r>
            <a:r>
              <a:rPr lang="en-GB" sz="700" dirty="0" err="1" smtClean="0"/>
              <a:t>søknad</a:t>
            </a:r>
            <a:endParaRPr lang="en-GB" sz="700" dirty="0" smtClean="0"/>
          </a:p>
        </p:txBody>
      </p:sp>
      <p:sp>
        <p:nvSpPr>
          <p:cNvPr id="53" name="Rounded Rectangle 52"/>
          <p:cNvSpPr/>
          <p:nvPr/>
        </p:nvSpPr>
        <p:spPr bwMode="auto">
          <a:xfrm>
            <a:off x="8002857" y="3831856"/>
            <a:ext cx="962024" cy="2111729"/>
          </a:xfrm>
          <a:prstGeom prst="roundRect">
            <a:avLst/>
          </a:prstGeom>
          <a:solidFill>
            <a:srgbClr val="F2E0AC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79057" y="4475391"/>
            <a:ext cx="80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 smtClean="0"/>
              <a:t>Virksomhet</a:t>
            </a:r>
            <a:r>
              <a:rPr lang="en-GB" sz="800" dirty="0" smtClean="0"/>
              <a:t>/</a:t>
            </a:r>
          </a:p>
          <a:p>
            <a:pPr algn="ctr"/>
            <a:r>
              <a:rPr lang="en-GB" sz="800" dirty="0" err="1" smtClean="0"/>
              <a:t>Ansatt</a:t>
            </a:r>
            <a:endParaRPr lang="en-GB" sz="800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8055243" y="5111531"/>
            <a:ext cx="876301" cy="498726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 smtClean="0"/>
              <a:t>1.9</a:t>
            </a:r>
            <a:br>
              <a:rPr lang="en-GB" sz="700" dirty="0" smtClean="0"/>
            </a:br>
            <a:r>
              <a:rPr lang="en-GB" sz="700" dirty="0" err="1" smtClean="0"/>
              <a:t>Ansatt</a:t>
            </a:r>
            <a:r>
              <a:rPr lang="en-GB" sz="700" dirty="0" smtClean="0"/>
              <a:t> </a:t>
            </a:r>
            <a:r>
              <a:rPr lang="en-GB" sz="700" dirty="0" err="1" smtClean="0"/>
              <a:t>mottar</a:t>
            </a:r>
            <a:endParaRPr lang="en-GB" sz="700" dirty="0" smtClean="0"/>
          </a:p>
          <a:p>
            <a:pPr algn="ctr">
              <a:spcBef>
                <a:spcPct val="0"/>
              </a:spcBef>
            </a:pPr>
            <a:r>
              <a:rPr lang="en-GB" sz="700" dirty="0" err="1"/>
              <a:t>k</a:t>
            </a:r>
            <a:r>
              <a:rPr lang="en-GB" sz="700" dirty="0" err="1" smtClean="0"/>
              <a:t>ort</a:t>
            </a:r>
            <a:r>
              <a:rPr lang="en-GB" sz="700" dirty="0" smtClean="0"/>
              <a:t> </a:t>
            </a:r>
            <a:r>
              <a:rPr lang="en-GB" sz="700" dirty="0" err="1" smtClean="0"/>
              <a:t>og</a:t>
            </a:r>
            <a:r>
              <a:rPr lang="en-GB" sz="700" dirty="0" smtClean="0"/>
              <a:t> PIN-</a:t>
            </a:r>
            <a:r>
              <a:rPr lang="en-GB" sz="700" dirty="0" err="1" smtClean="0"/>
              <a:t>kode</a:t>
            </a:r>
            <a:endParaRPr lang="en-GB" sz="700" dirty="0"/>
          </a:p>
        </p:txBody>
      </p:sp>
      <p:sp>
        <p:nvSpPr>
          <p:cNvPr id="59" name="Rounded Rectangle 58"/>
          <p:cNvSpPr/>
          <p:nvPr/>
        </p:nvSpPr>
        <p:spPr bwMode="auto">
          <a:xfrm>
            <a:off x="187953" y="2291896"/>
            <a:ext cx="779611" cy="749016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 smtClean="0"/>
              <a:t>1.1 </a:t>
            </a:r>
            <a:br>
              <a:rPr lang="en-GB" sz="700" dirty="0" smtClean="0"/>
            </a:br>
            <a:r>
              <a:rPr lang="en-GB" sz="700" dirty="0" smtClean="0"/>
              <a:t>Administrator </a:t>
            </a:r>
          </a:p>
          <a:p>
            <a:pPr algn="ctr">
              <a:spcBef>
                <a:spcPct val="0"/>
              </a:spcBef>
            </a:pPr>
            <a:r>
              <a:rPr lang="en-GB" sz="700" dirty="0" err="1"/>
              <a:t>f</a:t>
            </a:r>
            <a:r>
              <a:rPr lang="en-GB" sz="700" dirty="0" err="1" smtClean="0"/>
              <a:t>inner</a:t>
            </a:r>
            <a:r>
              <a:rPr lang="en-GB" sz="700" dirty="0" smtClean="0"/>
              <a:t> </a:t>
            </a:r>
            <a:r>
              <a:rPr lang="en-GB" sz="700" dirty="0" err="1" smtClean="0"/>
              <a:t>søknads</a:t>
            </a:r>
            <a:endParaRPr lang="en-GB" sz="700" dirty="0" smtClean="0"/>
          </a:p>
          <a:p>
            <a:pPr algn="ctr">
              <a:spcBef>
                <a:spcPct val="0"/>
              </a:spcBef>
            </a:pPr>
            <a:r>
              <a:rPr lang="en-GB" sz="700" dirty="0"/>
              <a:t>l</a:t>
            </a:r>
            <a:r>
              <a:rPr lang="en-GB" sz="700" dirty="0" smtClean="0"/>
              <a:t>ink </a:t>
            </a:r>
            <a:r>
              <a:rPr lang="en-GB" sz="700" dirty="0" err="1" smtClean="0"/>
              <a:t>i</a:t>
            </a:r>
            <a:r>
              <a:rPr lang="en-GB" sz="700" dirty="0" smtClean="0"/>
              <a:t> </a:t>
            </a:r>
            <a:r>
              <a:rPr lang="en-GB" sz="700" dirty="0" err="1" smtClean="0"/>
              <a:t>eAdmin</a:t>
            </a:r>
            <a:endParaRPr lang="en-GB" sz="700" dirty="0" smtClean="0"/>
          </a:p>
        </p:txBody>
      </p:sp>
      <p:sp>
        <p:nvSpPr>
          <p:cNvPr id="67" name="Rounded Rectangle 66"/>
          <p:cNvSpPr/>
          <p:nvPr/>
        </p:nvSpPr>
        <p:spPr bwMode="auto">
          <a:xfrm>
            <a:off x="5618130" y="4018460"/>
            <a:ext cx="1018247" cy="59119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 smtClean="0"/>
              <a:t>1.7 </a:t>
            </a:r>
          </a:p>
          <a:p>
            <a:pPr algn="ctr">
              <a:spcBef>
                <a:spcPct val="0"/>
              </a:spcBef>
            </a:pPr>
            <a:r>
              <a:rPr lang="en-GB" sz="700" dirty="0" err="1" smtClean="0"/>
              <a:t>Klikker</a:t>
            </a:r>
            <a:r>
              <a:rPr lang="en-GB" sz="700" dirty="0" smtClean="0"/>
              <a:t> </a:t>
            </a:r>
            <a:r>
              <a:rPr lang="en-GB" sz="700" dirty="0" err="1" smtClean="0"/>
              <a:t>på</a:t>
            </a:r>
            <a:r>
              <a:rPr lang="en-GB" sz="700" dirty="0" smtClean="0"/>
              <a:t> </a:t>
            </a:r>
            <a:r>
              <a:rPr lang="en-GB" sz="700" dirty="0" err="1" smtClean="0"/>
              <a:t>linken</a:t>
            </a:r>
            <a:r>
              <a:rPr lang="en-GB" sz="700" dirty="0" smtClean="0"/>
              <a:t> </a:t>
            </a:r>
            <a:r>
              <a:rPr lang="en-GB" sz="700" dirty="0" err="1" smtClean="0"/>
              <a:t>og</a:t>
            </a:r>
            <a:endParaRPr lang="en-GB" sz="700" dirty="0" smtClean="0"/>
          </a:p>
          <a:p>
            <a:pPr algn="ctr">
              <a:spcBef>
                <a:spcPct val="0"/>
              </a:spcBef>
            </a:pPr>
            <a:r>
              <a:rPr lang="en-GB" sz="700" dirty="0" err="1"/>
              <a:t>g</a:t>
            </a:r>
            <a:r>
              <a:rPr lang="en-GB" sz="700" dirty="0" err="1" smtClean="0"/>
              <a:t>odkjenner</a:t>
            </a:r>
            <a:r>
              <a:rPr lang="en-GB" sz="700" dirty="0" smtClean="0"/>
              <a:t> </a:t>
            </a:r>
            <a:r>
              <a:rPr lang="en-GB" sz="700" dirty="0" err="1" smtClean="0"/>
              <a:t>søknaden</a:t>
            </a:r>
            <a:endParaRPr lang="en-GB" sz="700" dirty="0"/>
          </a:p>
        </p:txBody>
      </p:sp>
      <p:sp>
        <p:nvSpPr>
          <p:cNvPr id="70" name="Rounded Rectangle 69"/>
          <p:cNvSpPr/>
          <p:nvPr/>
        </p:nvSpPr>
        <p:spPr bwMode="auto">
          <a:xfrm>
            <a:off x="6786561" y="978194"/>
            <a:ext cx="1216295" cy="2363711"/>
          </a:xfrm>
          <a:prstGeom prst="roundRect">
            <a:avLst/>
          </a:prstGeom>
          <a:solidFill>
            <a:srgbClr val="F2E0AC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53" y="1095157"/>
            <a:ext cx="268341" cy="57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6944653" y="1698780"/>
            <a:ext cx="80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 smtClean="0"/>
              <a:t>Virksomhet</a:t>
            </a:r>
            <a:r>
              <a:rPr lang="en-GB" sz="800" dirty="0" smtClean="0"/>
              <a:t>/</a:t>
            </a:r>
            <a:br>
              <a:rPr lang="en-GB" sz="800" dirty="0" smtClean="0"/>
            </a:br>
            <a:r>
              <a:rPr lang="en-GB" sz="800" dirty="0" smtClean="0"/>
              <a:t>Administrator</a:t>
            </a:r>
            <a:endParaRPr lang="en-GB" sz="800" dirty="0"/>
          </a:p>
        </p:txBody>
      </p:sp>
      <p:sp>
        <p:nvSpPr>
          <p:cNvPr id="74" name="Rounded Rectangle 73"/>
          <p:cNvSpPr/>
          <p:nvPr/>
        </p:nvSpPr>
        <p:spPr bwMode="auto">
          <a:xfrm>
            <a:off x="6920839" y="2174125"/>
            <a:ext cx="876301" cy="677685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 smtClean="0"/>
              <a:t>1.8 </a:t>
            </a:r>
            <a:br>
              <a:rPr lang="en-GB" sz="700" dirty="0" smtClean="0"/>
            </a:br>
            <a:r>
              <a:rPr lang="en-GB" sz="700" dirty="0" smtClean="0"/>
              <a:t>Administrator</a:t>
            </a:r>
          </a:p>
          <a:p>
            <a:pPr algn="ctr">
              <a:spcBef>
                <a:spcPct val="0"/>
              </a:spcBef>
            </a:pPr>
            <a:r>
              <a:rPr lang="en-GB" sz="700" dirty="0" err="1" smtClean="0"/>
              <a:t>Verifiserer</a:t>
            </a:r>
            <a:r>
              <a:rPr lang="en-GB" sz="700" dirty="0" smtClean="0"/>
              <a:t> </a:t>
            </a:r>
            <a:r>
              <a:rPr lang="en-GB" sz="700" dirty="0" err="1" smtClean="0"/>
              <a:t>og</a:t>
            </a:r>
            <a:endParaRPr lang="en-GB" sz="700" dirty="0" smtClean="0"/>
          </a:p>
          <a:p>
            <a:pPr algn="ctr">
              <a:spcBef>
                <a:spcPct val="0"/>
              </a:spcBef>
            </a:pPr>
            <a:r>
              <a:rPr lang="en-GB" sz="700" dirty="0" err="1"/>
              <a:t>g</a:t>
            </a:r>
            <a:r>
              <a:rPr lang="en-GB" sz="700" dirty="0" err="1" smtClean="0"/>
              <a:t>odkjenner</a:t>
            </a:r>
            <a:r>
              <a:rPr lang="en-GB" sz="700" dirty="0" smtClean="0"/>
              <a:t> </a:t>
            </a:r>
            <a:r>
              <a:rPr lang="en-GB" sz="700" dirty="0" err="1" smtClean="0"/>
              <a:t>søknad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dirty="0" err="1" smtClean="0"/>
              <a:t>i</a:t>
            </a:r>
            <a:r>
              <a:rPr lang="en-GB" sz="700" dirty="0" smtClean="0"/>
              <a:t> </a:t>
            </a:r>
            <a:r>
              <a:rPr lang="en-GB" sz="700" dirty="0" err="1" smtClean="0"/>
              <a:t>eAdmin</a:t>
            </a:r>
            <a:endParaRPr lang="en-GB" sz="700" dirty="0" smtClean="0"/>
          </a:p>
        </p:txBody>
      </p:sp>
      <p:cxnSp>
        <p:nvCxnSpPr>
          <p:cNvPr id="84" name="Straight Arrow Connector 83"/>
          <p:cNvCxnSpPr>
            <a:stCxn id="24" idx="3"/>
            <a:endCxn id="25" idx="1"/>
          </p:cNvCxnSpPr>
          <p:nvPr/>
        </p:nvCxnSpPr>
        <p:spPr bwMode="auto">
          <a:xfrm flipV="1">
            <a:off x="1981681" y="5246403"/>
            <a:ext cx="152399" cy="9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stCxn id="51" idx="3"/>
            <a:endCxn id="67" idx="1"/>
          </p:cNvCxnSpPr>
          <p:nvPr/>
        </p:nvCxnSpPr>
        <p:spPr bwMode="auto">
          <a:xfrm>
            <a:off x="5418106" y="4311315"/>
            <a:ext cx="200024" cy="27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>
            <a:stCxn id="25" idx="3"/>
            <a:endCxn id="39" idx="1"/>
          </p:cNvCxnSpPr>
          <p:nvPr/>
        </p:nvCxnSpPr>
        <p:spPr bwMode="auto">
          <a:xfrm flipV="1">
            <a:off x="2955849" y="5237545"/>
            <a:ext cx="167197" cy="88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Elbow Connector 112"/>
          <p:cNvCxnSpPr>
            <a:stCxn id="16" idx="2"/>
            <a:endCxn id="24" idx="0"/>
          </p:cNvCxnSpPr>
          <p:nvPr/>
        </p:nvCxnSpPr>
        <p:spPr bwMode="auto">
          <a:xfrm rot="16200000" flipH="1">
            <a:off x="603367" y="4078752"/>
            <a:ext cx="1879401" cy="928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Elbow Connector 20"/>
          <p:cNvCxnSpPr>
            <a:stCxn id="39" idx="0"/>
            <a:endCxn id="51" idx="1"/>
          </p:cNvCxnSpPr>
          <p:nvPr/>
        </p:nvCxnSpPr>
        <p:spPr bwMode="auto">
          <a:xfrm rot="5400000" flipH="1" flipV="1">
            <a:off x="3947339" y="4050204"/>
            <a:ext cx="333354" cy="855577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Elbow Connector 26"/>
          <p:cNvCxnSpPr>
            <a:stCxn id="67" idx="0"/>
            <a:endCxn id="74" idx="1"/>
          </p:cNvCxnSpPr>
          <p:nvPr/>
        </p:nvCxnSpPr>
        <p:spPr bwMode="auto">
          <a:xfrm rot="5400000" flipH="1" flipV="1">
            <a:off x="5771300" y="2868922"/>
            <a:ext cx="1505492" cy="793585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Elbow Connector 31"/>
          <p:cNvCxnSpPr>
            <a:stCxn id="74" idx="3"/>
            <a:endCxn id="61" idx="1"/>
          </p:cNvCxnSpPr>
          <p:nvPr/>
        </p:nvCxnSpPr>
        <p:spPr bwMode="auto">
          <a:xfrm>
            <a:off x="7797140" y="2512968"/>
            <a:ext cx="258103" cy="2847926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91" y="3870961"/>
            <a:ext cx="267397" cy="5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89" y="2851810"/>
            <a:ext cx="267397" cy="5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70" y="3870371"/>
            <a:ext cx="267397" cy="5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49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12" grpId="0"/>
      <p:bldP spid="16" grpId="0" animBg="1"/>
      <p:bldP spid="23" grpId="0"/>
      <p:bldP spid="24" grpId="0" animBg="1"/>
      <p:bldP spid="25" grpId="0" animBg="1"/>
      <p:bldP spid="56" grpId="0" animBg="1"/>
      <p:bldP spid="58" grpId="0"/>
      <p:bldP spid="39" grpId="0" animBg="1"/>
      <p:bldP spid="51" grpId="0" animBg="1"/>
      <p:bldP spid="53" grpId="0" animBg="1"/>
      <p:bldP spid="55" grpId="0"/>
      <p:bldP spid="61" grpId="0" animBg="1"/>
      <p:bldP spid="59" grpId="0" animBg="1"/>
      <p:bldP spid="67" grpId="0" animBg="1"/>
      <p:bldP spid="70" grpId="0" animBg="1"/>
      <p:bldP spid="72" grpId="0"/>
      <p:bldP spid="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 smtClean="0"/>
              <a:t>1. godkjenner / nærmeste leder sin oppgave    1/3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29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1360" y="2052638"/>
            <a:ext cx="6081279" cy="3922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4167" y="144653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Når en ansatt har fylt ut en søknad, så mottar nærmeste leder en e-post</a:t>
            </a:r>
          </a:p>
          <a:p>
            <a:r>
              <a:rPr lang="nb-NO" sz="1200" dirty="0" smtClean="0"/>
              <a:t>Nærmeste leder må klikke på linken «Til søknaden» :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140211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675" y="6470650"/>
            <a:ext cx="311150" cy="244475"/>
          </a:xfrm>
          <a:prstGeom prst="rect">
            <a:avLst/>
          </a:prstGeom>
        </p:spPr>
        <p:txBody>
          <a:bodyPr/>
          <a:lstStyle/>
          <a:p>
            <a:fld id="{B57DFD00-9497-4AE1-8608-28A362C7F98F}" type="slidenum">
              <a:rPr lang="sv-SE" altLang="da-DK" smtClean="0"/>
              <a:pPr/>
              <a:t>3</a:t>
            </a:fld>
            <a:endParaRPr lang="sv-SE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2825" y="6470650"/>
            <a:ext cx="3178175" cy="244475"/>
          </a:xfrm>
          <a:prstGeom prst="rect">
            <a:avLst/>
          </a:prstGeom>
        </p:spPr>
        <p:txBody>
          <a:bodyPr/>
          <a:lstStyle/>
          <a:p>
            <a:r>
              <a:rPr lang="sv-SE" altLang="da-DK" smtClean="0"/>
              <a:t>Eurocard presentation</a:t>
            </a:r>
            <a:endParaRPr lang="sv-SE" altLang="da-DK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341853" cy="21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85" y="1463878"/>
            <a:ext cx="2959450" cy="210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" y="4307704"/>
            <a:ext cx="2803316" cy="200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78" y="5025742"/>
            <a:ext cx="2143458" cy="110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1"/>
            <a:ext cx="2789949" cy="198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2000" y="332656"/>
            <a:ext cx="7920000" cy="576064"/>
          </a:xfrm>
        </p:spPr>
        <p:txBody>
          <a:bodyPr/>
          <a:lstStyle/>
          <a:p>
            <a:r>
              <a:rPr lang="nb-NO" sz="3200" dirty="0" smtClean="0"/>
              <a:t>Innlogging</a:t>
            </a:r>
            <a:endParaRPr lang="nb-NO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971436"/>
            <a:ext cx="27446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/>
              <a:t>1. Gå inn på eurocard.no og velg «Bedrift»</a:t>
            </a:r>
            <a:endParaRPr lang="nb-NO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26635" y="1094546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/>
              <a:t>2. Klikk på «logg inn» og velg «E-ADMIN»</a:t>
            </a:r>
            <a:endParaRPr lang="nb-NO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1559" y="3752098"/>
            <a:ext cx="3474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/>
              <a:t>3. Legg inn din bruker-ID og 4 siste siffer i ditt </a:t>
            </a:r>
            <a:r>
              <a:rPr lang="nb-NO" sz="1000" b="1" dirty="0" err="1" smtClean="0"/>
              <a:t>mobilnr</a:t>
            </a:r>
            <a:endParaRPr lang="nb-NO" sz="1000" b="1" dirty="0" smtClean="0"/>
          </a:p>
          <a:p>
            <a:r>
              <a:rPr lang="nb-NO" sz="1000" b="1" dirty="0" smtClean="0"/>
              <a:t>    Klikk så på «</a:t>
            </a:r>
            <a:r>
              <a:rPr lang="nb-NO" sz="1000" b="1" dirty="0" err="1" smtClean="0"/>
              <a:t>Get</a:t>
            </a:r>
            <a:r>
              <a:rPr lang="nb-NO" sz="1000" b="1" dirty="0" smtClean="0"/>
              <a:t> </a:t>
            </a:r>
            <a:r>
              <a:rPr lang="nb-NO" sz="1000" b="1" dirty="0" err="1"/>
              <a:t>p</a:t>
            </a:r>
            <a:r>
              <a:rPr lang="nb-NO" sz="1000" b="1" dirty="0" err="1" smtClean="0"/>
              <a:t>assword</a:t>
            </a:r>
            <a:r>
              <a:rPr lang="nb-NO" sz="1000" b="1" dirty="0" smtClean="0"/>
              <a:t>»</a:t>
            </a:r>
            <a:endParaRPr lang="nb-NO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4530025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/>
              <a:t>4. Du mottar et engangs passord </a:t>
            </a:r>
          </a:p>
          <a:p>
            <a:r>
              <a:rPr lang="nb-NO" sz="1000" b="1" dirty="0" smtClean="0"/>
              <a:t>    på din </a:t>
            </a:r>
            <a:r>
              <a:rPr lang="nb-NO" sz="1000" b="1" dirty="0" err="1" smtClean="0"/>
              <a:t>mobiltlf</a:t>
            </a:r>
            <a:endParaRPr lang="nb-NO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96136" y="3752098"/>
            <a:ext cx="2932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/>
              <a:t>5. Legg inn passordet og klikk på «</a:t>
            </a:r>
            <a:r>
              <a:rPr lang="nb-NO" sz="1000" b="1" dirty="0" err="1" smtClean="0"/>
              <a:t>Continue</a:t>
            </a:r>
            <a:r>
              <a:rPr lang="nb-NO" sz="1000" b="1" dirty="0" smtClean="0"/>
              <a:t>»</a:t>
            </a:r>
            <a:endParaRPr lang="nb-NO" sz="1000" b="1" dirty="0"/>
          </a:p>
        </p:txBody>
      </p:sp>
      <p:sp>
        <p:nvSpPr>
          <p:cNvPr id="17" name="Right Arrow 16"/>
          <p:cNvSpPr/>
          <p:nvPr/>
        </p:nvSpPr>
        <p:spPr>
          <a:xfrm>
            <a:off x="2771800" y="1340767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733737" y="2397237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74384" y="5305253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626635" y="5579771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07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1. godkjenner / nærmeste leder sin oppgave    </a:t>
            </a:r>
            <a:r>
              <a:rPr lang="nb-NO" sz="3200" dirty="0" smtClean="0"/>
              <a:t>2/3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30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4906" y="1772816"/>
            <a:ext cx="6793478" cy="4202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05273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Nærmeste leder må bestille en engangskode for å komme til søknaden.</a:t>
            </a:r>
          </a:p>
          <a:p>
            <a:r>
              <a:rPr lang="nb-NO" sz="1200" dirty="0" smtClean="0"/>
              <a:t>Det er den ansatte som har lagt inn mobilnummeret til nærmeste leder i søknaden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362697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1. godkjenner / nærmeste leder sin oppgave    </a:t>
            </a:r>
            <a:r>
              <a:rPr lang="nb-NO" sz="3200" dirty="0" smtClean="0"/>
              <a:t>3/3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31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623518" cy="485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41277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Nærmeste leder får nå tilgang til søknaden</a:t>
            </a:r>
          </a:p>
          <a:p>
            <a:endParaRPr lang="nb-NO" sz="1200" dirty="0"/>
          </a:p>
          <a:p>
            <a:pPr marL="171450" indent="-171450">
              <a:buFontTx/>
              <a:buChar char="-"/>
            </a:pPr>
            <a:r>
              <a:rPr lang="nb-NO" sz="1200" dirty="0" smtClean="0"/>
              <a:t>Informasjon i søknaden kan ikke endres</a:t>
            </a:r>
          </a:p>
          <a:p>
            <a:pPr marL="171450" indent="-171450">
              <a:buFontTx/>
              <a:buChar char="-"/>
            </a:pPr>
            <a:r>
              <a:rPr lang="nb-NO" sz="1200" dirty="0" smtClean="0"/>
              <a:t>Nærmeste leder godkjenner eller fjerner søknad</a:t>
            </a:r>
          </a:p>
          <a:p>
            <a:pPr marL="171450" indent="-171450">
              <a:buFontTx/>
              <a:buChar char="-"/>
            </a:pPr>
            <a:r>
              <a:rPr lang="nb-NO" sz="1200" dirty="0" smtClean="0"/>
              <a:t>Når nærmeste leder har godkjent søknad så vil du som administrator se denne i </a:t>
            </a:r>
            <a:r>
              <a:rPr lang="nb-NO" sz="1200" dirty="0" err="1" smtClean="0"/>
              <a:t>eAdmin</a:t>
            </a:r>
            <a:r>
              <a:rPr lang="nb-NO" sz="1200" dirty="0" smtClean="0"/>
              <a:t> under «Søknader til godkjenning» og den har da status «Klar til godkjenning»   (se side 6) </a:t>
            </a:r>
          </a:p>
          <a:p>
            <a:pPr marL="171450" indent="-171450">
              <a:buFontTx/>
              <a:buChar char="-"/>
            </a:pPr>
            <a:r>
              <a:rPr lang="nb-NO" sz="1200" dirty="0" smtClean="0"/>
              <a:t>Den ansatte får en e-post om at søknaden er godkjent.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169929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27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48000"/>
            <a:ext cx="7920000" cy="476744"/>
          </a:xfrm>
        </p:spPr>
        <p:txBody>
          <a:bodyPr/>
          <a:lstStyle/>
          <a:p>
            <a:r>
              <a:rPr lang="nb-NO" sz="3200" dirty="0" smtClean="0"/>
              <a:t>Konti  «Startsiden»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4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" t="-11348" r="607" b="11348"/>
          <a:stretch/>
        </p:blipFill>
        <p:spPr bwMode="auto">
          <a:xfrm>
            <a:off x="1115616" y="1916832"/>
            <a:ext cx="6746240" cy="39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987824" y="4182403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556792"/>
            <a:ext cx="7009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Dette er startsiden. Her ser du de kontoer du er administrator for. Alt i oransje farge er linker du kan </a:t>
            </a:r>
          </a:p>
          <a:p>
            <a:r>
              <a:rPr lang="nb-NO" sz="1200" dirty="0" smtClean="0"/>
              <a:t>Klikke på. Du kan velge språk ved å klikke på flagg. Alle sider kan du eksportere til </a:t>
            </a:r>
            <a:r>
              <a:rPr lang="nb-NO" sz="1200" dirty="0" err="1" smtClean="0"/>
              <a:t>excel</a:t>
            </a:r>
            <a:r>
              <a:rPr lang="nb-NO" sz="1200" dirty="0" smtClean="0"/>
              <a:t>. Du kan når</a:t>
            </a:r>
          </a:p>
          <a:p>
            <a:r>
              <a:rPr lang="nb-NO" sz="1200" dirty="0" smtClean="0"/>
              <a:t>som helst komme tilbake til denne siden ved å klikke på «Hjem» oppe til høyre.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940535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32656"/>
            <a:ext cx="7920000" cy="576064"/>
          </a:xfrm>
        </p:spPr>
        <p:txBody>
          <a:bodyPr/>
          <a:lstStyle/>
          <a:p>
            <a:r>
              <a:rPr lang="nb-NO" sz="3200" dirty="0" smtClean="0"/>
              <a:t>Kort</a:t>
            </a:r>
            <a:r>
              <a:rPr lang="nb-NO" sz="3200" dirty="0"/>
              <a:t> </a:t>
            </a:r>
            <a:r>
              <a:rPr lang="nb-NO" sz="3200" dirty="0" smtClean="0"/>
              <a:t> «Kortholderliste»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5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527548" cy="420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98072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ser du alle kortene under en konti. Du kan gå inn på en kortholder ved å klikke på «kortnummer» eller klikke på «Sett limit» for å sette grenser på kortet. Du kan også ta ut en kortholderliste i </a:t>
            </a:r>
            <a:r>
              <a:rPr lang="nb-NO" sz="1200" dirty="0" err="1" smtClean="0"/>
              <a:t>excel</a:t>
            </a:r>
            <a:r>
              <a:rPr lang="nb-NO" sz="1200" dirty="0" smtClean="0"/>
              <a:t>. Du kan søke i listen etter for eks et navn og du kan klikke i det grå feltet</a:t>
            </a:r>
          </a:p>
          <a:p>
            <a:r>
              <a:rPr lang="nb-NO" sz="1200" dirty="0" smtClean="0"/>
              <a:t>Over alle kolonner for å sortere disse stigende.</a:t>
            </a:r>
            <a:endParaRPr lang="nb-NO" sz="1200" dirty="0"/>
          </a:p>
        </p:txBody>
      </p:sp>
      <p:sp>
        <p:nvSpPr>
          <p:cNvPr id="9" name="Right Arrow 8"/>
          <p:cNvSpPr/>
          <p:nvPr/>
        </p:nvSpPr>
        <p:spPr>
          <a:xfrm>
            <a:off x="3563888" y="3501008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5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000" cy="504056"/>
          </a:xfrm>
        </p:spPr>
        <p:txBody>
          <a:bodyPr/>
          <a:lstStyle/>
          <a:p>
            <a:r>
              <a:rPr lang="nb-NO" sz="3200" dirty="0" smtClean="0"/>
              <a:t>Søknader til godkjenning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6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11960" y="4005064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167" y="942204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Her ser du søknader som ligger til godkjenning:</a:t>
            </a:r>
          </a:p>
          <a:p>
            <a:r>
              <a:rPr lang="nb-NO" sz="1200" dirty="0" smtClean="0"/>
              <a:t>- De søknader som administrator skal behandle har status «Klar til godkjenning»</a:t>
            </a:r>
          </a:p>
          <a:p>
            <a:r>
              <a:rPr lang="nb-NO" sz="1200" dirty="0" smtClean="0"/>
              <a:t>- Du huker av i boksen vi venstre og velger å godkjenne eller slette søknad</a:t>
            </a:r>
          </a:p>
          <a:p>
            <a:r>
              <a:rPr lang="nb-NO" sz="1200" dirty="0" smtClean="0"/>
              <a:t>- Du signerer ved at du mottar en SMS engangskode</a:t>
            </a:r>
          </a:p>
          <a:p>
            <a:r>
              <a:rPr lang="nb-NO" sz="1200" dirty="0" smtClean="0"/>
              <a:t>- Søknaden blir da sendt til Eurocard. Etter at vi har godkjent den, kan du se kortet i </a:t>
            </a:r>
            <a:r>
              <a:rPr lang="nb-NO" sz="1200" dirty="0" err="1" smtClean="0"/>
              <a:t>eAdmin</a:t>
            </a:r>
            <a:endParaRPr lang="nb-NO" sz="1200" dirty="0" smtClean="0"/>
          </a:p>
          <a:p>
            <a:endParaRPr lang="nb-NO" sz="1200" dirty="0"/>
          </a:p>
          <a:p>
            <a:r>
              <a:rPr lang="nb-NO" sz="1200" dirty="0" smtClean="0"/>
              <a:t>Ønsker du å se søknader som ligger til 1. gangs godkjenning hos nærmeste leder så huker du av i «vis alle søknader»</a:t>
            </a:r>
            <a:endParaRPr lang="nb-NO" sz="1200" dirty="0"/>
          </a:p>
          <a:p>
            <a:endParaRPr lang="nb-NO" sz="1200" dirty="0" smtClean="0"/>
          </a:p>
          <a:p>
            <a:endParaRPr lang="nb-NO" sz="1200" dirty="0"/>
          </a:p>
          <a:p>
            <a:endParaRPr lang="nb-NO" sz="1200" dirty="0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2636912"/>
            <a:ext cx="7272368" cy="348310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449136" y="3762748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62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76064"/>
          </a:xfrm>
        </p:spPr>
        <p:txBody>
          <a:bodyPr/>
          <a:lstStyle/>
          <a:p>
            <a:r>
              <a:rPr lang="nb-NO" sz="3200" dirty="0" smtClean="0"/>
              <a:t>Kontoinformasjon  «Startsiden»                          1/13                                       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7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746240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043608" y="4941168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2196" y="1124744"/>
            <a:ext cx="6722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Klikk på konto navn for å få mer informasjon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950118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48680"/>
            <a:ext cx="7920000" cy="576064"/>
          </a:xfrm>
        </p:spPr>
        <p:txBody>
          <a:bodyPr/>
          <a:lstStyle/>
          <a:p>
            <a:r>
              <a:rPr lang="nb-NO" sz="3200" dirty="0"/>
              <a:t>Kontoinformasjon </a:t>
            </a:r>
            <a:r>
              <a:rPr lang="nb-NO" sz="3200" dirty="0" smtClean="0"/>
              <a:t> «Konto»                                  2/13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8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98" y="2052638"/>
            <a:ext cx="6582404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411760" y="3789040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26876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Under fanen »Konto» ser du informasjon om konto samt navn på denne. Ønsker dere å endre navnet, stå under «Navn på konto» skriv det du ønsker og klikk på «Lagre»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88856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Kontoinformasjon </a:t>
            </a:r>
            <a:r>
              <a:rPr lang="nb-NO" sz="3200" dirty="0" smtClean="0"/>
              <a:t> «Kontolimitering»               3/13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2017-10-18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9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27749"/>
            <a:ext cx="3603165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868144" y="2924944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204864"/>
            <a:ext cx="42484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Under «Kontolimitering» kan du limitere hele konto slik at alle kort under samme konto får like grenser. </a:t>
            </a:r>
            <a:endParaRPr lang="nb-NO" sz="1200" dirty="0" smtClean="0"/>
          </a:p>
          <a:p>
            <a:endParaRPr lang="nb-NO" sz="1200" dirty="0"/>
          </a:p>
          <a:p>
            <a:r>
              <a:rPr lang="nb-NO" sz="1200" u="sng" dirty="0" smtClean="0"/>
              <a:t>Du kan</a:t>
            </a:r>
            <a:r>
              <a:rPr lang="nb-NO" sz="1200" dirty="0" smtClean="0"/>
              <a:t>:</a:t>
            </a:r>
          </a:p>
          <a:p>
            <a:endParaRPr lang="nb-NO" sz="1200" dirty="0"/>
          </a:p>
          <a:p>
            <a:pPr marL="171450" indent="-171450">
              <a:buFontTx/>
              <a:buChar char="-"/>
            </a:pPr>
            <a:r>
              <a:rPr lang="nb-NO" sz="1200" dirty="0" smtClean="0"/>
              <a:t>Sette total </a:t>
            </a:r>
            <a:r>
              <a:rPr lang="nb-NO" sz="1200" dirty="0"/>
              <a:t>grense pr 30 dager</a:t>
            </a:r>
            <a:r>
              <a:rPr lang="nb-NO" sz="1200" dirty="0" smtClean="0"/>
              <a:t>,</a:t>
            </a:r>
          </a:p>
          <a:p>
            <a:pPr marL="171450" indent="-171450">
              <a:buFontTx/>
              <a:buChar char="-"/>
            </a:pPr>
            <a:r>
              <a:rPr lang="nb-NO" sz="1200" dirty="0" smtClean="0"/>
              <a:t>Sette </a:t>
            </a:r>
            <a:r>
              <a:rPr lang="nb-NO" sz="1200" dirty="0"/>
              <a:t>kontantuttaks grense pr 30 </a:t>
            </a:r>
            <a:r>
              <a:rPr lang="nb-NO" sz="1200" dirty="0" smtClean="0"/>
              <a:t>dager</a:t>
            </a:r>
          </a:p>
          <a:p>
            <a:pPr marL="171450" indent="-171450">
              <a:buFontTx/>
              <a:buChar char="-"/>
            </a:pPr>
            <a:r>
              <a:rPr lang="nb-NO" sz="1200" dirty="0" smtClean="0"/>
              <a:t>Sperre for geografi</a:t>
            </a:r>
          </a:p>
          <a:p>
            <a:pPr marL="171450" indent="-171450">
              <a:buFontTx/>
              <a:buChar char="-"/>
            </a:pPr>
            <a:r>
              <a:rPr lang="nb-NO" sz="1200" dirty="0" smtClean="0"/>
              <a:t>Sperre brukersteder.</a:t>
            </a:r>
          </a:p>
          <a:p>
            <a:pPr marL="171450" indent="-171450">
              <a:buFontTx/>
              <a:buChar char="-"/>
            </a:pPr>
            <a:endParaRPr lang="nb-NO" sz="1200" dirty="0"/>
          </a:p>
          <a:p>
            <a:r>
              <a:rPr lang="nb-NO" sz="1200" dirty="0" smtClean="0"/>
              <a:t>Når du har gjort endringer, klikk på «Lagre»</a:t>
            </a:r>
          </a:p>
          <a:p>
            <a:pPr marL="171450" indent="-171450">
              <a:buFontTx/>
              <a:buChar char="-"/>
            </a:pPr>
            <a:endParaRPr lang="nb-NO" sz="1200" dirty="0" smtClean="0"/>
          </a:p>
          <a:p>
            <a:pPr marL="171450" indent="-171450">
              <a:buFontTx/>
              <a:buChar char="-"/>
            </a:pPr>
            <a:endParaRPr lang="nb-NO" sz="1200" dirty="0"/>
          </a:p>
          <a:p>
            <a:r>
              <a:rPr lang="nb-NO" sz="1200" b="1" dirty="0" smtClean="0"/>
              <a:t>Tips!</a:t>
            </a:r>
          </a:p>
          <a:p>
            <a:r>
              <a:rPr lang="nb-NO" sz="1200" dirty="0" smtClean="0"/>
              <a:t>Du </a:t>
            </a:r>
            <a:r>
              <a:rPr lang="nb-NO" sz="1200" dirty="0"/>
              <a:t>kan også sette grenser pr kort som kan overstige disse grenser  (se side 21)</a:t>
            </a:r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836160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card PPT Template 4:3 - 2016.1">
  <a:themeElements>
    <a:clrScheme name="Eurocard Colours RGB">
      <a:dk1>
        <a:srgbClr val="1D1D1B"/>
      </a:dk1>
      <a:lt1>
        <a:sysClr val="window" lastClr="FFFFFF"/>
      </a:lt1>
      <a:dk2>
        <a:srgbClr val="616161"/>
      </a:dk2>
      <a:lt2>
        <a:srgbClr val="999999"/>
      </a:lt2>
      <a:accent1>
        <a:srgbClr val="738085"/>
      </a:accent1>
      <a:accent2>
        <a:srgbClr val="838A7C"/>
      </a:accent2>
      <a:accent3>
        <a:srgbClr val="8B7475"/>
      </a:accent3>
      <a:accent4>
        <a:srgbClr val="A4B4B9"/>
      </a:accent4>
      <a:accent5>
        <a:srgbClr val="AAAB9D"/>
      </a:accent5>
      <a:accent6>
        <a:srgbClr val="C19797"/>
      </a:accent6>
      <a:hlink>
        <a:srgbClr val="838A7C"/>
      </a:hlink>
      <a:folHlink>
        <a:srgbClr val="838A7C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urocard_Template_4-3_2016-1" id="{FF90CFE3-DE73-DD46-96C7-3A91F21C6EC5}" vid="{4E8295CF-70C7-454C-B09D-A8915B17A739}"/>
    </a:ext>
  </a:extLst>
</a:theme>
</file>

<file path=ppt/theme/theme10.xml><?xml version="1.0" encoding="utf-8"?>
<a:theme xmlns:a="http://schemas.openxmlformats.org/drawingml/2006/main" name="Office Theme">
  <a:themeElements>
    <a:clrScheme name="SEB">
      <a:dk1>
        <a:sysClr val="windowText" lastClr="000000"/>
      </a:dk1>
      <a:lt1>
        <a:sysClr val="window" lastClr="FFFFFF"/>
      </a:lt1>
      <a:dk2>
        <a:srgbClr val="B2B2B2"/>
      </a:dk2>
      <a:lt2>
        <a:srgbClr val="F0F0F0"/>
      </a:lt2>
      <a:accent1>
        <a:srgbClr val="A3D830"/>
      </a:accent1>
      <a:accent2>
        <a:srgbClr val="D0ED9D"/>
      </a:accent2>
      <a:accent3>
        <a:srgbClr val="005F71"/>
      </a:accent3>
      <a:accent4>
        <a:srgbClr val="0092AA"/>
      </a:accent4>
      <a:accent5>
        <a:srgbClr val="8A1B60"/>
      </a:accent5>
      <a:accent6>
        <a:srgbClr val="A07EA3"/>
      </a:accent6>
      <a:hlink>
        <a:srgbClr val="005F71"/>
      </a:hlink>
      <a:folHlink>
        <a:srgbClr val="8A1B60"/>
      </a:folHlink>
    </a:clrScheme>
    <a:fontScheme name="SE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urocard PPT Template 4:3 - 2016.1">
  <a:themeElements>
    <a:clrScheme name="Eurocard Colours RGB">
      <a:dk1>
        <a:srgbClr val="1D1D1B"/>
      </a:dk1>
      <a:lt1>
        <a:sysClr val="window" lastClr="FFFFFF"/>
      </a:lt1>
      <a:dk2>
        <a:srgbClr val="616161"/>
      </a:dk2>
      <a:lt2>
        <a:srgbClr val="999999"/>
      </a:lt2>
      <a:accent1>
        <a:srgbClr val="738085"/>
      </a:accent1>
      <a:accent2>
        <a:srgbClr val="838A7C"/>
      </a:accent2>
      <a:accent3>
        <a:srgbClr val="8B7475"/>
      </a:accent3>
      <a:accent4>
        <a:srgbClr val="A4B4B9"/>
      </a:accent4>
      <a:accent5>
        <a:srgbClr val="AAAB9D"/>
      </a:accent5>
      <a:accent6>
        <a:srgbClr val="C19797"/>
      </a:accent6>
      <a:hlink>
        <a:srgbClr val="838A7C"/>
      </a:hlink>
      <a:folHlink>
        <a:srgbClr val="838A7C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rocard_Template_4-3_2016-1" id="{FF90CFE3-DE73-DD46-96C7-3A91F21C6EC5}" vid="{4E8295CF-70C7-454C-B09D-A8915B17A739}"/>
    </a:ext>
  </a:extLst>
</a:theme>
</file>

<file path=ppt/theme/theme3.xml><?xml version="1.0" encoding="utf-8"?>
<a:theme xmlns:a="http://schemas.openxmlformats.org/drawingml/2006/main" name="2_Eurocard PPT Template 4:3 - 2016.1">
  <a:themeElements>
    <a:clrScheme name="Eurocard Colours RGB">
      <a:dk1>
        <a:srgbClr val="1D1D1B"/>
      </a:dk1>
      <a:lt1>
        <a:sysClr val="window" lastClr="FFFFFF"/>
      </a:lt1>
      <a:dk2>
        <a:srgbClr val="616161"/>
      </a:dk2>
      <a:lt2>
        <a:srgbClr val="999999"/>
      </a:lt2>
      <a:accent1>
        <a:srgbClr val="738085"/>
      </a:accent1>
      <a:accent2>
        <a:srgbClr val="838A7C"/>
      </a:accent2>
      <a:accent3>
        <a:srgbClr val="8B7475"/>
      </a:accent3>
      <a:accent4>
        <a:srgbClr val="A4B4B9"/>
      </a:accent4>
      <a:accent5>
        <a:srgbClr val="AAAB9D"/>
      </a:accent5>
      <a:accent6>
        <a:srgbClr val="C19797"/>
      </a:accent6>
      <a:hlink>
        <a:srgbClr val="838A7C"/>
      </a:hlink>
      <a:folHlink>
        <a:srgbClr val="838A7C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rocard_Template_4-3_2016-1" id="{FF90CFE3-DE73-DD46-96C7-3A91F21C6EC5}" vid="{4E8295CF-70C7-454C-B09D-A8915B17A739}"/>
    </a:ext>
  </a:extLst>
</a:theme>
</file>

<file path=ppt/theme/theme4.xml><?xml version="1.0" encoding="utf-8"?>
<a:theme xmlns:a="http://schemas.openxmlformats.org/drawingml/2006/main" name="3_Eurocard PPT Template 4:3 - 2016.1">
  <a:themeElements>
    <a:clrScheme name="Eurocard Colours RGB">
      <a:dk1>
        <a:srgbClr val="1D1D1B"/>
      </a:dk1>
      <a:lt1>
        <a:sysClr val="window" lastClr="FFFFFF"/>
      </a:lt1>
      <a:dk2>
        <a:srgbClr val="616161"/>
      </a:dk2>
      <a:lt2>
        <a:srgbClr val="999999"/>
      </a:lt2>
      <a:accent1>
        <a:srgbClr val="738085"/>
      </a:accent1>
      <a:accent2>
        <a:srgbClr val="838A7C"/>
      </a:accent2>
      <a:accent3>
        <a:srgbClr val="8B7475"/>
      </a:accent3>
      <a:accent4>
        <a:srgbClr val="A4B4B9"/>
      </a:accent4>
      <a:accent5>
        <a:srgbClr val="AAAB9D"/>
      </a:accent5>
      <a:accent6>
        <a:srgbClr val="C19797"/>
      </a:accent6>
      <a:hlink>
        <a:srgbClr val="838A7C"/>
      </a:hlink>
      <a:folHlink>
        <a:srgbClr val="838A7C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rocard_Template_4-3_2016-1" id="{FF90CFE3-DE73-DD46-96C7-3A91F21C6EC5}" vid="{4E8295CF-70C7-454C-B09D-A8915B17A739}"/>
    </a:ext>
  </a:extLst>
</a:theme>
</file>

<file path=ppt/theme/theme5.xml><?xml version="1.0" encoding="utf-8"?>
<a:theme xmlns:a="http://schemas.openxmlformats.org/drawingml/2006/main" name="4_Eurocard PPT Template 4:3 - 2016.1">
  <a:themeElements>
    <a:clrScheme name="Eurocard Colours RGB">
      <a:dk1>
        <a:srgbClr val="1D1D1B"/>
      </a:dk1>
      <a:lt1>
        <a:sysClr val="window" lastClr="FFFFFF"/>
      </a:lt1>
      <a:dk2>
        <a:srgbClr val="616161"/>
      </a:dk2>
      <a:lt2>
        <a:srgbClr val="999999"/>
      </a:lt2>
      <a:accent1>
        <a:srgbClr val="738085"/>
      </a:accent1>
      <a:accent2>
        <a:srgbClr val="838A7C"/>
      </a:accent2>
      <a:accent3>
        <a:srgbClr val="8B7475"/>
      </a:accent3>
      <a:accent4>
        <a:srgbClr val="A4B4B9"/>
      </a:accent4>
      <a:accent5>
        <a:srgbClr val="AAAB9D"/>
      </a:accent5>
      <a:accent6>
        <a:srgbClr val="C19797"/>
      </a:accent6>
      <a:hlink>
        <a:srgbClr val="838A7C"/>
      </a:hlink>
      <a:folHlink>
        <a:srgbClr val="838A7C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rocard_Template_4-3_2016-1" id="{FF90CFE3-DE73-DD46-96C7-3A91F21C6EC5}" vid="{4E8295CF-70C7-454C-B09D-A8915B17A739}"/>
    </a:ext>
  </a:extLst>
</a:theme>
</file>

<file path=ppt/theme/theme6.xml><?xml version="1.0" encoding="utf-8"?>
<a:theme xmlns:a="http://schemas.openxmlformats.org/drawingml/2006/main" name="5_Eurocard PPT Template 4:3 - 2016.1">
  <a:themeElements>
    <a:clrScheme name="Eurocard Colours RGB">
      <a:dk1>
        <a:srgbClr val="1D1D1B"/>
      </a:dk1>
      <a:lt1>
        <a:sysClr val="window" lastClr="FFFFFF"/>
      </a:lt1>
      <a:dk2>
        <a:srgbClr val="616161"/>
      </a:dk2>
      <a:lt2>
        <a:srgbClr val="999999"/>
      </a:lt2>
      <a:accent1>
        <a:srgbClr val="738085"/>
      </a:accent1>
      <a:accent2>
        <a:srgbClr val="838A7C"/>
      </a:accent2>
      <a:accent3>
        <a:srgbClr val="8B7475"/>
      </a:accent3>
      <a:accent4>
        <a:srgbClr val="A4B4B9"/>
      </a:accent4>
      <a:accent5>
        <a:srgbClr val="AAAB9D"/>
      </a:accent5>
      <a:accent6>
        <a:srgbClr val="C19797"/>
      </a:accent6>
      <a:hlink>
        <a:srgbClr val="838A7C"/>
      </a:hlink>
      <a:folHlink>
        <a:srgbClr val="838A7C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rocard_Template_4-3_2016-1" id="{FF90CFE3-DE73-DD46-96C7-3A91F21C6EC5}" vid="{4E8295CF-70C7-454C-B09D-A8915B17A739}"/>
    </a:ext>
  </a:extLst>
</a:theme>
</file>

<file path=ppt/theme/theme7.xml><?xml version="1.0" encoding="utf-8"?>
<a:theme xmlns:a="http://schemas.openxmlformats.org/drawingml/2006/main" name="6_Eurocard PPT Template 4:3 - 2016.1">
  <a:themeElements>
    <a:clrScheme name="Eurocard Colours RGB">
      <a:dk1>
        <a:srgbClr val="1D1D1B"/>
      </a:dk1>
      <a:lt1>
        <a:sysClr val="window" lastClr="FFFFFF"/>
      </a:lt1>
      <a:dk2>
        <a:srgbClr val="616161"/>
      </a:dk2>
      <a:lt2>
        <a:srgbClr val="999999"/>
      </a:lt2>
      <a:accent1>
        <a:srgbClr val="738085"/>
      </a:accent1>
      <a:accent2>
        <a:srgbClr val="838A7C"/>
      </a:accent2>
      <a:accent3>
        <a:srgbClr val="8B7475"/>
      </a:accent3>
      <a:accent4>
        <a:srgbClr val="A4B4B9"/>
      </a:accent4>
      <a:accent5>
        <a:srgbClr val="AAAB9D"/>
      </a:accent5>
      <a:accent6>
        <a:srgbClr val="C19797"/>
      </a:accent6>
      <a:hlink>
        <a:srgbClr val="838A7C"/>
      </a:hlink>
      <a:folHlink>
        <a:srgbClr val="838A7C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rocard_Template_4-3_2016-1" id="{FF90CFE3-DE73-DD46-96C7-3A91F21C6EC5}" vid="{4E8295CF-70C7-454C-B09D-A8915B17A739}"/>
    </a:ext>
  </a:extLst>
</a:theme>
</file>

<file path=ppt/theme/theme8.xml><?xml version="1.0" encoding="utf-8"?>
<a:theme xmlns:a="http://schemas.openxmlformats.org/drawingml/2006/main" name="7_Eurocard PPT Template 4:3 - 2016.1">
  <a:themeElements>
    <a:clrScheme name="Eurocard Colours RGB">
      <a:dk1>
        <a:srgbClr val="1D1D1B"/>
      </a:dk1>
      <a:lt1>
        <a:sysClr val="window" lastClr="FFFFFF"/>
      </a:lt1>
      <a:dk2>
        <a:srgbClr val="616161"/>
      </a:dk2>
      <a:lt2>
        <a:srgbClr val="999999"/>
      </a:lt2>
      <a:accent1>
        <a:srgbClr val="738085"/>
      </a:accent1>
      <a:accent2>
        <a:srgbClr val="838A7C"/>
      </a:accent2>
      <a:accent3>
        <a:srgbClr val="8B7475"/>
      </a:accent3>
      <a:accent4>
        <a:srgbClr val="A4B4B9"/>
      </a:accent4>
      <a:accent5>
        <a:srgbClr val="AAAB9D"/>
      </a:accent5>
      <a:accent6>
        <a:srgbClr val="C19797"/>
      </a:accent6>
      <a:hlink>
        <a:srgbClr val="838A7C"/>
      </a:hlink>
      <a:folHlink>
        <a:srgbClr val="838A7C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rocard_Template_4-3_2016-1" id="{FF90CFE3-DE73-DD46-96C7-3A91F21C6EC5}" vid="{4E8295CF-70C7-454C-B09D-A8915B17A739}"/>
    </a:ext>
  </a:extLst>
</a:theme>
</file>

<file path=ppt/theme/theme9.xml><?xml version="1.0" encoding="utf-8"?>
<a:theme xmlns:a="http://schemas.openxmlformats.org/drawingml/2006/main" name="Office Theme">
  <a:themeElements>
    <a:clrScheme name="SEB">
      <a:dk1>
        <a:sysClr val="windowText" lastClr="000000"/>
      </a:dk1>
      <a:lt1>
        <a:sysClr val="window" lastClr="FFFFFF"/>
      </a:lt1>
      <a:dk2>
        <a:srgbClr val="B2B2B2"/>
      </a:dk2>
      <a:lt2>
        <a:srgbClr val="F0F0F0"/>
      </a:lt2>
      <a:accent1>
        <a:srgbClr val="A3D830"/>
      </a:accent1>
      <a:accent2>
        <a:srgbClr val="D0ED9D"/>
      </a:accent2>
      <a:accent3>
        <a:srgbClr val="005F71"/>
      </a:accent3>
      <a:accent4>
        <a:srgbClr val="0092AA"/>
      </a:accent4>
      <a:accent5>
        <a:srgbClr val="8A1B60"/>
      </a:accent5>
      <a:accent6>
        <a:srgbClr val="A07EA3"/>
      </a:accent6>
      <a:hlink>
        <a:srgbClr val="005F71"/>
      </a:hlink>
      <a:folHlink>
        <a:srgbClr val="8A1B60"/>
      </a:folHlink>
    </a:clrScheme>
    <a:fontScheme name="SE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</TotalTime>
  <Words>2086</Words>
  <Application>Microsoft Office PowerPoint</Application>
  <PresentationFormat>Skjermfremvisning (4:3)</PresentationFormat>
  <Paragraphs>356</Paragraphs>
  <Slides>32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Lysbildetitler</vt:lpstr>
      </vt:variant>
      <vt:variant>
        <vt:i4>32</vt:i4>
      </vt:variant>
    </vt:vector>
  </HeadingPairs>
  <TitlesOfParts>
    <vt:vector size="40" baseType="lpstr">
      <vt:lpstr>Eurocard PPT Template 4:3 - 2016.1</vt:lpstr>
      <vt:lpstr>1_Eurocard PPT Template 4:3 - 2016.1</vt:lpstr>
      <vt:lpstr>2_Eurocard PPT Template 4:3 - 2016.1</vt:lpstr>
      <vt:lpstr>3_Eurocard PPT Template 4:3 - 2016.1</vt:lpstr>
      <vt:lpstr>4_Eurocard PPT Template 4:3 - 2016.1</vt:lpstr>
      <vt:lpstr>5_Eurocard PPT Template 4:3 - 2016.1</vt:lpstr>
      <vt:lpstr>6_Eurocard PPT Template 4:3 - 2016.1</vt:lpstr>
      <vt:lpstr>7_Eurocard PPT Template 4:3 - 2016.1</vt:lpstr>
      <vt:lpstr>  e-admin Bruker manual</vt:lpstr>
      <vt:lpstr>PowerPoint-presentasjon</vt:lpstr>
      <vt:lpstr>Innlogging</vt:lpstr>
      <vt:lpstr>Konti  «Startsiden»</vt:lpstr>
      <vt:lpstr>Kort  «Kortholderliste»</vt:lpstr>
      <vt:lpstr>Søknader til godkjenning</vt:lpstr>
      <vt:lpstr>Kontoinformasjon  «Startsiden»                          1/13                                       </vt:lpstr>
      <vt:lpstr>Kontoinformasjon  «Konto»                                  2/13</vt:lpstr>
      <vt:lpstr>Kontoinformasjon  «Kontolimitering»               3/13</vt:lpstr>
      <vt:lpstr>Kontoinformasjon  «Kortsøknad 1/5»                 4/13                                      </vt:lpstr>
      <vt:lpstr>Kontoinformasjon  «Kortsøknad 2/5»                 5/13</vt:lpstr>
      <vt:lpstr>Kontoinformasjon  «Kortsøknad 3/5»                 6/13</vt:lpstr>
      <vt:lpstr>Kontoinformasjon  «Kortsøknad 4/5»                 7/13</vt:lpstr>
      <vt:lpstr>Kontoinformasjon  «Kortsøknad 5/5»                 8/13</vt:lpstr>
      <vt:lpstr>Kontoinformasjon  «Stopp konto»                       9/13</vt:lpstr>
      <vt:lpstr>Kontoinformasjon  «Faktura/innbetaling 1/4»             10/13</vt:lpstr>
      <vt:lpstr>Kontoinformasjon  «Faktura/innbetaling 2/4»             11/13</vt:lpstr>
      <vt:lpstr>Kontoinformasjon  «Faktura/innbetaling 3/4»             12/13</vt:lpstr>
      <vt:lpstr>Kontoinformasjon  «Faktura/innbetaling 4/4»             13/13</vt:lpstr>
      <vt:lpstr>Kortinformasjon                                                         1/6</vt:lpstr>
      <vt:lpstr>Kortinformasjon  «Kortlimitering»                       2/6</vt:lpstr>
      <vt:lpstr>Kortinformasjon  «Stoppe kort»                            3/6</vt:lpstr>
      <vt:lpstr>Kortinformasjon  «Bestille kort»                           4/6</vt:lpstr>
      <vt:lpstr>Kortinformasjon  «Endre ansattnr/e-post»         5/6</vt:lpstr>
      <vt:lpstr>Kortinformasjon  «PIN-kode»                               6/6</vt:lpstr>
      <vt:lpstr>Søknadsskjema</vt:lpstr>
      <vt:lpstr>Kontakt oss</vt:lpstr>
      <vt:lpstr>Søknadsgangen:</vt:lpstr>
      <vt:lpstr>1. godkjenner / nærmeste leder sin oppgave    1/3</vt:lpstr>
      <vt:lpstr>1. godkjenner / nærmeste leder sin oppgave    2/3</vt:lpstr>
      <vt:lpstr>1. godkjenner / nærmeste leder sin oppgave    3/3</vt:lpstr>
      <vt:lpstr>PowerPoint-presentasjon</vt:lpstr>
    </vt:vector>
  </TitlesOfParts>
  <Company>Skandinaviska Enskilda Banken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creation for all parties</dc:title>
  <dc:creator>Thorsen, Morten Magnus</dc:creator>
  <cp:lastModifiedBy>Kari Margrete Hove</cp:lastModifiedBy>
  <cp:revision>129</cp:revision>
  <cp:lastPrinted>2017-10-18T13:21:25Z</cp:lastPrinted>
  <dcterms:created xsi:type="dcterms:W3CDTF">2016-12-06T12:52:42Z</dcterms:created>
  <dcterms:modified xsi:type="dcterms:W3CDTF">2017-10-18T13:21:36Z</dcterms:modified>
</cp:coreProperties>
</file>