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4" r:id="rId4"/>
    <p:sldId id="269" r:id="rId5"/>
    <p:sldId id="257" r:id="rId6"/>
    <p:sldId id="271" r:id="rId7"/>
    <p:sldId id="276" r:id="rId8"/>
    <p:sldId id="261" r:id="rId9"/>
    <p:sldId id="262" r:id="rId10"/>
    <p:sldId id="260" r:id="rId11"/>
    <p:sldId id="272" r:id="rId12"/>
    <p:sldId id="273" r:id="rId13"/>
    <p:sldId id="279" r:id="rId14"/>
    <p:sldId id="277" r:id="rId15"/>
    <p:sldId id="27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0E68F1C8-D5A9-4E31-AF28-964094B59E7A}">
          <p14:sldIdLst>
            <p14:sldId id="256"/>
            <p14:sldId id="258"/>
            <p14:sldId id="274"/>
            <p14:sldId id="269"/>
            <p14:sldId id="257"/>
            <p14:sldId id="271"/>
            <p14:sldId id="276"/>
            <p14:sldId id="261"/>
            <p14:sldId id="262"/>
            <p14:sldId id="260"/>
            <p14:sldId id="272"/>
            <p14:sldId id="273"/>
            <p14:sldId id="279"/>
            <p14:sldId id="277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48"/>
  </p:normalViewPr>
  <p:slideViewPr>
    <p:cSldViewPr snapToGrid="0" snapToObjects="1">
      <p:cViewPr>
        <p:scale>
          <a:sx n="80" d="100"/>
          <a:sy n="80" d="100"/>
        </p:scale>
        <p:origin x="-1734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4A90-06AC-4E44-BB61-B3152B0A3C73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1DD9B-B590-4D98-8B23-495CC70DF6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34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9A61A-B11C-4C93-9239-61491879DEE3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16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185176"/>
            <a:ext cx="9144000" cy="1079584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356835"/>
            <a:ext cx="9144000" cy="7052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" b="8449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48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6144000" y="0"/>
            <a:ext cx="6048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>
            <a:fillRect/>
          </a:stretch>
        </p:blipFill>
        <p:spPr>
          <a:xfrm>
            <a:off x="6144000" y="0"/>
            <a:ext cx="6048000" cy="6858000"/>
          </a:xfrm>
          <a:prstGeom prst="rect">
            <a:avLst/>
          </a:prstGeom>
        </p:spPr>
      </p:pic>
      <p:pic>
        <p:nvPicPr>
          <p:cNvPr id="4" name="Plassholder for 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>
            <a:fillRect/>
          </a:stretch>
        </p:blipFill>
        <p:spPr>
          <a:xfrm>
            <a:off x="0" y="0"/>
            <a:ext cx="6048000" cy="68580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48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6144000" y="0"/>
            <a:ext cx="6048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11269953" y="6632097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 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5138828" y="6632097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</a:t>
            </a:r>
            <a:r>
              <a:rPr lang="nb-NO" sz="7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/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7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6144000" y="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20"/>
          </p:nvPr>
        </p:nvSpPr>
        <p:spPr>
          <a:xfrm>
            <a:off x="-1" y="348120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4"/>
          <p:cNvSpPr>
            <a:spLocks noGrp="1"/>
          </p:cNvSpPr>
          <p:nvPr>
            <p:ph type="pic" sz="quarter" idx="21"/>
          </p:nvPr>
        </p:nvSpPr>
        <p:spPr>
          <a:xfrm>
            <a:off x="6144000" y="348120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9094"/>
          <a:stretch>
            <a:fillRect/>
          </a:stretch>
        </p:blipFill>
        <p:spPr>
          <a:xfrm>
            <a:off x="-1" y="0"/>
            <a:ext cx="6048000" cy="3376800"/>
          </a:xfrm>
          <a:prstGeom prst="rect">
            <a:avLst/>
          </a:prstGeom>
        </p:spPr>
      </p:pic>
      <p:pic>
        <p:nvPicPr>
          <p:cNvPr id="7" name="Plassholder for 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b="8173"/>
          <a:stretch>
            <a:fillRect/>
          </a:stretch>
        </p:blipFill>
        <p:spPr>
          <a:xfrm>
            <a:off x="6144000" y="0"/>
            <a:ext cx="6048000" cy="3376800"/>
          </a:xfrm>
          <a:prstGeom prst="rect">
            <a:avLst/>
          </a:prstGeom>
        </p:spPr>
      </p:pic>
      <p:pic>
        <p:nvPicPr>
          <p:cNvPr id="8" name="Plassholder for 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 b="8110"/>
          <a:stretch>
            <a:fillRect/>
          </a:stretch>
        </p:blipFill>
        <p:spPr>
          <a:xfrm>
            <a:off x="-1" y="3481200"/>
            <a:ext cx="6048000" cy="3376800"/>
          </a:xfrm>
          <a:prstGeom prst="rect">
            <a:avLst/>
          </a:prstGeom>
        </p:spPr>
      </p:pic>
      <p:pic>
        <p:nvPicPr>
          <p:cNvPr id="9" name="Plassholder for bild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6"/>
          <a:stretch/>
        </p:blipFill>
        <p:spPr>
          <a:xfrm>
            <a:off x="6144000" y="3481200"/>
            <a:ext cx="6048000" cy="3376800"/>
          </a:xfrm>
          <a:prstGeom prst="rect">
            <a:avLst/>
          </a:prstGeom>
        </p:spPr>
      </p:pic>
      <p:sp>
        <p:nvSpPr>
          <p:cNvPr id="4" name="Plassholder for bilde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7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6144000" y="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20"/>
          </p:nvPr>
        </p:nvSpPr>
        <p:spPr>
          <a:xfrm>
            <a:off x="0" y="348120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4"/>
          <p:cNvSpPr>
            <a:spLocks noGrp="1"/>
          </p:cNvSpPr>
          <p:nvPr>
            <p:ph type="pic" sz="quarter" idx="21"/>
          </p:nvPr>
        </p:nvSpPr>
        <p:spPr>
          <a:xfrm>
            <a:off x="6144000" y="348120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125952" y="3176745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 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11269953" y="3188967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Foto: NTB </a:t>
            </a:r>
            <a:r>
              <a:rPr lang="nb-NO" sz="700" dirty="0" err="1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0654400" y="6632097"/>
            <a:ext cx="15376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0" i="0" kern="1200" dirty="0" smtClean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Foto: Thomas Brun / NTB </a:t>
            </a:r>
            <a:r>
              <a:rPr lang="nb-NO" sz="700" b="0" i="0" kern="1200" dirty="0" err="1" smtClean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4510400" y="6657945"/>
            <a:ext cx="15376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0" i="0" kern="1200" dirty="0" smtClean="0">
                <a:solidFill>
                  <a:schemeClr val="bg2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Foto: Thomas Brun / NTB </a:t>
            </a:r>
            <a:r>
              <a:rPr lang="nb-NO" sz="700" b="0" i="0" kern="1200" dirty="0" err="1" smtClean="0">
                <a:solidFill>
                  <a:schemeClr val="bg2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scanpix</a:t>
            </a:r>
            <a:endParaRPr lang="nb-NO" sz="7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3F4921-9F92-4B33-9F27-BA88EA5EC56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2F6613-E1B0-42A3-9F15-F431FF4B5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61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1230" b="24272"/>
          <a:stretch/>
        </p:blipFill>
        <p:spPr>
          <a:xfrm>
            <a:off x="-1" y="1519084"/>
            <a:ext cx="12192002" cy="533891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9" name="Rektangel 8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10200749" y="6632097"/>
            <a:ext cx="19912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 Ingeborg Øien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Thorsland</a:t>
            </a:r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/ 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27005" b="14958"/>
          <a:stretch/>
        </p:blipFill>
        <p:spPr>
          <a:xfrm>
            <a:off x="0" y="1519084"/>
            <a:ext cx="12192000" cy="533891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9" name="Rektangel 8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10840" r="1594" b="26906"/>
          <a:stretch/>
        </p:blipFill>
        <p:spPr>
          <a:xfrm>
            <a:off x="1" y="1519084"/>
            <a:ext cx="12191998" cy="5338916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509819" y="-811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/>
        </p:nvSpPr>
        <p:spPr>
          <a:xfrm>
            <a:off x="11269952" y="6632097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 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4" b="7828"/>
          <a:stretch/>
        </p:blipFill>
        <p:spPr>
          <a:xfrm>
            <a:off x="0" y="1519084"/>
            <a:ext cx="12192000" cy="5338916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509819" y="-811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327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5176587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6324853" y="2328613"/>
            <a:ext cx="5176587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324853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5176587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6324853" y="2328613"/>
            <a:ext cx="5176587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324853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42950" y="904908"/>
            <a:ext cx="10758490" cy="8676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42950" y="1868761"/>
            <a:ext cx="10758490" cy="453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12192000" cy="577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5"/>
          <a:stretch/>
        </p:blipFill>
        <p:spPr>
          <a:xfrm>
            <a:off x="10809681" y="250123"/>
            <a:ext cx="902254" cy="6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9" r:id="rId3"/>
    <p:sldLayoutId id="2147483671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68" r:id="rId12"/>
    <p:sldLayoutId id="2147483674" r:id="rId13"/>
    <p:sldLayoutId id="2147483667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84400" indent="-284400" algn="l" defTabSz="914400" rtl="0" eaLnBrk="1" latinLnBrk="0" hangingPunct="1">
        <a:lnSpc>
          <a:spcPts val="2100"/>
        </a:lnSpc>
        <a:spcBef>
          <a:spcPts val="0"/>
        </a:spcBef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1pPr>
      <a:lvl2pPr marL="608400" indent="-284400" algn="l" defTabSz="914400" rtl="0" eaLnBrk="1" latinLnBrk="0" hangingPunct="1">
        <a:lnSpc>
          <a:spcPts val="2100"/>
        </a:lnSpc>
        <a:spcBef>
          <a:spcPts val="500"/>
        </a:spcBef>
        <a:buFont typeface=".AppleSystemUIFont" charset="-12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2pPr>
      <a:lvl3pPr marL="896400" indent="-284400" algn="l" defTabSz="914400" rtl="0" eaLnBrk="1" latinLnBrk="0" hangingPunct="1">
        <a:lnSpc>
          <a:spcPts val="21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3pPr>
      <a:lvl4pPr marL="1184400" indent="-284400" algn="l" defTabSz="914400" rtl="0" eaLnBrk="1" latinLnBrk="0" hangingPunct="1">
        <a:lnSpc>
          <a:spcPts val="2100"/>
        </a:lnSpc>
        <a:spcBef>
          <a:spcPts val="500"/>
        </a:spcBef>
        <a:buFont typeface=".AppleSystemUIFont" charset="-12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4pPr>
      <a:lvl5pPr marL="1472400" indent="-284400" algn="l" defTabSz="914400" rtl="0" eaLnBrk="1" latinLnBrk="0" hangingPunct="1">
        <a:lnSpc>
          <a:spcPts val="2100"/>
        </a:lnSpc>
        <a:spcBef>
          <a:spcPts val="500"/>
        </a:spcBef>
        <a:buFont typeface=".AppleSystemUIFont" charset="-12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elles.intranett.oslo.kommune.no/verktoy-og-systemer/hr-systemet/aktuelt-om-hr-systemet/workshop-i-lonnsforhandlingsmodulen-article337493-8195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lles.intranett.oslo.kommune.no/abonnement/?subscribeCatID=81955" TargetMode="External"/><Relationship Id="rId2" Type="http://schemas.openxmlformats.org/officeDocument/2006/relationships/hyperlink" Target="https://felles.intranett.oslo.kommune.no/verktoy-og-systemer/hr-systemet/lonnsforhandling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slo.infocaption.com/343.guide" TargetMode="External"/><Relationship Id="rId2" Type="http://schemas.openxmlformats.org/officeDocument/2006/relationships/hyperlink" Target="https://cpub-utviklings-og-kompetanseetaten.intranett.oslo.kommune.no/getfile.php/132279380/utviklings-%20og%20kompetanseetaten%20(UKE)/Intranett%20(UKE)/Dokumenter/HR-forvaltning/Rutiner%20forhandlinger.pdf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slo.infocaption.com/415.guid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Lønnsforhandlingsmodulen og </a:t>
            </a:r>
            <a:r>
              <a:rPr lang="nb-NO" dirty="0" err="1" smtClean="0"/>
              <a:t>UKEs</a:t>
            </a:r>
            <a:r>
              <a:rPr lang="nb-NO" dirty="0" smtClean="0"/>
              <a:t> rolle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smtClean="0"/>
              <a:t>September 2018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39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626613"/>
            <a:ext cx="10758490" cy="867600"/>
          </a:xfrm>
        </p:spPr>
        <p:txBody>
          <a:bodyPr/>
          <a:lstStyle/>
          <a:p>
            <a:r>
              <a:rPr lang="nb-NO" dirty="0" smtClean="0"/>
              <a:t>Workshop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0345" y="1240403"/>
            <a:ext cx="11231096" cy="55102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b-NO" sz="2000" dirty="0" smtClean="0"/>
              <a:t>UKE har satt opp ½ dags workshop i uke 36 og 37</a:t>
            </a:r>
          </a:p>
          <a:p>
            <a:pPr lvl="2">
              <a:lnSpc>
                <a:spcPct val="150000"/>
              </a:lnSpc>
            </a:pPr>
            <a:r>
              <a:rPr lang="nb-NO" sz="2000" dirty="0" smtClean="0"/>
              <a:t>Repetisjon av prosessen og funksjonaliteten i lønnsforhandlingsmodulen </a:t>
            </a:r>
          </a:p>
          <a:p>
            <a:pPr lvl="2">
              <a:lnSpc>
                <a:spcPct val="150000"/>
              </a:lnSpc>
            </a:pPr>
            <a:r>
              <a:rPr lang="nb-NO" sz="2000" dirty="0" smtClean="0"/>
              <a:t>	Sjekkliste – hva må forberedes før oppstart</a:t>
            </a:r>
          </a:p>
          <a:p>
            <a:pPr lvl="2">
              <a:lnSpc>
                <a:spcPct val="150000"/>
              </a:lnSpc>
            </a:pPr>
            <a:r>
              <a:rPr lang="nb-NO" sz="2000" dirty="0"/>
              <a:t>	</a:t>
            </a:r>
            <a:r>
              <a:rPr lang="nb-NO" sz="2000" dirty="0" smtClean="0"/>
              <a:t>Opprette forhandling – legge inn pott og knytte forhandlingspartnere</a:t>
            </a:r>
          </a:p>
          <a:p>
            <a:pPr lvl="2">
              <a:lnSpc>
                <a:spcPct val="150000"/>
              </a:lnSpc>
            </a:pPr>
            <a:r>
              <a:rPr lang="nb-NO" sz="2000" dirty="0" smtClean="0"/>
              <a:t>Oppretting av maler</a:t>
            </a:r>
          </a:p>
          <a:p>
            <a:pPr lvl="3">
              <a:lnSpc>
                <a:spcPct val="150000"/>
              </a:lnSpc>
            </a:pPr>
            <a:r>
              <a:rPr lang="nb-NO" sz="2000" dirty="0" smtClean="0"/>
              <a:t>En mal for utsending av brev til de ansatte per e-post – kan ikke inneholde fødsels- og personnummer</a:t>
            </a:r>
          </a:p>
          <a:p>
            <a:pPr lvl="3">
              <a:lnSpc>
                <a:spcPct val="150000"/>
              </a:lnSpc>
            </a:pPr>
            <a:r>
              <a:rPr lang="nb-NO" sz="2000" dirty="0" smtClean="0"/>
              <a:t>En mal for utskrift og arkivering i </a:t>
            </a:r>
            <a:r>
              <a:rPr lang="nb-NO" sz="2000" dirty="0" err="1" smtClean="0"/>
              <a:t>personalmappe</a:t>
            </a:r>
            <a:r>
              <a:rPr lang="nb-NO" sz="2000" dirty="0" smtClean="0"/>
              <a:t> – kan inneholde fødsels- og personnummer</a:t>
            </a:r>
          </a:p>
          <a:p>
            <a:pPr lvl="2">
              <a:lnSpc>
                <a:spcPct val="150000"/>
              </a:lnSpc>
            </a:pPr>
            <a:endParaRPr lang="nb-NO" sz="2000" dirty="0"/>
          </a:p>
          <a:p>
            <a:pPr marL="324000" lvl="1" indent="0">
              <a:lnSpc>
                <a:spcPct val="150000"/>
              </a:lnSpc>
              <a:buNone/>
            </a:pPr>
            <a:r>
              <a:rPr lang="nb-NO" sz="2000" dirty="0" smtClean="0">
                <a:sym typeface="Wingdings" panose="05000000000000000000" pitchFamily="2" charset="2"/>
              </a:rPr>
              <a:t> </a:t>
            </a:r>
            <a:r>
              <a:rPr lang="nb-NO" sz="2000" dirty="0" smtClean="0"/>
              <a:t>Link til </a:t>
            </a:r>
            <a:r>
              <a:rPr lang="nb-NO" sz="2000" dirty="0" smtClean="0">
                <a:hlinkClick r:id="rId3"/>
              </a:rPr>
              <a:t>informasjon om workshopene og påmelding</a:t>
            </a:r>
            <a:endParaRPr lang="nb-NO" sz="2000" dirty="0" smtClean="0"/>
          </a:p>
          <a:p>
            <a:pPr marL="0" indent="0">
              <a:lnSpc>
                <a:spcPct val="150000"/>
              </a:lnSpc>
              <a:buNone/>
            </a:pPr>
            <a:endParaRPr lang="nb-NO" sz="2000" dirty="0" smtClean="0"/>
          </a:p>
          <a:p>
            <a:pPr marL="0" indent="0">
              <a:lnSpc>
                <a:spcPct val="150000"/>
              </a:lnSpc>
              <a:buNone/>
            </a:pPr>
            <a:endParaRPr lang="nb-NO" sz="2000" dirty="0" smtClean="0"/>
          </a:p>
          <a:p>
            <a:pPr marL="0" indent="0">
              <a:lnSpc>
                <a:spcPct val="150000"/>
              </a:lnSpc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2408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6755" y="579526"/>
            <a:ext cx="10758490" cy="867600"/>
          </a:xfrm>
        </p:spPr>
        <p:txBody>
          <a:bodyPr/>
          <a:lstStyle/>
          <a:p>
            <a:r>
              <a:rPr lang="nb-NO" dirty="0" smtClean="0"/>
              <a:t>Brukerstøtte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1248559"/>
            <a:ext cx="10758490" cy="4532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400" dirty="0" smtClean="0"/>
              <a:t>All brukerstøtte og behov for bistand knyttet til lønnsforhandlingsmodulen skal meldes i Kompass:</a:t>
            </a:r>
          </a:p>
          <a:p>
            <a:pPr marL="324000" lvl="1" indent="0">
              <a:buNone/>
            </a:pPr>
            <a:r>
              <a:rPr lang="nb-NO" sz="2400" dirty="0" smtClean="0"/>
              <a:t>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0" y="2078604"/>
            <a:ext cx="7524129" cy="477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3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400" dirty="0" smtClean="0"/>
              <a:t>Informasjon knyttet til lønnsforhandlingsmodulen vil bli lagt ut på våre nettsider:</a:t>
            </a:r>
          </a:p>
          <a:p>
            <a:pPr>
              <a:lnSpc>
                <a:spcPct val="100000"/>
              </a:lnSpc>
            </a:pPr>
            <a:endParaRPr lang="nb-NO" sz="2400" dirty="0"/>
          </a:p>
          <a:p>
            <a:pPr lvl="1">
              <a:lnSpc>
                <a:spcPct val="100000"/>
              </a:lnSpc>
            </a:pPr>
            <a:r>
              <a:rPr lang="nb-NO" sz="2400" dirty="0" smtClean="0">
                <a:hlinkClick r:id="rId2"/>
              </a:rPr>
              <a:t>Aktuelt fra lønnsforhandlingsmodulen</a:t>
            </a:r>
            <a:endParaRPr lang="nb-NO" sz="2400" dirty="0" smtClean="0"/>
          </a:p>
          <a:p>
            <a:pPr lvl="1">
              <a:lnSpc>
                <a:spcPct val="100000"/>
              </a:lnSpc>
            </a:pPr>
            <a:endParaRPr lang="nb-NO" sz="2400" dirty="0"/>
          </a:p>
          <a:p>
            <a:pPr>
              <a:lnSpc>
                <a:spcPct val="100000"/>
              </a:lnSpc>
            </a:pPr>
            <a:r>
              <a:rPr lang="nb-NO" sz="2400" dirty="0" smtClean="0"/>
              <a:t>Tips til lokal administrator: Abonn</a:t>
            </a:r>
            <a:r>
              <a:rPr lang="nb-NO" sz="2400" dirty="0"/>
              <a:t>e</a:t>
            </a:r>
            <a:r>
              <a:rPr lang="nb-NO" sz="2400" dirty="0" smtClean="0"/>
              <a:t>r på nyheter fra HR-systemet. Da vil du motta e-post når det blir lagt ut informasjon knyttet til HR-systemet, inkludert lønnsforhandlingsmodulen. Link til abonnementssiden:</a:t>
            </a:r>
          </a:p>
          <a:p>
            <a:pPr>
              <a:lnSpc>
                <a:spcPct val="100000"/>
              </a:lnSpc>
            </a:pPr>
            <a:endParaRPr lang="nb-NO" sz="2400" dirty="0"/>
          </a:p>
          <a:p>
            <a:pPr lvl="1">
              <a:lnSpc>
                <a:spcPct val="100000"/>
              </a:lnSpc>
            </a:pPr>
            <a:r>
              <a:rPr lang="nb-NO" sz="2400" dirty="0">
                <a:hlinkClick r:id="rId3"/>
              </a:rPr>
              <a:t>https://felles.intranett.oslo.kommune.no/abonnement/?</a:t>
            </a:r>
            <a:r>
              <a:rPr lang="nb-NO" sz="2400" dirty="0" smtClean="0">
                <a:hlinkClick r:id="rId3"/>
              </a:rPr>
              <a:t>subscribeCatID=81955</a:t>
            </a:r>
            <a:endParaRPr lang="nb-NO" sz="2400" dirty="0" smtClean="0"/>
          </a:p>
          <a:p>
            <a:pPr lvl="1">
              <a:lnSpc>
                <a:spcPct val="100000"/>
              </a:lnSpc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8569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Når er det klart for å hente lønnsgrunnlaget til lønnsforhandlingsmodulen?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632086"/>
            <a:ext cx="10758490" cy="4532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000" dirty="0" smtClean="0"/>
              <a:t>HR-systemet vil bli oppdatert med resultatet fra det sentrale justeringsoppgjøret i løpet av uke 37/38</a:t>
            </a:r>
          </a:p>
          <a:p>
            <a:pPr>
              <a:lnSpc>
                <a:spcPct val="100000"/>
              </a:lnSpc>
            </a:pPr>
            <a:r>
              <a:rPr lang="nb-NO" sz="2000" dirty="0" smtClean="0"/>
              <a:t>Lønnsbekreftelsen for september lønn kjøres 24. september.</a:t>
            </a:r>
          </a:p>
          <a:p>
            <a:pPr>
              <a:lnSpc>
                <a:spcPct val="100000"/>
              </a:lnSpc>
            </a:pPr>
            <a:endParaRPr lang="nb-NO" sz="2000" b="1" dirty="0" smtClean="0"/>
          </a:p>
          <a:p>
            <a:pPr>
              <a:lnSpc>
                <a:spcPct val="100000"/>
              </a:lnSpc>
            </a:pPr>
            <a:r>
              <a:rPr lang="nb-NO" sz="2000" b="1" dirty="0" smtClean="0"/>
              <a:t>Datagrunnlaget vil være klart fra den 25. september</a:t>
            </a:r>
          </a:p>
          <a:p>
            <a:pPr>
              <a:lnSpc>
                <a:spcPct val="100000"/>
              </a:lnSpc>
            </a:pPr>
            <a:endParaRPr lang="nb-NO" sz="2000" dirty="0"/>
          </a:p>
          <a:p>
            <a:pPr>
              <a:lnSpc>
                <a:spcPct val="100000"/>
              </a:lnSpc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84684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5400" dirty="0" smtClean="0"/>
          </a:p>
          <a:p>
            <a:pPr marL="0" indent="0">
              <a:buNone/>
            </a:pPr>
            <a:endParaRPr lang="nb-NO" sz="5400" dirty="0"/>
          </a:p>
          <a:p>
            <a:pPr marL="0" indent="0">
              <a:buNone/>
            </a:pPr>
            <a:r>
              <a:rPr lang="nb-NO" sz="5400" dirty="0" smtClean="0"/>
              <a:t>Spørsmål?</a:t>
            </a:r>
          </a:p>
          <a:p>
            <a:pPr marL="0" indent="0">
              <a:buNone/>
            </a:pPr>
            <a:endParaRPr lang="nb-NO" sz="5400" dirty="0"/>
          </a:p>
          <a:p>
            <a:pPr marL="0" indent="0">
              <a:buNone/>
            </a:pPr>
            <a:endParaRPr lang="nb-NO" sz="5400" dirty="0" smtClean="0"/>
          </a:p>
          <a:p>
            <a:pPr marL="0" indent="0">
              <a:buNone/>
            </a:pPr>
            <a:endParaRPr lang="nb-NO" sz="5400" dirty="0"/>
          </a:p>
          <a:p>
            <a:pPr marL="0" indent="0">
              <a:buNone/>
            </a:pPr>
            <a:endParaRPr lang="nb-NO" sz="5400" dirty="0" smtClean="0"/>
          </a:p>
          <a:p>
            <a:pPr marL="0" indent="0">
              <a:buNone/>
            </a:pPr>
            <a:endParaRPr lang="nb-NO" sz="5400" dirty="0"/>
          </a:p>
          <a:p>
            <a:pPr marL="0" indent="0">
              <a:buNone/>
            </a:pPr>
            <a:endParaRPr lang="nb-NO" sz="5400" dirty="0" smtClean="0"/>
          </a:p>
          <a:p>
            <a:pPr marL="0" indent="0">
              <a:buNone/>
            </a:pPr>
            <a:r>
              <a:rPr lang="nb-NO" sz="5400" dirty="0" smtClean="0"/>
              <a:t>Takk for i dag!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62840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1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676308"/>
            <a:ext cx="10758490" cy="867600"/>
          </a:xfrm>
        </p:spPr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3392" y="1412776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 smtClean="0"/>
              <a:t>Lønnsforhandlingsmodulen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Brukerdokumentasjon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Skjema </a:t>
            </a:r>
            <a:r>
              <a:rPr lang="nb-NO" sz="2400" dirty="0"/>
              <a:t>og rutine for innmelding av brukere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Forberedelse til forhandlingene (sjekkliste)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Workshop i forkant av oppstart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Brukerstøtte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Informasjon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0887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Lønnsforhandlingsmodulen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400" dirty="0" smtClean="0"/>
              <a:t>En modul i HR Web</a:t>
            </a:r>
          </a:p>
          <a:p>
            <a:pPr>
              <a:lnSpc>
                <a:spcPct val="100000"/>
              </a:lnSpc>
            </a:pPr>
            <a:endParaRPr lang="nb-NO" sz="2400" dirty="0"/>
          </a:p>
          <a:p>
            <a:pPr>
              <a:lnSpc>
                <a:spcPct val="100000"/>
              </a:lnSpc>
            </a:pPr>
            <a:r>
              <a:rPr lang="nb-NO" sz="2400" dirty="0" smtClean="0"/>
              <a:t>Gir </a:t>
            </a:r>
            <a:r>
              <a:rPr lang="nb-NO" sz="2400" dirty="0" err="1" smtClean="0"/>
              <a:t>systemstøtte</a:t>
            </a:r>
            <a:r>
              <a:rPr lang="nb-NO" sz="2400" dirty="0" smtClean="0"/>
              <a:t> for gjennomføring av lokale lønnsforhandlinger: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Registrering av krav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Registrering av tilbud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Forhandlinger, oppdatering av lønnsgrunnlaget underveis i forhandlingene, simuleringer av resultatet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Generere tilbudsbrev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Utskrift av protokoll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Overføre resultatet til lønn</a:t>
            </a:r>
          </a:p>
          <a:p>
            <a:pPr lvl="1">
              <a:lnSpc>
                <a:spcPct val="100000"/>
              </a:lnSpc>
            </a:pPr>
            <a:endParaRPr lang="nb-NO" sz="2400" dirty="0" smtClean="0"/>
          </a:p>
          <a:p>
            <a:pPr lvl="1">
              <a:lnSpc>
                <a:spcPct val="100000"/>
              </a:lnSpc>
            </a:pPr>
            <a:endParaRPr lang="nb-NO" sz="2400" dirty="0" smtClean="0"/>
          </a:p>
          <a:p>
            <a:pPr lvl="1">
              <a:lnSpc>
                <a:spcPct val="100000"/>
              </a:lnSpc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242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Dokumentasjon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000" dirty="0" smtClean="0"/>
          </a:p>
          <a:p>
            <a:r>
              <a:rPr lang="nb-NO" sz="2000" dirty="0" smtClean="0">
                <a:hlinkClick r:id="rId2"/>
              </a:rPr>
              <a:t>Rutine for lønnsforhandlinger</a:t>
            </a:r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>
                <a:hlinkClick r:id="rId3"/>
              </a:rPr>
              <a:t>Brukerdokumentasjon/</a:t>
            </a:r>
            <a:r>
              <a:rPr lang="nb-NO" sz="2000" dirty="0" err="1" smtClean="0">
                <a:hlinkClick r:id="rId3"/>
              </a:rPr>
              <a:t>eLæring</a:t>
            </a:r>
            <a:r>
              <a:rPr lang="nb-NO" sz="2000" dirty="0" smtClean="0">
                <a:hlinkClick r:id="rId3"/>
              </a:rPr>
              <a:t> for lønnsforhandlingsmodulen i HR-systemet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832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Tilganger i modulen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1772509"/>
            <a:ext cx="10758490" cy="46282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400" dirty="0" smtClean="0"/>
              <a:t>Alle tilganger fra 2014 er slettet</a:t>
            </a:r>
            <a:endParaRPr lang="nb-NO" sz="2400" dirty="0"/>
          </a:p>
          <a:p>
            <a:pPr>
              <a:lnSpc>
                <a:spcPct val="100000"/>
              </a:lnSpc>
            </a:pPr>
            <a:endParaRPr lang="nb-NO" sz="2400" dirty="0"/>
          </a:p>
          <a:p>
            <a:pPr>
              <a:lnSpc>
                <a:spcPct val="100000"/>
              </a:lnSpc>
            </a:pPr>
            <a:r>
              <a:rPr lang="nb-NO" sz="2400" dirty="0" smtClean="0"/>
              <a:t>Alle som skal ha tilgang til lønnsforhandlingsmodulen i årets forhandlinger må melde dette via eget digitalt skjema på HR Web:</a:t>
            </a:r>
          </a:p>
          <a:p>
            <a:pPr lvl="1">
              <a:lnSpc>
                <a:spcPct val="100000"/>
              </a:lnSpc>
            </a:pPr>
            <a:endParaRPr lang="nb-NO" sz="2400" dirty="0" smtClean="0"/>
          </a:p>
          <a:p>
            <a:pPr marL="324000" lvl="1" indent="0">
              <a:lnSpc>
                <a:spcPct val="100000"/>
              </a:lnSpc>
              <a:buNone/>
            </a:pPr>
            <a:r>
              <a:rPr lang="nb-NO" sz="2400" dirty="0" smtClean="0">
                <a:sym typeface="Wingdings" panose="05000000000000000000" pitchFamily="2" charset="2"/>
              </a:rPr>
              <a:t> </a:t>
            </a:r>
            <a:r>
              <a:rPr lang="nb-NO" sz="2400" dirty="0" smtClean="0">
                <a:hlinkClick r:id="rId2"/>
              </a:rPr>
              <a:t>Slik tildeler du tilganger til Lønnsforhandlingsmodulen</a:t>
            </a:r>
            <a:endParaRPr lang="nb-NO" sz="2400" dirty="0"/>
          </a:p>
          <a:p>
            <a:pPr>
              <a:lnSpc>
                <a:spcPct val="100000"/>
              </a:lnSpc>
            </a:pPr>
            <a:endParaRPr lang="nb-NO" sz="2400" dirty="0"/>
          </a:p>
          <a:p>
            <a:pPr>
              <a:lnSpc>
                <a:spcPct val="100000"/>
              </a:lnSpc>
            </a:pPr>
            <a:endParaRPr lang="nb-NO" sz="2400" dirty="0" smtClean="0"/>
          </a:p>
          <a:p>
            <a:pPr>
              <a:lnSpc>
                <a:spcPct val="100000"/>
              </a:lnSpc>
            </a:pPr>
            <a:r>
              <a:rPr lang="nb-NO" sz="2400" dirty="0" smtClean="0"/>
              <a:t>Skjemaet er tilgjengelig for lokal forvalter i virksomheten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860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7712" y="725149"/>
            <a:ext cx="10758490" cy="867600"/>
          </a:xfrm>
        </p:spPr>
        <p:txBody>
          <a:bodyPr/>
          <a:lstStyle/>
          <a:p>
            <a:r>
              <a:rPr lang="nb-NO" dirty="0" smtClean="0"/>
              <a:t>Roller i lønnsforhandlingsmodulen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3128" y="1858016"/>
            <a:ext cx="11203728" cy="56076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2400" dirty="0"/>
              <a:t>LFADMIN-XX  - Administrator Lønnsforhandling på virksomhet</a:t>
            </a:r>
          </a:p>
          <a:p>
            <a:pPr lvl="1">
              <a:lnSpc>
                <a:spcPct val="100000"/>
              </a:lnSpc>
            </a:pPr>
            <a:r>
              <a:rPr lang="nb-NO" sz="2400" dirty="0"/>
              <a:t>Opprette forhandlingsinformasjon</a:t>
            </a:r>
          </a:p>
          <a:p>
            <a:pPr lvl="1">
              <a:lnSpc>
                <a:spcPct val="100000"/>
              </a:lnSpc>
            </a:pPr>
            <a:r>
              <a:rPr lang="nb-NO" sz="2400" dirty="0"/>
              <a:t>Knytte forhandlingspart til forhandling og starte uttrekk av lønnsdata (SPR05)</a:t>
            </a:r>
          </a:p>
          <a:p>
            <a:pPr lvl="1">
              <a:lnSpc>
                <a:spcPct val="100000"/>
              </a:lnSpc>
            </a:pPr>
            <a:r>
              <a:rPr lang="nb-NO" sz="2400" dirty="0"/>
              <a:t>Oppdatere lønnsdata (SPR05) </a:t>
            </a:r>
            <a:endParaRPr lang="nb-NO" sz="2400" dirty="0" smtClean="0"/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Endre </a:t>
            </a:r>
            <a:r>
              <a:rPr lang="nb-NO" sz="2400" dirty="0"/>
              <a:t>forhandlingsstatus underveis i forhandlingene</a:t>
            </a:r>
          </a:p>
          <a:p>
            <a:pPr lvl="1">
              <a:lnSpc>
                <a:spcPct val="100000"/>
              </a:lnSpc>
            </a:pPr>
            <a:r>
              <a:rPr lang="nb-NO" sz="2400" dirty="0"/>
              <a:t>Legger inn tilbud </a:t>
            </a:r>
          </a:p>
          <a:p>
            <a:pPr lvl="1">
              <a:lnSpc>
                <a:spcPct val="100000"/>
              </a:lnSpc>
            </a:pPr>
            <a:r>
              <a:rPr lang="nb-NO" sz="2400" dirty="0"/>
              <a:t>Tilgang til alle rapporter for Krav, Forslag og Tilbud, samt enighetsprotokoll og bruddprotokoll</a:t>
            </a:r>
          </a:p>
          <a:p>
            <a:pPr lvl="1">
              <a:lnSpc>
                <a:spcPct val="100000"/>
              </a:lnSpc>
            </a:pPr>
            <a:r>
              <a:rPr lang="nb-NO" sz="2400" dirty="0"/>
              <a:t>Opprette lokal brevmal for tilbudsbrev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Generere </a:t>
            </a:r>
            <a:r>
              <a:rPr lang="nb-NO" sz="2400" dirty="0"/>
              <a:t>tilbudsbrev til ansatte </a:t>
            </a:r>
          </a:p>
          <a:p>
            <a:pPr lvl="1">
              <a:lnSpc>
                <a:spcPct val="100000"/>
              </a:lnSpc>
            </a:pPr>
            <a:r>
              <a:rPr lang="nb-NO" sz="2400" dirty="0"/>
              <a:t>Overføring til lønn (SPR04</a:t>
            </a:r>
            <a:r>
              <a:rPr lang="nb-NO" sz="2400" dirty="0" smtClean="0"/>
              <a:t>)</a:t>
            </a:r>
            <a:br>
              <a:rPr lang="nb-NO" sz="2400" dirty="0" smtClean="0"/>
            </a:br>
            <a:endParaRPr lang="nb-NO" sz="2400" dirty="0"/>
          </a:p>
          <a:p>
            <a:pPr marL="0" indent="0">
              <a:lnSpc>
                <a:spcPct val="120000"/>
              </a:lnSpc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6805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7712" y="645661"/>
            <a:ext cx="10758490" cy="867600"/>
          </a:xfrm>
        </p:spPr>
        <p:txBody>
          <a:bodyPr/>
          <a:lstStyle/>
          <a:p>
            <a:r>
              <a:rPr lang="nb-NO" dirty="0" smtClean="0"/>
              <a:t>Roller i lønnsforhandlingsmodulen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7712" y="1492256"/>
            <a:ext cx="11203728" cy="56076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/>
          </a:p>
          <a:p>
            <a:pPr>
              <a:lnSpc>
                <a:spcPct val="100000"/>
              </a:lnSpc>
            </a:pPr>
            <a:r>
              <a:rPr lang="nb-NO" sz="2400" dirty="0" smtClean="0"/>
              <a:t>SWLEDERLF: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Leder for </a:t>
            </a:r>
            <a:r>
              <a:rPr lang="nb-NO" sz="2400" dirty="0" err="1" smtClean="0"/>
              <a:t>orgenhet</a:t>
            </a:r>
            <a:r>
              <a:rPr lang="nb-NO" sz="2400" dirty="0" smtClean="0"/>
              <a:t> som får tilgang til å legge inn forslag for egne ansatte</a:t>
            </a:r>
            <a:endParaRPr lang="nb-NO" sz="2400" dirty="0"/>
          </a:p>
          <a:p>
            <a:pPr lvl="1">
              <a:lnSpc>
                <a:spcPct val="100000"/>
              </a:lnSpc>
            </a:pPr>
            <a:r>
              <a:rPr lang="nb-NO" sz="2400" dirty="0"/>
              <a:t>Tilgang til </a:t>
            </a:r>
            <a:r>
              <a:rPr lang="nb-NO" sz="2400" dirty="0" smtClean="0"/>
              <a:t>skjermbildet Forslag og rapporten Forslag</a:t>
            </a:r>
          </a:p>
          <a:p>
            <a:pPr lvl="1">
              <a:lnSpc>
                <a:spcPct val="100000"/>
              </a:lnSpc>
            </a:pPr>
            <a:endParaRPr lang="nb-NO" sz="2400" dirty="0"/>
          </a:p>
          <a:p>
            <a:pPr>
              <a:lnSpc>
                <a:spcPct val="100000"/>
              </a:lnSpc>
            </a:pPr>
            <a:r>
              <a:rPr lang="nb-NO" sz="2400" dirty="0"/>
              <a:t>LF-FAGFOR-XX/ </a:t>
            </a:r>
            <a:endParaRPr lang="nb-NO" sz="2400" dirty="0" smtClean="0"/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Egen rolle per fagforening per virksomhet</a:t>
            </a:r>
          </a:p>
          <a:p>
            <a:pPr lvl="1">
              <a:lnSpc>
                <a:spcPct val="100000"/>
              </a:lnSpc>
            </a:pPr>
            <a:r>
              <a:rPr lang="nb-NO" sz="2400" dirty="0" smtClean="0"/>
              <a:t>Representant </a:t>
            </a:r>
            <a:r>
              <a:rPr lang="nb-NO" sz="2400" dirty="0"/>
              <a:t>for fagforeningene som legger inn krav</a:t>
            </a:r>
          </a:p>
          <a:p>
            <a:pPr lvl="1">
              <a:lnSpc>
                <a:spcPct val="100000"/>
              </a:lnSpc>
            </a:pPr>
            <a:r>
              <a:rPr lang="nb-NO" sz="2400" dirty="0"/>
              <a:t>Tilgang til </a:t>
            </a:r>
            <a:r>
              <a:rPr lang="nb-NO" sz="2400" dirty="0" smtClean="0"/>
              <a:t>skjermbildet Krav og rapporten Krav</a:t>
            </a:r>
            <a:endParaRPr lang="nb-NO" sz="2400" dirty="0"/>
          </a:p>
          <a:p>
            <a:pPr>
              <a:lnSpc>
                <a:spcPct val="120000"/>
              </a:lnSpc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7370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1055" y="706959"/>
            <a:ext cx="10972800" cy="1036638"/>
          </a:xfrm>
        </p:spPr>
        <p:txBody>
          <a:bodyPr/>
          <a:lstStyle/>
          <a:p>
            <a:r>
              <a:rPr lang="nb-NO" dirty="0" smtClean="0"/>
              <a:t>Sjekkliste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1628" y="1552353"/>
            <a:ext cx="11064564" cy="47952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 dirty="0"/>
              <a:t>Avklare hvem skal være </a:t>
            </a:r>
            <a:r>
              <a:rPr lang="nb-NO" sz="2000" dirty="0" smtClean="0"/>
              <a:t>administrator </a:t>
            </a:r>
            <a:r>
              <a:rPr lang="nb-NO" sz="1800" dirty="0"/>
              <a:t>(LFADMIN)</a:t>
            </a:r>
          </a:p>
          <a:p>
            <a:pPr>
              <a:lnSpc>
                <a:spcPct val="150000"/>
              </a:lnSpc>
            </a:pPr>
            <a:r>
              <a:rPr lang="nb-NO" sz="2000" dirty="0" smtClean="0"/>
              <a:t>Avklare </a:t>
            </a:r>
            <a:r>
              <a:rPr lang="nb-NO" sz="2000" dirty="0"/>
              <a:t>hvem som er tillitsvalgt for de enkelte </a:t>
            </a:r>
            <a:r>
              <a:rPr lang="nb-NO" sz="2000" dirty="0" smtClean="0"/>
              <a:t>fagforeningene, </a:t>
            </a:r>
            <a:r>
              <a:rPr lang="nb-NO" sz="2000" dirty="0"/>
              <a:t>og hvilke av disse som skal ha tilgang til å legge inn krav i </a:t>
            </a:r>
            <a:r>
              <a:rPr lang="nb-NO" sz="2000" dirty="0" smtClean="0"/>
              <a:t>modulen (</a:t>
            </a:r>
            <a:r>
              <a:rPr lang="nb-NO" sz="1800" dirty="0" smtClean="0"/>
              <a:t>LF-FAGFOR-XX)</a:t>
            </a:r>
            <a:endParaRPr lang="nb-NO" sz="1800" dirty="0"/>
          </a:p>
          <a:p>
            <a:pPr>
              <a:lnSpc>
                <a:spcPct val="150000"/>
              </a:lnSpc>
            </a:pPr>
            <a:r>
              <a:rPr lang="nb-NO" sz="2000" dirty="0" smtClean="0"/>
              <a:t>Avklare om lederne skal legge inn forslag (SWLEDERLF)</a:t>
            </a:r>
          </a:p>
          <a:p>
            <a:pPr>
              <a:lnSpc>
                <a:spcPct val="150000"/>
              </a:lnSpc>
            </a:pPr>
            <a:r>
              <a:rPr lang="nb-NO" sz="2000" dirty="0" smtClean="0"/>
              <a:t>For virksomheter med hjemmelsoppsett:</a:t>
            </a:r>
          </a:p>
          <a:p>
            <a:pPr lvl="1">
              <a:lnSpc>
                <a:spcPct val="150000"/>
              </a:lnSpc>
            </a:pPr>
            <a:r>
              <a:rPr lang="nb-NO" sz="2000" dirty="0" smtClean="0"/>
              <a:t>Kartlegge </a:t>
            </a:r>
            <a:r>
              <a:rPr lang="nb-NO" sz="2000" dirty="0"/>
              <a:t>vakante </a:t>
            </a:r>
            <a:r>
              <a:rPr lang="nb-NO" sz="2000" dirty="0" smtClean="0"/>
              <a:t>hjemler</a:t>
            </a:r>
          </a:p>
          <a:p>
            <a:pPr lvl="1">
              <a:lnSpc>
                <a:spcPct val="150000"/>
              </a:lnSpc>
            </a:pPr>
            <a:r>
              <a:rPr lang="nb-NO" sz="2000" dirty="0"/>
              <a:t>Vakante hjemler må merkes </a:t>
            </a:r>
            <a:r>
              <a:rPr lang="nb-NO" sz="2000" dirty="0" smtClean="0"/>
              <a:t>spesielt i Stillingsregisteret hvis det skal være mulig å </a:t>
            </a:r>
            <a:r>
              <a:rPr lang="nb-NO" sz="2000" dirty="0"/>
              <a:t>søke frem og forhandle på vakante hjemler. Dette må gjøres </a:t>
            </a:r>
            <a:r>
              <a:rPr lang="nb-NO" sz="2000" dirty="0" smtClean="0"/>
              <a:t>før </a:t>
            </a:r>
            <a:r>
              <a:rPr lang="nb-NO" sz="2000" dirty="0"/>
              <a:t>uttrekket fra lønn </a:t>
            </a:r>
            <a:r>
              <a:rPr lang="nb-NO" sz="2000" dirty="0" smtClean="0"/>
              <a:t>kjøres.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Avklare hvordan begrunnelseskoder, kommentarer og prioritering skal </a:t>
            </a:r>
            <a:r>
              <a:rPr lang="nb-NO" sz="2000" dirty="0" smtClean="0"/>
              <a:t>brukes</a:t>
            </a:r>
          </a:p>
          <a:p>
            <a:pPr>
              <a:lnSpc>
                <a:spcPct val="150000"/>
              </a:lnSpc>
            </a:pPr>
            <a:r>
              <a:rPr lang="nb-NO" sz="2000" dirty="0" smtClean="0"/>
              <a:t>Gi tilganger til modulen</a:t>
            </a:r>
          </a:p>
          <a:p>
            <a:pPr marL="0" indent="0">
              <a:buNone/>
            </a:pPr>
            <a:endParaRPr lang="nb-NO" sz="2000" dirty="0"/>
          </a:p>
          <a:p>
            <a:pPr>
              <a:lnSpc>
                <a:spcPct val="150000"/>
              </a:lnSpc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181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Forutsetninger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400" dirty="0"/>
              <a:t>A</a:t>
            </a:r>
            <a:r>
              <a:rPr lang="nb-NO" sz="2400" dirty="0" smtClean="0"/>
              <a:t>lle </a:t>
            </a:r>
            <a:r>
              <a:rPr lang="nb-NO" sz="2400" dirty="0"/>
              <a:t>ansatte som skal være med i forhandlingen </a:t>
            </a:r>
            <a:r>
              <a:rPr lang="nb-NO" sz="2400" dirty="0" smtClean="0"/>
              <a:t>må ha en </a:t>
            </a:r>
            <a:r>
              <a:rPr lang="nb-NO" sz="2400" dirty="0"/>
              <a:t>kobling til </a:t>
            </a:r>
            <a:r>
              <a:rPr lang="nb-NO" sz="2400" dirty="0" smtClean="0"/>
              <a:t>fagforening i Ressursregisteret</a:t>
            </a:r>
          </a:p>
          <a:p>
            <a:pPr>
              <a:lnSpc>
                <a:spcPct val="100000"/>
              </a:lnSpc>
            </a:pPr>
            <a:r>
              <a:rPr lang="nb-NO" sz="2400" dirty="0" smtClean="0"/>
              <a:t>Ansatte </a:t>
            </a:r>
            <a:r>
              <a:rPr lang="nb-NO" sz="2400" dirty="0"/>
              <a:t>uten fagforeningstilhørighet </a:t>
            </a:r>
            <a:r>
              <a:rPr lang="nb-NO" sz="2400" dirty="0" smtClean="0"/>
              <a:t>skal være registrert  </a:t>
            </a:r>
            <a:r>
              <a:rPr lang="nb-NO" sz="2400" dirty="0"/>
              <a:t>med egen verdi for uorganiserte (</a:t>
            </a:r>
            <a:r>
              <a:rPr lang="nb-NO" sz="2400" dirty="0" smtClean="0"/>
              <a:t>UORG)</a:t>
            </a:r>
          </a:p>
          <a:p>
            <a:pPr>
              <a:lnSpc>
                <a:spcPct val="100000"/>
              </a:lnSpc>
            </a:pPr>
            <a:r>
              <a:rPr lang="nb-NO" sz="2400" dirty="0"/>
              <a:t>A</a:t>
            </a:r>
            <a:r>
              <a:rPr lang="nb-NO" sz="2400" dirty="0" smtClean="0"/>
              <a:t>nsatte </a:t>
            </a:r>
            <a:r>
              <a:rPr lang="nb-NO" sz="2400" dirty="0"/>
              <a:t>som </a:t>
            </a:r>
            <a:r>
              <a:rPr lang="nb-NO" sz="2400" dirty="0" smtClean="0"/>
              <a:t>er medlem av fagforening uten trekk må endres fra UORG til riktig fagforening. </a:t>
            </a:r>
          </a:p>
          <a:p>
            <a:pPr>
              <a:lnSpc>
                <a:spcPct val="100000"/>
              </a:lnSpc>
            </a:pPr>
            <a:r>
              <a:rPr lang="nb-NO" sz="2400" dirty="0" smtClean="0"/>
              <a:t>Ansiennitetsdato </a:t>
            </a:r>
            <a:r>
              <a:rPr lang="nb-NO" sz="2400" dirty="0"/>
              <a:t>må være korrekt registrert på ansettelsen.</a:t>
            </a:r>
          </a:p>
          <a:p>
            <a:pPr>
              <a:lnSpc>
                <a:spcPct val="100000"/>
              </a:lnSpc>
            </a:pPr>
            <a:r>
              <a:rPr lang="nb-NO" sz="2400" dirty="0"/>
              <a:t>Ingen ansatte må ligge med kjønn lik Kjønnsnøytral eller blank </a:t>
            </a:r>
            <a:endParaRPr lang="nb-NO" sz="2400" dirty="0" smtClean="0"/>
          </a:p>
          <a:p>
            <a:pPr>
              <a:lnSpc>
                <a:spcPct val="100000"/>
              </a:lnSpc>
            </a:pPr>
            <a:r>
              <a:rPr lang="nb-NO" sz="2400" dirty="0"/>
              <a:t>Gi tilgang til brukere som skal benytte modulen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400" dirty="0"/>
          </a:p>
          <a:p>
            <a:pPr>
              <a:lnSpc>
                <a:spcPct val="150000"/>
              </a:lnSpc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32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kommune_presentasjon_2016">
  <a:themeElements>
    <a:clrScheme name="Oslo Kommune">
      <a:dk1>
        <a:srgbClr val="000000"/>
      </a:dk1>
      <a:lt1>
        <a:srgbClr val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slo_nyeste" id="{FFBB758D-D92A-1846-A2DC-C405B3E124C0}" vid="{29657B43-DFE6-3646-9E21-B9E98F1FA68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Oslo_kommune_presentasjon_2016</Template>
  <TotalTime>1290</TotalTime>
  <Words>506</Words>
  <Application>Microsoft Office PowerPoint</Application>
  <PresentationFormat>Egendefinert</PresentationFormat>
  <Paragraphs>114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Oslo_kommune_presentasjon_2016</vt:lpstr>
      <vt:lpstr>Lønnsforhandlingsmodulen og UKEs rolle</vt:lpstr>
      <vt:lpstr>Agenda</vt:lpstr>
      <vt:lpstr>Lønnsforhandlingsmodulen</vt:lpstr>
      <vt:lpstr>Dokumentasjon</vt:lpstr>
      <vt:lpstr>Tilganger i modulen</vt:lpstr>
      <vt:lpstr>Roller i lønnsforhandlingsmodulen</vt:lpstr>
      <vt:lpstr>Roller i lønnsforhandlingsmodulen</vt:lpstr>
      <vt:lpstr>Sjekkliste</vt:lpstr>
      <vt:lpstr>Forutsetninger</vt:lpstr>
      <vt:lpstr>Workshop</vt:lpstr>
      <vt:lpstr>Brukerstøtte</vt:lpstr>
      <vt:lpstr>Informasjon</vt:lpstr>
      <vt:lpstr>Når er det klart for å hente lønnsgrunnlaget til lønnsforhandlingsmodulen?</vt:lpstr>
      <vt:lpstr>PowerPoint-presentasjon</vt:lpstr>
      <vt:lpstr>PowerPoint-presentasjon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Lønnsforhandlingsmodulen i HR-systemet</dc:title>
  <dc:creator>Snezana Rabasovic</dc:creator>
  <cp:lastModifiedBy>Martin K. Johansen</cp:lastModifiedBy>
  <cp:revision>27</cp:revision>
  <dcterms:created xsi:type="dcterms:W3CDTF">2018-06-05T06:58:44Z</dcterms:created>
  <dcterms:modified xsi:type="dcterms:W3CDTF">2018-09-10T08:33:18Z</dcterms:modified>
</cp:coreProperties>
</file>