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7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1" autoAdjust="0"/>
    <p:restoredTop sz="96441" autoAdjust="0"/>
  </p:normalViewPr>
  <p:slideViewPr>
    <p:cSldViewPr snapToGrid="0" snapToObjects="1">
      <p:cViewPr>
        <p:scale>
          <a:sx n="171" d="100"/>
          <a:sy n="171" d="100"/>
        </p:scale>
        <p:origin x="264" y="2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5" d="100"/>
          <a:sy n="155" d="100"/>
        </p:scale>
        <p:origin x="-3944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9948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smtClean="0"/>
              <a:t>Fifth </a:t>
            </a:r>
            <a:r>
              <a:rPr lang="nb-NO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91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Helvetic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30723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B7C526-3EDE-4B2B-810A-9A2C2BB50CD5}" type="slidenum">
              <a:rPr lang="nb-NO" smtClean="0">
                <a:latin typeface="Times" pitchFamily="18" charset="0"/>
                <a:cs typeface="Arial" pitchFamily="34" charset="0"/>
              </a:rPr>
              <a:pPr/>
              <a:t>2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53251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1EB13C-2289-4C29-9DB7-3FD680A15F32}" type="slidenum">
              <a:rPr lang="nb-NO" smtClean="0">
                <a:latin typeface="Times" pitchFamily="18" charset="0"/>
                <a:cs typeface="Arial" pitchFamily="34" charset="0"/>
              </a:rPr>
              <a:pPr/>
              <a:t>13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55299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9DD86F-4F9B-4118-9E42-A765E47D53D1}" type="slidenum">
              <a:rPr lang="nb-NO" smtClean="0">
                <a:latin typeface="Times" pitchFamily="18" charset="0"/>
                <a:cs typeface="Arial" pitchFamily="34" charset="0"/>
              </a:rPr>
              <a:pPr/>
              <a:t>14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57347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464B45-5299-4316-9315-E9478E9516E2}" type="slidenum">
              <a:rPr lang="nb-NO" smtClean="0">
                <a:latin typeface="Times" pitchFamily="18" charset="0"/>
                <a:cs typeface="Arial" pitchFamily="34" charset="0"/>
              </a:rPr>
              <a:pPr/>
              <a:t>15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59395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FF9A80-3A7B-4D92-A8C1-5044D3B9BBFC}" type="slidenum">
              <a:rPr lang="nb-NO" smtClean="0">
                <a:latin typeface="Times" pitchFamily="18" charset="0"/>
                <a:cs typeface="Arial" pitchFamily="34" charset="0"/>
              </a:rPr>
              <a:pPr/>
              <a:t>16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36867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054E69-B1D6-4907-84B3-E4F91228C330}" type="slidenum">
              <a:rPr lang="nb-NO" smtClean="0">
                <a:latin typeface="Times" pitchFamily="18" charset="0"/>
                <a:cs typeface="Arial" pitchFamily="34" charset="0"/>
              </a:rPr>
              <a:pPr/>
              <a:t>5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38915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4D6360-978B-4EAD-AB0A-65A8E0B87B6E}" type="slidenum">
              <a:rPr lang="nb-NO" smtClean="0">
                <a:latin typeface="Times" pitchFamily="18" charset="0"/>
                <a:cs typeface="Arial" pitchFamily="34" charset="0"/>
              </a:rPr>
              <a:pPr/>
              <a:t>6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0963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7B1E86-F305-4442-B80C-78C754BAB40B}" type="slidenum">
              <a:rPr lang="nb-NO" smtClean="0">
                <a:latin typeface="Times" pitchFamily="18" charset="0"/>
                <a:cs typeface="Arial" pitchFamily="34" charset="0"/>
              </a:rPr>
              <a:pPr/>
              <a:t>7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3011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0711F3-37E0-4439-9626-8ADFDDF6A596}" type="slidenum">
              <a:rPr lang="nb-NO" smtClean="0">
                <a:latin typeface="Times" pitchFamily="18" charset="0"/>
                <a:cs typeface="Arial" pitchFamily="34" charset="0"/>
              </a:rPr>
              <a:pPr/>
              <a:t>8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5059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43BAF7-A737-4BA7-BFA8-402E516FF971}" type="slidenum">
              <a:rPr lang="nb-NO" smtClean="0">
                <a:latin typeface="Times" pitchFamily="18" charset="0"/>
                <a:cs typeface="Arial" pitchFamily="34" charset="0"/>
              </a:rPr>
              <a:pPr/>
              <a:t>9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7107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C1BAA5-5E37-47ED-AC5B-CC65A51EF5F2}" type="slidenum">
              <a:rPr lang="nb-NO" smtClean="0">
                <a:latin typeface="Times" pitchFamily="18" charset="0"/>
                <a:cs typeface="Arial" pitchFamily="34" charset="0"/>
              </a:rPr>
              <a:pPr/>
              <a:t>10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49155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992F05-2825-46B9-BDF6-37E82970065D}" type="slidenum">
              <a:rPr lang="nb-NO" smtClean="0">
                <a:latin typeface="Times" pitchFamily="18" charset="0"/>
                <a:cs typeface="Arial" pitchFamily="34" charset="0"/>
              </a:rPr>
              <a:pPr/>
              <a:t>11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Plassholder for lysbil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51203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xfrm>
            <a:off x="3849689" y="9427829"/>
            <a:ext cx="2946400" cy="4972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41A427-01B4-4109-92FB-4F3402EBA0A3}" type="slidenum">
              <a:rPr lang="nb-NO" smtClean="0">
                <a:latin typeface="Times" pitchFamily="18" charset="0"/>
                <a:cs typeface="Arial" pitchFamily="34" charset="0"/>
              </a:rPr>
              <a:pPr/>
              <a:t>12</a:t>
            </a:fld>
            <a:endParaRPr lang="nb-NO" dirty="0" smtClean="0">
              <a:latin typeface="Times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3614471"/>
            <a:ext cx="8122640" cy="846313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66890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01418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>
              <a:defRPr sz="1600"/>
            </a:lvl1pPr>
            <a:lvl2pPr marL="608400">
              <a:defRPr sz="1600"/>
            </a:lvl2pPr>
            <a:lvl3pPr marL="896400">
              <a:defRPr sz="1600"/>
            </a:lvl3pPr>
            <a:lvl4pPr marL="1184400">
              <a:defRPr sz="1600"/>
            </a:lvl4pPr>
            <a:lvl5pPr marL="14724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9601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50219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3569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56312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4170083"/>
            <a:ext cx="8122640" cy="766929"/>
          </a:xfrm>
        </p:spPr>
        <p:txBody>
          <a:bodyPr anchor="t">
            <a:no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3117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44784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58C18-7317-4B13-AE60-70206987AC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22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229600" cy="868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noProof="0" smtClean="0"/>
              <a:t>Klikk for å redigere tittelstil</a:t>
            </a:r>
            <a:endParaRPr lang="nb-NO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4062"/>
            <a:ext cx="8229600" cy="4414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91027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51" r:id="rId6"/>
    <p:sldLayoutId id="2147483662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28575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608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896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184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472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noProof="0" dirty="0" smtClean="0"/>
              <a:t>Tariffrevisjonen 2018</a:t>
            </a:r>
            <a:endParaRPr lang="nb-NO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Representasjon og fullmakt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2000" dirty="0" smtClean="0"/>
              <a:t>Arbeidsgivers representanter (pkt 2.3.2)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Arbeidstakersiden:</a:t>
            </a:r>
          </a:p>
          <a:p>
            <a:pPr lvl="1">
              <a:lnSpc>
                <a:spcPct val="100000"/>
              </a:lnSpc>
            </a:pPr>
            <a:r>
              <a:rPr lang="nb-NO" sz="2000" dirty="0" smtClean="0"/>
              <a:t>Lokale tillitsvalgte (pkt 2.3.3)</a:t>
            </a:r>
          </a:p>
          <a:p>
            <a:pPr lvl="1">
              <a:lnSpc>
                <a:spcPct val="100000"/>
              </a:lnSpc>
            </a:pPr>
            <a:r>
              <a:rPr lang="nb-NO" sz="2000" dirty="0" smtClean="0"/>
              <a:t>Unntaksvis sentrale tillitsvalgte (2.3.4 og 2.3.5)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Alternativ representasjon (pkt 2.3.7)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Nødvendige fullmakter på begge sider (pkt 2.3.8)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Bruk av sammenslutningsmodellen, jf pkt 2.4.1 og 2.4.2</a:t>
            </a:r>
          </a:p>
          <a:p>
            <a:pPr lvl="1"/>
            <a:endParaRPr lang="nb-NO" sz="2400" dirty="0" smtClean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01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Lokalt beregningsutvalg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800" dirty="0" smtClean="0"/>
              <a:t>Skal nedsettes (pkt 2.3.9)</a:t>
            </a:r>
          </a:p>
          <a:p>
            <a:r>
              <a:rPr lang="nb-NO" sz="1800" dirty="0" smtClean="0"/>
              <a:t>Trer sammen etter beslutning fra partene (pkt 2.4.3)</a:t>
            </a:r>
          </a:p>
          <a:p>
            <a:endParaRPr lang="nb-NO" dirty="0" smtClean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4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000" dirty="0" smtClean="0"/>
              <a:t>Grunnlagsmateriale for forhandlingene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b-NO" sz="2000" dirty="0" smtClean="0"/>
              <a:t>Den enkelte virksomhets pott 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Kriteriene for lønnsfastsettelse og likelønn</a:t>
            </a:r>
          </a:p>
          <a:p>
            <a:pPr>
              <a:lnSpc>
                <a:spcPct val="100000"/>
              </a:lnSpc>
            </a:pPr>
            <a:r>
              <a:rPr lang="nb-NO" sz="2000" dirty="0" err="1" smtClean="0"/>
              <a:t>Protokollmal</a:t>
            </a:r>
            <a:r>
              <a:rPr lang="nb-NO" sz="2000" dirty="0" smtClean="0"/>
              <a:t> 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Stillingsregisteret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Gjeldende lønnsrammer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Differansetabell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Liste over ansatte med lønnsplassering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Tallmateriale fra UKE: Skal gjøres tilgjengelig for de tillitsvalgte (pkt. 2.1.2)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27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Forhandlinger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lvl="1">
              <a:lnSpc>
                <a:spcPct val="100000"/>
              </a:lnSpc>
              <a:buFont typeface="Arial"/>
              <a:buChar char="•"/>
            </a:pPr>
            <a:r>
              <a:rPr lang="nb-NO" sz="2000" dirty="0"/>
              <a:t>De sentrale parter har anbefalt at det forhandles samlet med organisasjonene/sammenslutningene, </a:t>
            </a:r>
            <a:r>
              <a:rPr lang="nb-NO" sz="2000" dirty="0" err="1"/>
              <a:t>jf</a:t>
            </a:r>
            <a:r>
              <a:rPr lang="nb-NO" sz="2000" dirty="0"/>
              <a:t> </a:t>
            </a:r>
            <a:r>
              <a:rPr lang="nb-NO" sz="2000" dirty="0" err="1"/>
              <a:t>pkt</a:t>
            </a:r>
            <a:r>
              <a:rPr lang="nb-NO" sz="2000" dirty="0"/>
              <a:t> </a:t>
            </a:r>
            <a:r>
              <a:rPr lang="nb-NO" sz="2000" dirty="0" smtClean="0"/>
              <a:t>2.4.1</a:t>
            </a:r>
          </a:p>
          <a:p>
            <a:pPr marL="285750" lvl="1">
              <a:lnSpc>
                <a:spcPct val="100000"/>
              </a:lnSpc>
              <a:buFont typeface="Arial"/>
              <a:buChar char="•"/>
            </a:pPr>
            <a:r>
              <a:rPr lang="nb-NO" sz="2000" dirty="0" smtClean="0"/>
              <a:t>Krav/tilbud deles ut i møter med alle parter. </a:t>
            </a:r>
            <a:r>
              <a:rPr lang="nb-NO" sz="2000" b="1" dirty="0" smtClean="0"/>
              <a:t>NB! Endring</a:t>
            </a:r>
          </a:p>
          <a:p>
            <a:pPr marL="285750" lvl="1">
              <a:lnSpc>
                <a:spcPct val="100000"/>
              </a:lnSpc>
              <a:buFont typeface="Arial"/>
              <a:buChar char="•"/>
            </a:pPr>
            <a:r>
              <a:rPr lang="nb-NO" sz="2000" dirty="0" smtClean="0"/>
              <a:t>Arbeidsgivers krav/tilbud i </a:t>
            </a:r>
            <a:r>
              <a:rPr lang="nb-NO" sz="2000" u="sng" dirty="0" smtClean="0"/>
              <a:t>ett</a:t>
            </a:r>
            <a:r>
              <a:rPr lang="nb-NO" sz="2000" dirty="0" smtClean="0"/>
              <a:t> dokument. </a:t>
            </a:r>
            <a:r>
              <a:rPr lang="nb-NO" sz="2000" b="1" dirty="0" smtClean="0"/>
              <a:t>NB! Nytt</a:t>
            </a:r>
            <a:r>
              <a:rPr lang="nb-NO" sz="2000" dirty="0" smtClean="0"/>
              <a:t>!</a:t>
            </a:r>
            <a:endParaRPr lang="nb-NO" sz="2000" dirty="0"/>
          </a:p>
          <a:p>
            <a:pPr>
              <a:lnSpc>
                <a:spcPct val="100000"/>
              </a:lnSpc>
            </a:pPr>
            <a:r>
              <a:rPr lang="nb-NO" sz="2000" dirty="0" smtClean="0"/>
              <a:t>Arbeidsgivers første tilbud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”Ikke for stor del” (pkt 2.4.1)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Gjenspeile arbeidsgivers prioriteringer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Uorganiserte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De videre forhandlingene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Antall krav/tilbud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Hvordan utarbeide de gjenstående krav/tilbud?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Kostnadsberegning (pkt 2.4.3)</a:t>
            </a:r>
          </a:p>
          <a:p>
            <a:pPr lvl="1">
              <a:lnSpc>
                <a:spcPct val="80000"/>
              </a:lnSpc>
            </a:pPr>
            <a:endParaRPr lang="nb-NO" sz="2400" dirty="0" smtClean="0"/>
          </a:p>
          <a:p>
            <a:pPr>
              <a:lnSpc>
                <a:spcPct val="80000"/>
              </a:lnSpc>
            </a:pPr>
            <a:endParaRPr lang="nb-NO" sz="2800" dirty="0" smtClean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849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Gjennomføring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1800" dirty="0" smtClean="0"/>
              <a:t>Enkeltstillinger/grupper av enkeltstillinger (pkt 3.1)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Det skal fremgå av protokollen om opprykk er personlig eller gis på stilling (pkt 3.2). </a:t>
            </a:r>
            <a:r>
              <a:rPr lang="nb-NO" sz="1800" b="1" dirty="0" smtClean="0"/>
              <a:t>NB! Endring</a:t>
            </a:r>
            <a:r>
              <a:rPr lang="nb-NO" sz="1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Tillegg som endret lønnsrammealternativ (pkt 3.3) (endre stillingskode?)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Alle tillegg skal ha en kostnad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65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000" dirty="0" smtClean="0"/>
              <a:t>Avslutning av forhandlingene - Protokoll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b-NO" sz="1800" smtClean="0"/>
              <a:t>Sluttprotokollen </a:t>
            </a:r>
            <a:r>
              <a:rPr lang="nb-NO" sz="1800" u="sng" dirty="0" smtClean="0"/>
              <a:t>skal</a:t>
            </a:r>
            <a:r>
              <a:rPr lang="nb-NO" sz="1800" dirty="0" smtClean="0"/>
              <a:t> skrives under i fellesmøte. </a:t>
            </a:r>
            <a:r>
              <a:rPr lang="nb-NO" sz="1800" b="1" dirty="0" smtClean="0"/>
              <a:t>NB! Endring</a:t>
            </a:r>
          </a:p>
          <a:p>
            <a:pPr>
              <a:lnSpc>
                <a:spcPct val="100000"/>
              </a:lnSpc>
            </a:pPr>
            <a:r>
              <a:rPr lang="nb-NO" sz="1800" dirty="0" smtClean="0"/>
              <a:t>Utkast til protokoll legges frem for alle organisasjonene samtidig, etter at siste tilbud er fremlagt</a:t>
            </a:r>
          </a:p>
          <a:p>
            <a:pPr>
              <a:lnSpc>
                <a:spcPct val="100000"/>
              </a:lnSpc>
            </a:pPr>
            <a:r>
              <a:rPr lang="nb-NO" sz="1800" dirty="0" smtClean="0"/>
              <a:t>Det skal fremgå av protokollen hvilke organisasjoner som aksepterer/ikke aksepterer tilbudet</a:t>
            </a:r>
          </a:p>
          <a:p>
            <a:pPr>
              <a:lnSpc>
                <a:spcPct val="100000"/>
              </a:lnSpc>
            </a:pPr>
            <a:r>
              <a:rPr lang="nb-NO" sz="1800" dirty="0" smtClean="0"/>
              <a:t>Vedlegg til protokollen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Skal vise hvem som har fått opprykk, med hvor mye</a:t>
            </a:r>
          </a:p>
          <a:p>
            <a:pPr lvl="1">
              <a:lnSpc>
                <a:spcPct val="100000"/>
              </a:lnSpc>
            </a:pPr>
            <a:r>
              <a:rPr lang="nb-NO" sz="1800" b="1" dirty="0" smtClean="0"/>
              <a:t>NB! Endring </a:t>
            </a:r>
            <a:r>
              <a:rPr lang="nb-NO" sz="1800" dirty="0" smtClean="0"/>
              <a:t>i pkt. 2.5.2: Kriteriene bør fremkomme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Det skal fremgå hvem som eventuelt har fått personlig tillegg (P)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Personnummer/fødselsnummer skal ikke fremkomme</a:t>
            </a:r>
          </a:p>
          <a:p>
            <a:pPr lvl="1">
              <a:lnSpc>
                <a:spcPct val="100000"/>
              </a:lnSpc>
            </a:pPr>
            <a:r>
              <a:rPr lang="nb-NO" sz="1800" dirty="0" smtClean="0"/>
              <a:t>Opplysning om fagforeningstilknytning skal ikke fremkomme</a:t>
            </a:r>
          </a:p>
          <a:p>
            <a:pPr>
              <a:lnSpc>
                <a:spcPct val="100000"/>
              </a:lnSpc>
            </a:pPr>
            <a:r>
              <a:rPr lang="nb-NO" sz="1800" dirty="0" smtClean="0"/>
              <a:t>Ikke økonomiske konsekvenser for andre enn de som er opplistet (pkt 7.1)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55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Oppfølging etter avslutning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b-NO" sz="2000" dirty="0" smtClean="0"/>
              <a:t>Forhandlingene gjennomføres innen 31.10.2018</a:t>
            </a:r>
          </a:p>
          <a:p>
            <a:pPr>
              <a:lnSpc>
                <a:spcPct val="150000"/>
              </a:lnSpc>
            </a:pPr>
            <a:r>
              <a:rPr lang="nb-NO" sz="2000" dirty="0" smtClean="0"/>
              <a:t>Iverksetting</a:t>
            </a:r>
          </a:p>
          <a:p>
            <a:pPr>
              <a:lnSpc>
                <a:spcPct val="150000"/>
              </a:lnSpc>
            </a:pPr>
            <a:r>
              <a:rPr lang="nb-NO" sz="2000" dirty="0" smtClean="0"/>
              <a:t>Informasjon om resultatet</a:t>
            </a:r>
          </a:p>
          <a:p>
            <a:pPr>
              <a:lnSpc>
                <a:spcPct val="150000"/>
              </a:lnSpc>
            </a:pPr>
            <a:r>
              <a:rPr lang="nb-NO" sz="2000" dirty="0" smtClean="0"/>
              <a:t>Protokoll med vedlegg skal sendes FIN umiddelbart</a:t>
            </a:r>
          </a:p>
          <a:p>
            <a:pPr>
              <a:lnSpc>
                <a:spcPct val="150000"/>
              </a:lnSpc>
            </a:pPr>
            <a:r>
              <a:rPr lang="nb-NO" sz="2000" dirty="0" smtClean="0"/>
              <a:t>Eventuelle sentrale forhandlinger</a:t>
            </a:r>
          </a:p>
          <a:p>
            <a:pPr lvl="1">
              <a:lnSpc>
                <a:spcPct val="150000"/>
              </a:lnSpc>
            </a:pPr>
            <a:r>
              <a:rPr lang="nb-NO" sz="1800" dirty="0" smtClean="0"/>
              <a:t>Må kreves innen 07.11.2018</a:t>
            </a:r>
          </a:p>
          <a:p>
            <a:pPr lvl="1">
              <a:lnSpc>
                <a:spcPct val="150000"/>
              </a:lnSpc>
            </a:pPr>
            <a:r>
              <a:rPr lang="nb-NO" sz="1800" dirty="0" smtClean="0"/>
              <a:t>Skal sluttføres innen 21.11.2018</a:t>
            </a:r>
          </a:p>
          <a:p>
            <a:pPr>
              <a:lnSpc>
                <a:spcPct val="150000"/>
              </a:lnSpc>
            </a:pPr>
            <a:r>
              <a:rPr lang="nb-NO" sz="2000" dirty="0" smtClean="0"/>
              <a:t>Behandling i ankenemnd</a:t>
            </a:r>
          </a:p>
          <a:p>
            <a:pPr lvl="1">
              <a:lnSpc>
                <a:spcPct val="150000"/>
              </a:lnSpc>
            </a:pPr>
            <a:r>
              <a:rPr lang="nb-NO" sz="1800" dirty="0" smtClean="0"/>
              <a:t>Må kreves innen 28.11.2018</a:t>
            </a:r>
          </a:p>
          <a:p>
            <a:pPr lvl="1">
              <a:lnSpc>
                <a:spcPct val="150000"/>
              </a:lnSpc>
            </a:pPr>
            <a:r>
              <a:rPr lang="nb-NO" sz="1800" dirty="0" smtClean="0"/>
              <a:t>Oversendes innen 05.12.2018</a:t>
            </a:r>
          </a:p>
          <a:p>
            <a:pPr lvl="1">
              <a:lnSpc>
                <a:spcPct val="90000"/>
              </a:lnSpc>
            </a:pPr>
            <a:endParaRPr lang="nb-NO" sz="2400" dirty="0" smtClean="0"/>
          </a:p>
          <a:p>
            <a:pPr lvl="1">
              <a:lnSpc>
                <a:spcPct val="90000"/>
              </a:lnSpc>
            </a:pPr>
            <a:endParaRPr lang="nb-NO" dirty="0" smtClean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06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609600" indent="-609600">
              <a:buFontTx/>
              <a:buAutoNum type="arabicPeriod"/>
            </a:pPr>
            <a:r>
              <a:rPr lang="nb-NO" sz="1800" dirty="0" smtClean="0"/>
              <a:t>Orientering om prosess og resultat </a:t>
            </a:r>
            <a:r>
              <a:rPr lang="nb-NO" sz="1800" dirty="0"/>
              <a:t>i</a:t>
            </a:r>
            <a:r>
              <a:rPr lang="nb-NO" sz="1800" dirty="0" smtClean="0"/>
              <a:t> tariffrevisjonen 2018</a:t>
            </a:r>
          </a:p>
          <a:p>
            <a:pPr marL="609600" indent="-609600">
              <a:buFontTx/>
              <a:buAutoNum type="arabicPeriod"/>
            </a:pPr>
            <a:r>
              <a:rPr lang="nb-NO" sz="1800" dirty="0" smtClean="0"/>
              <a:t>Kriterier for lønnsfastsettelse</a:t>
            </a:r>
          </a:p>
          <a:p>
            <a:pPr marL="609600" indent="-609600">
              <a:buFontTx/>
              <a:buAutoNum type="arabicPeriod"/>
            </a:pPr>
            <a:r>
              <a:rPr lang="nb-NO" sz="1800" dirty="0" smtClean="0"/>
              <a:t>Retningslinjer for lokale forhandlinger</a:t>
            </a:r>
          </a:p>
          <a:p>
            <a:pPr marL="609600" indent="-609600">
              <a:buFontTx/>
              <a:buAutoNum type="arabicPeriod"/>
            </a:pPr>
            <a:r>
              <a:rPr lang="nb-NO" sz="1800" dirty="0" smtClean="0"/>
              <a:t>Praktisk gjennomføring – bruk av forhandlingsmodul mm.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119563" y="5013325"/>
            <a:ext cx="2540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nb-NO" dirty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44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Tariffrevisjonen 2018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z="1800" dirty="0" smtClean="0"/>
          </a:p>
          <a:p>
            <a:endParaRPr lang="nb-NO" sz="1800" dirty="0"/>
          </a:p>
          <a:p>
            <a:r>
              <a:rPr lang="nb-NO" sz="1800" dirty="0" smtClean="0"/>
              <a:t>Prosess</a:t>
            </a:r>
            <a:br>
              <a:rPr lang="nb-NO" sz="1800" dirty="0" smtClean="0"/>
            </a:br>
            <a:r>
              <a:rPr lang="nb-NO" sz="1800" dirty="0" smtClean="0"/>
              <a:t> </a:t>
            </a:r>
            <a:endParaRPr lang="nb-NO" sz="1800" dirty="0"/>
          </a:p>
          <a:p>
            <a:r>
              <a:rPr lang="nb-NO" sz="1800" dirty="0" smtClean="0"/>
              <a:t>Innretning av økonomisk ramme</a:t>
            </a:r>
            <a:br>
              <a:rPr lang="nb-NO" sz="1800" dirty="0" smtClean="0"/>
            </a:br>
            <a:endParaRPr lang="nb-NO" sz="1800" dirty="0"/>
          </a:p>
          <a:p>
            <a:r>
              <a:rPr lang="nb-NO" sz="1800" dirty="0" smtClean="0"/>
              <a:t>Endringer </a:t>
            </a:r>
            <a:r>
              <a:rPr lang="nb-NO" sz="1800" dirty="0"/>
              <a:t>i fellesbestemmelsene og særbestemmelsene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181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 i tariffrevisjonen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dirty="0" smtClean="0"/>
              <a:t>Heltidskultur</a:t>
            </a:r>
            <a:br>
              <a:rPr lang="nb-NO" sz="1800" dirty="0" smtClean="0"/>
            </a:br>
            <a:r>
              <a:rPr lang="nb-NO" sz="1800" dirty="0" smtClean="0"/>
              <a:t>- § 10.2 Oppsatt tjenesteplan 19 eller flere helger i løpet av et år</a:t>
            </a:r>
            <a:br>
              <a:rPr lang="nb-NO" sz="1800" dirty="0" smtClean="0"/>
            </a:br>
            <a:r>
              <a:rPr lang="nb-NO" sz="1800" dirty="0" smtClean="0"/>
              <a:t>- Sentralt prosjekt, gi positive bidrag til arbeidet med å oppnå en heltidskultur. </a:t>
            </a:r>
            <a:br>
              <a:rPr lang="nb-NO" sz="1800" dirty="0" smtClean="0"/>
            </a:br>
            <a:r>
              <a:rPr lang="nb-NO" sz="1800" dirty="0" smtClean="0"/>
              <a:t> </a:t>
            </a:r>
          </a:p>
          <a:p>
            <a:r>
              <a:rPr lang="nb-NO" sz="1800" dirty="0" smtClean="0"/>
              <a:t>Kompetanse og omstilling</a:t>
            </a:r>
            <a:br>
              <a:rPr lang="nb-NO" sz="1800" dirty="0" smtClean="0"/>
            </a:br>
            <a:r>
              <a:rPr lang="nb-NO" sz="1800" dirty="0" smtClean="0"/>
              <a:t>- Sentralt prosjekt, god kompetanse på alle nivåer – aktualiseres av digital transformasjon</a:t>
            </a:r>
          </a:p>
          <a:p>
            <a:pPr marL="0" indent="0">
              <a:buNone/>
            </a:pPr>
            <a:endParaRPr lang="nb-NO" sz="1800" dirty="0" smtClean="0"/>
          </a:p>
          <a:p>
            <a:r>
              <a:rPr lang="nb-NO" sz="1800" dirty="0" smtClean="0"/>
              <a:t>Bunden/ubunden tid i barnehager</a:t>
            </a:r>
            <a:br>
              <a:rPr lang="nb-NO" sz="1800" dirty="0" smtClean="0"/>
            </a:br>
            <a:r>
              <a:rPr lang="nb-NO" sz="1800" dirty="0" smtClean="0"/>
              <a:t>- partsarbeid: sammenheng mellom økende pedagogtetthet og arbeidstidsordningen. Rapport: «Barnehagelærerrollen»</a:t>
            </a:r>
          </a:p>
          <a:p>
            <a:pPr marL="0" indent="0">
              <a:buNone/>
            </a:pPr>
            <a:endParaRPr lang="nb-NO" sz="1800" dirty="0" smtClean="0"/>
          </a:p>
          <a:p>
            <a:r>
              <a:rPr lang="nb-NO" sz="1800" dirty="0" smtClean="0"/>
              <a:t>Ny offentlig tjenestepensjon</a:t>
            </a:r>
          </a:p>
          <a:p>
            <a:r>
              <a:rPr lang="nb-NO" sz="1800" dirty="0" smtClean="0"/>
              <a:t>Tjenestereiseforsikring </a:t>
            </a:r>
            <a:r>
              <a:rPr lang="nb-NO" sz="1800" smtClean="0"/>
              <a:t>ved innenlandsreiser</a:t>
            </a:r>
            <a:endParaRPr lang="nb-NO" sz="1800" dirty="0" smtClean="0"/>
          </a:p>
          <a:p>
            <a:r>
              <a:rPr lang="nb-NO" sz="1800" dirty="0" smtClean="0"/>
              <a:t>Nye -/sletting av stillingskoder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6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Kriterier for lønnsfastsettelse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nb-NO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nb-NO" sz="1800" dirty="0" smtClean="0"/>
              <a:t>Kriteriene anvendes hver for seg eller i sammenheng:</a:t>
            </a:r>
            <a:endParaRPr lang="nb-NO" sz="2800" dirty="0" smtClean="0"/>
          </a:p>
          <a:p>
            <a:pPr>
              <a:lnSpc>
                <a:spcPct val="100000"/>
              </a:lnSpc>
            </a:pPr>
            <a:r>
              <a:rPr lang="nb-NO" dirty="0" smtClean="0"/>
              <a:t>Arbeids- og ansvarsområde - vesentlige endringer vurderes</a:t>
            </a:r>
          </a:p>
          <a:p>
            <a:pPr>
              <a:lnSpc>
                <a:spcPct val="100000"/>
              </a:lnSpc>
            </a:pPr>
            <a:r>
              <a:rPr lang="nb-NO" dirty="0" smtClean="0"/>
              <a:t>Ledelsesansvar</a:t>
            </a:r>
          </a:p>
          <a:p>
            <a:pPr>
              <a:lnSpc>
                <a:spcPct val="100000"/>
              </a:lnSpc>
            </a:pPr>
            <a:r>
              <a:rPr lang="nb-NO" dirty="0" smtClean="0"/>
              <a:t>Kompetanse - endring av kompetansekrav og/eller kompetanseutvikling vurderes</a:t>
            </a:r>
          </a:p>
          <a:p>
            <a:pPr>
              <a:lnSpc>
                <a:spcPct val="100000"/>
              </a:lnSpc>
            </a:pPr>
            <a:r>
              <a:rPr lang="nb-NO" dirty="0" smtClean="0"/>
              <a:t>Mål og resultat</a:t>
            </a:r>
          </a:p>
          <a:p>
            <a:pPr>
              <a:lnSpc>
                <a:spcPct val="100000"/>
              </a:lnSpc>
            </a:pPr>
            <a:r>
              <a:rPr lang="nb-NO" dirty="0" smtClean="0"/>
              <a:t>Rekruttere og beholde</a:t>
            </a:r>
          </a:p>
          <a:p>
            <a:pPr>
              <a:lnSpc>
                <a:spcPct val="80000"/>
              </a:lnSpc>
            </a:pPr>
            <a:endParaRPr lang="nb-NO" sz="2800" dirty="0" smtClean="0"/>
          </a:p>
          <a:p>
            <a:pPr marL="0" indent="0">
              <a:lnSpc>
                <a:spcPct val="80000"/>
              </a:lnSpc>
              <a:buNone/>
            </a:pPr>
            <a:endParaRPr lang="nb-NO" sz="1800" dirty="0" smtClean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93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4000" dirty="0" smtClean="0"/>
              <a:t>RETNINGSLINJER FOR LOKALE FORHANDLINGER 2018</a:t>
            </a:r>
          </a:p>
        </p:txBody>
      </p:sp>
      <p:sp>
        <p:nvSpPr>
          <p:cNvPr id="37890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236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000" dirty="0" smtClean="0"/>
              <a:t> Retningslinjer for lokale forhandlinger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000" dirty="0" smtClean="0"/>
              <a:t>Formål</a:t>
            </a:r>
          </a:p>
          <a:p>
            <a:pPr lvl="1"/>
            <a:r>
              <a:rPr lang="nb-NO" sz="1800" dirty="0" smtClean="0"/>
              <a:t>Legge til rette for likt grunnlag for de lokale parters arbeid</a:t>
            </a:r>
          </a:p>
          <a:p>
            <a:pPr lvl="1"/>
            <a:r>
              <a:rPr lang="nb-NO" sz="1800" dirty="0" smtClean="0"/>
              <a:t>Forutsettes å bidra til likeverdighet, ryddighet og gjensidig forståelse av partenes rolle</a:t>
            </a:r>
          </a:p>
          <a:p>
            <a:pPr lvl="1"/>
            <a:r>
              <a:rPr lang="nb-NO" sz="1800" dirty="0" smtClean="0"/>
              <a:t>Forutsettes å legge til rette for reelle forhandlinger</a:t>
            </a:r>
          </a:p>
          <a:p>
            <a:pPr marL="322650" lvl="1" indent="0">
              <a:buNone/>
            </a:pPr>
            <a:endParaRPr lang="nb-NO" sz="1800" dirty="0" smtClean="0"/>
          </a:p>
          <a:p>
            <a:r>
              <a:rPr lang="nb-NO" sz="2000" dirty="0" smtClean="0"/>
              <a:t>Status</a:t>
            </a:r>
            <a:r>
              <a:rPr lang="nb-NO" sz="2800" dirty="0" smtClean="0"/>
              <a:t>: </a:t>
            </a:r>
          </a:p>
          <a:p>
            <a:pPr lvl="1"/>
            <a:r>
              <a:rPr lang="nb-NO" sz="1800" dirty="0" smtClean="0"/>
              <a:t>Drøftet med forhandlingssammenslutningene</a:t>
            </a:r>
          </a:p>
          <a:p>
            <a:pPr lvl="1"/>
            <a:r>
              <a:rPr lang="nb-NO" sz="1800" dirty="0" smtClean="0"/>
              <a:t>Stor grad av konsensus om retningslinjene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498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Lønnspolitiske drøftinger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sz="2000" dirty="0" smtClean="0"/>
              <a:t>Hvorfor?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Skape klarhet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Legge til rette for gode og reelle forhandlinger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Aktuelle tema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Erfaringer fra tidligere forhandlinger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Praktiske spørsmål (tid, sted, representasjon, bruk av forhandlingsmodulen, hvem er omfattet?, antall krav/tilbud, bilaterale samtaler, info om forhandlingsresultatet, innsyn i protokollen, lokalt beregningsutvalg etc)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Forståelse av kriteriene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Virksomhetens lønnspolitikk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Overordnede prioriteringer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Arbeidsgivers syn på håndtering av uorganiserte</a:t>
            </a:r>
          </a:p>
          <a:p>
            <a:pPr lvl="1">
              <a:lnSpc>
                <a:spcPct val="90000"/>
              </a:lnSpc>
            </a:pPr>
            <a:r>
              <a:rPr lang="nb-NO" sz="1800" dirty="0" smtClean="0"/>
              <a:t>Størrelsen på 1. tilbud</a:t>
            </a:r>
          </a:p>
          <a:p>
            <a:pPr lvl="1">
              <a:lnSpc>
                <a:spcPct val="90000"/>
              </a:lnSpc>
            </a:pPr>
            <a:endParaRPr lang="nb-NO" sz="1800" dirty="0" smtClean="0"/>
          </a:p>
          <a:p>
            <a:pPr lvl="1">
              <a:lnSpc>
                <a:spcPct val="90000"/>
              </a:lnSpc>
            </a:pPr>
            <a:endParaRPr lang="nb-NO" sz="2000" dirty="0" smtClean="0"/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64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Hvem er omfattet av oppgjøret?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Alle ansatte i avtaleområde A. Også ansatte i permisjon. (pkt 6.1)</a:t>
            </a:r>
          </a:p>
          <a:p>
            <a:r>
              <a:rPr lang="nb-NO" dirty="0" smtClean="0"/>
              <a:t>Ikke-besatte stillinger der intervjuprosessen er kommet i gang (pkt 6.5)</a:t>
            </a:r>
          </a:p>
          <a:p>
            <a:r>
              <a:rPr lang="nb-NO" dirty="0" smtClean="0"/>
              <a:t>Både organiserte og uorganiserte (Pkt 6.2)</a:t>
            </a:r>
          </a:p>
          <a:p>
            <a:pPr lvl="1"/>
            <a:r>
              <a:rPr lang="nb-NO" dirty="0" smtClean="0"/>
              <a:t>Likebehandlingsprinsippet</a:t>
            </a:r>
          </a:p>
          <a:p>
            <a:pPr lvl="1"/>
            <a:r>
              <a:rPr lang="nb-NO" dirty="0" smtClean="0"/>
              <a:t>Arbeidsgiver som må ivareta disse</a:t>
            </a:r>
          </a:p>
        </p:txBody>
      </p:sp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58C18-7317-4B13-AE60-70206987ACBC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42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yline_norsk_PPT">
  <a:themeElements>
    <a:clrScheme name="Oslo kommune">
      <a:dk1>
        <a:srgbClr val="000000"/>
      </a:dk1>
      <a:lt1>
        <a:sysClr val="window" lastClr="FFFFFF"/>
      </a:lt1>
      <a:dk2>
        <a:srgbClr val="2B265B"/>
      </a:dk2>
      <a:lt2>
        <a:srgbClr val="FFFFFF"/>
      </a:lt2>
      <a:accent1>
        <a:srgbClr val="22408C"/>
      </a:accent1>
      <a:accent2>
        <a:srgbClr val="004438"/>
      </a:accent2>
      <a:accent3>
        <a:srgbClr val="007770"/>
      </a:accent3>
      <a:accent4>
        <a:srgbClr val="DFAB26"/>
      </a:accent4>
      <a:accent5>
        <a:srgbClr val="CE1126"/>
      </a:accent5>
      <a:accent6>
        <a:srgbClr val="861D5D"/>
      </a:accent6>
      <a:hlink>
        <a:srgbClr val="2F5EC0"/>
      </a:hlink>
      <a:folHlink>
        <a:srgbClr val="9BB8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>
        <a:normAutofit/>
      </a:bodyPr>
      <a:lstStyle>
        <a:defPPr>
          <a:defRPr sz="2000" b="1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Skyline_norsk_PPT</Template>
  <TotalTime>346</TotalTime>
  <Words>633</Words>
  <Application>Microsoft Office PowerPoint</Application>
  <PresentationFormat>Skjermfremvisning (4:3)</PresentationFormat>
  <Paragraphs>144</Paragraphs>
  <Slides>16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7" baseType="lpstr">
      <vt:lpstr>Skyline_norsk_PPT</vt:lpstr>
      <vt:lpstr>Tariffrevisjonen 2018</vt:lpstr>
      <vt:lpstr>Agenda</vt:lpstr>
      <vt:lpstr>Tariffrevisjonen 2018 </vt:lpstr>
      <vt:lpstr>Tema i tariffrevisjonen</vt:lpstr>
      <vt:lpstr>Kriterier for lønnsfastsettelse</vt:lpstr>
      <vt:lpstr>RETNINGSLINJER FOR LOKALE FORHANDLINGER 2018</vt:lpstr>
      <vt:lpstr> Retningslinjer for lokale forhandlinger</vt:lpstr>
      <vt:lpstr>Lønnspolitiske drøftinger</vt:lpstr>
      <vt:lpstr>Hvem er omfattet av oppgjøret?</vt:lpstr>
      <vt:lpstr>Representasjon og fullmakt</vt:lpstr>
      <vt:lpstr>Lokalt beregningsutvalg</vt:lpstr>
      <vt:lpstr>Grunnlagsmateriale for forhandlingene</vt:lpstr>
      <vt:lpstr>Forhandlinger</vt:lpstr>
      <vt:lpstr>Gjennomføring</vt:lpstr>
      <vt:lpstr>Avslutning av forhandlingene - Protokoll</vt:lpstr>
      <vt:lpstr>Oppfølging etter avslutning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Harald Nævdal</dc:creator>
  <cp:lastModifiedBy>Martin K. Johansen</cp:lastModifiedBy>
  <cp:revision>19</cp:revision>
  <cp:lastPrinted>2018-09-06T12:26:55Z</cp:lastPrinted>
  <dcterms:created xsi:type="dcterms:W3CDTF">2018-08-28T12:42:16Z</dcterms:created>
  <dcterms:modified xsi:type="dcterms:W3CDTF">2018-09-10T09:46:30Z</dcterms:modified>
</cp:coreProperties>
</file>