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319" r:id="rId2"/>
    <p:sldId id="320" r:id="rId3"/>
    <p:sldId id="305" r:id="rId4"/>
    <p:sldId id="304" r:id="rId5"/>
    <p:sldId id="288" r:id="rId6"/>
    <p:sldId id="287" r:id="rId7"/>
    <p:sldId id="306" r:id="rId8"/>
    <p:sldId id="294" r:id="rId9"/>
    <p:sldId id="261" r:id="rId10"/>
    <p:sldId id="296" r:id="rId11"/>
    <p:sldId id="353" r:id="rId12"/>
    <p:sldId id="297" r:id="rId13"/>
    <p:sldId id="298" r:id="rId14"/>
    <p:sldId id="299" r:id="rId15"/>
    <p:sldId id="325" r:id="rId16"/>
    <p:sldId id="326" r:id="rId17"/>
    <p:sldId id="328" r:id="rId18"/>
    <p:sldId id="354" r:id="rId19"/>
    <p:sldId id="355" r:id="rId20"/>
    <p:sldId id="356" r:id="rId21"/>
    <p:sldId id="300" r:id="rId22"/>
    <p:sldId id="332" r:id="rId23"/>
    <p:sldId id="264" r:id="rId24"/>
    <p:sldId id="329" r:id="rId25"/>
    <p:sldId id="330" r:id="rId26"/>
    <p:sldId id="317" r:id="rId27"/>
    <p:sldId id="318" r:id="rId28"/>
    <p:sldId id="324" r:id="rId29"/>
    <p:sldId id="266" r:id="rId30"/>
    <p:sldId id="331" r:id="rId31"/>
    <p:sldId id="315" r:id="rId32"/>
    <p:sldId id="293" r:id="rId33"/>
    <p:sldId id="278" r:id="rId34"/>
    <p:sldId id="357" r:id="rId35"/>
    <p:sldId id="291" r:id="rId36"/>
    <p:sldId id="333" r:id="rId37"/>
    <p:sldId id="281" r:id="rId38"/>
    <p:sldId id="309" r:id="rId39"/>
    <p:sldId id="334" r:id="rId40"/>
    <p:sldId id="336" r:id="rId41"/>
    <p:sldId id="337" r:id="rId42"/>
    <p:sldId id="341" r:id="rId43"/>
    <p:sldId id="347" r:id="rId44"/>
    <p:sldId id="344" r:id="rId45"/>
    <p:sldId id="348" r:id="rId46"/>
    <p:sldId id="342" r:id="rId47"/>
    <p:sldId id="349" r:id="rId48"/>
    <p:sldId id="340" r:id="rId49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FF5050"/>
    <a:srgbClr val="2240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32" autoAdjust="0"/>
    <p:restoredTop sz="87765" autoAdjust="0"/>
  </p:normalViewPr>
  <p:slideViewPr>
    <p:cSldViewPr snapToGrid="0" snapToObjects="1">
      <p:cViewPr>
        <p:scale>
          <a:sx n="133" d="100"/>
          <a:sy n="133" d="100"/>
        </p:scale>
        <p:origin x="-72" y="9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710"/>
    </p:cViewPr>
  </p:sorterViewPr>
  <p:notesViewPr>
    <p:cSldViewPr snapToGrid="0" snapToObjects="1">
      <p:cViewPr varScale="1">
        <p:scale>
          <a:sx n="155" d="100"/>
          <a:sy n="155" d="100"/>
        </p:scale>
        <p:origin x="-3944" y="-12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99482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edit</a:t>
            </a:r>
            <a:r>
              <a:rPr lang="nb-NO" dirty="0" smtClean="0"/>
              <a:t> Master </a:t>
            </a:r>
            <a:r>
              <a:rPr lang="nb-NO" dirty="0" err="1" smtClean="0"/>
              <a:t>text</a:t>
            </a:r>
            <a:r>
              <a:rPr lang="nb-NO" dirty="0" smtClean="0"/>
              <a:t> styles</a:t>
            </a:r>
          </a:p>
          <a:p>
            <a:pPr lvl="1"/>
            <a:r>
              <a:rPr lang="nb-NO" dirty="0" smtClean="0"/>
              <a:t>Second </a:t>
            </a:r>
            <a:r>
              <a:rPr lang="nb-NO" dirty="0" err="1" smtClean="0"/>
              <a:t>level</a:t>
            </a:r>
            <a:endParaRPr lang="nb-NO" dirty="0" smtClean="0"/>
          </a:p>
          <a:p>
            <a:pPr lvl="2"/>
            <a:r>
              <a:rPr lang="nb-NO" dirty="0" smtClean="0"/>
              <a:t>Third </a:t>
            </a:r>
            <a:r>
              <a:rPr lang="nb-NO" dirty="0" err="1" smtClean="0"/>
              <a:t>level</a:t>
            </a:r>
            <a:endParaRPr lang="nb-NO" dirty="0" smtClean="0"/>
          </a:p>
          <a:p>
            <a:pPr lvl="3"/>
            <a:r>
              <a:rPr lang="nb-NO" dirty="0" err="1" smtClean="0"/>
              <a:t>Fourth</a:t>
            </a:r>
            <a:r>
              <a:rPr lang="nb-NO" dirty="0" smtClean="0"/>
              <a:t> </a:t>
            </a:r>
            <a:r>
              <a:rPr lang="nb-NO" dirty="0" err="1" smtClean="0"/>
              <a:t>level</a:t>
            </a:r>
            <a:endParaRPr lang="nb-NO" dirty="0" smtClean="0"/>
          </a:p>
          <a:p>
            <a:pPr lvl="4"/>
            <a:r>
              <a:rPr lang="nb-NO" dirty="0" smtClean="0"/>
              <a:t>Fifth </a:t>
            </a:r>
            <a:r>
              <a:rPr lang="nb-NO" dirty="0" err="1" smtClean="0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791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Helvetica"/>
        <a:ea typeface="+mn-ea"/>
        <a:cs typeface="Helvetica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Helvetica"/>
        <a:ea typeface="+mn-ea"/>
        <a:cs typeface="Helvetica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Helvetica"/>
        <a:ea typeface="+mn-ea"/>
        <a:cs typeface="Helvetica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Helvetica"/>
        <a:ea typeface="+mn-ea"/>
        <a:cs typeface="Helvetica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Helvetica"/>
        <a:ea typeface="+mn-ea"/>
        <a:cs typeface="Helvetica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22857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22857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78246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78246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78246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782463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782463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78246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360" y="3614471"/>
            <a:ext cx="8122640" cy="846313"/>
          </a:xfrm>
        </p:spPr>
        <p:txBody>
          <a:bodyPr anchor="t">
            <a:noAutofit/>
          </a:bodyPr>
          <a:lstStyle>
            <a:lvl1pPr algn="ctr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66890"/>
            <a:ext cx="6400800" cy="70531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187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rø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8229600" cy="363764"/>
          </a:xfrm>
        </p:spPr>
        <p:txBody>
          <a:bodyPr anchor="t">
            <a:normAutofit/>
          </a:bodyPr>
          <a:lstStyle>
            <a:lvl1pPr marL="0" indent="0"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98878"/>
            <a:ext cx="8229600" cy="413067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168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3932167" cy="363764"/>
          </a:xfrm>
        </p:spPr>
        <p:txBody>
          <a:bodyPr anchor="t">
            <a:normAutofit/>
          </a:bodyPr>
          <a:lstStyle>
            <a:lvl1pPr marL="0" indent="0"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98878"/>
            <a:ext cx="3932167" cy="413067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4598" y="1535114"/>
            <a:ext cx="3952202" cy="363764"/>
          </a:xfrm>
        </p:spPr>
        <p:txBody>
          <a:bodyPr anchor="t">
            <a:normAutofit/>
          </a:bodyPr>
          <a:lstStyle>
            <a:lvl1pPr marL="0" indent="0"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4598" y="1898878"/>
            <a:ext cx="3952202" cy="413067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194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vslutnings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360" y="4170083"/>
            <a:ext cx="8122640" cy="766929"/>
          </a:xfrm>
        </p:spPr>
        <p:txBody>
          <a:bodyPr anchor="t">
            <a:noAutofit/>
          </a:bodyPr>
          <a:lstStyle>
            <a:lvl1pPr algn="ctr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43117"/>
            <a:ext cx="6400800" cy="70531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841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56C0F6C-1629-449D-95F1-966E5C34550F}" type="datetimeFigureOut">
              <a:rPr lang="nb-NO" smtClean="0"/>
              <a:t>16.01.2017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422681-375C-47D4-9210-669C721AC8AA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4415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61704"/>
            <a:ext cx="8229600" cy="8681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24062"/>
            <a:ext cx="8229600" cy="44142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270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9" r:id="rId3"/>
    <p:sldLayoutId id="2147483651" r:id="rId4"/>
    <p:sldLayoutId id="2147483660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accent1"/>
          </a:solidFill>
          <a:latin typeface="Helvetica"/>
          <a:ea typeface="+mj-ea"/>
          <a:cs typeface="Helvetica"/>
        </a:defRPr>
      </a:lvl1pPr>
    </p:titleStyle>
    <p:bodyStyle>
      <a:lvl1pPr marL="0" indent="0" algn="l" defTabSz="457200" rtl="0" eaLnBrk="1" latinLnBrk="0" hangingPunct="1">
        <a:lnSpc>
          <a:spcPts val="2100"/>
        </a:lnSpc>
        <a:spcBef>
          <a:spcPts val="0"/>
        </a:spcBef>
        <a:buFont typeface="Arial"/>
        <a:buNone/>
        <a:defRPr sz="16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0" indent="0" algn="l" defTabSz="457200" rtl="0" eaLnBrk="1" latinLnBrk="0" hangingPunct="1">
        <a:lnSpc>
          <a:spcPts val="2100"/>
        </a:lnSpc>
        <a:spcBef>
          <a:spcPts val="0"/>
        </a:spcBef>
        <a:buFont typeface="Arial"/>
        <a:buNone/>
        <a:defRPr sz="16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0" indent="0" algn="l" defTabSz="457200" rtl="0" eaLnBrk="1" latinLnBrk="0" hangingPunct="1">
        <a:lnSpc>
          <a:spcPts val="2100"/>
        </a:lnSpc>
        <a:spcBef>
          <a:spcPts val="0"/>
        </a:spcBef>
        <a:buFont typeface="Arial"/>
        <a:buNone/>
        <a:defRPr sz="16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0" indent="0" algn="l" defTabSz="457200" rtl="0" eaLnBrk="1" latinLnBrk="0" hangingPunct="1">
        <a:lnSpc>
          <a:spcPts val="2100"/>
        </a:lnSpc>
        <a:spcBef>
          <a:spcPts val="0"/>
        </a:spcBef>
        <a:buFont typeface="Arial"/>
        <a:buNone/>
        <a:defRPr sz="16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0" indent="0" algn="l" defTabSz="457200" rtl="0" eaLnBrk="1" latinLnBrk="0" hangingPunct="1">
        <a:lnSpc>
          <a:spcPts val="2100"/>
        </a:lnSpc>
        <a:spcBef>
          <a:spcPts val="0"/>
        </a:spcBef>
        <a:buFont typeface="Arial"/>
        <a:buNone/>
        <a:defRPr sz="16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emf"/><Relationship Id="rId5" Type="http://schemas.microsoft.com/office/2007/relationships/hdphoto" Target="../media/hdphoto6.wdp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microsoft.com/office/2007/relationships/hdphoto" Target="../media/hdphoto8.wdp"/><Relationship Id="rId5" Type="http://schemas.openxmlformats.org/officeDocument/2006/relationships/image" Target="../media/image45.png"/><Relationship Id="rId4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emf"/><Relationship Id="rId4" Type="http://schemas.microsoft.com/office/2007/relationships/hdphoto" Target="../media/hdphoto9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9.emf"/><Relationship Id="rId4" Type="http://schemas.microsoft.com/office/2007/relationships/hdphoto" Target="../media/hdphoto10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emf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5"/>
          <p:cNvSpPr txBox="1">
            <a:spLocks noChangeArrowheads="1"/>
          </p:cNvSpPr>
          <p:nvPr/>
        </p:nvSpPr>
        <p:spPr bwMode="auto">
          <a:xfrm>
            <a:off x="535780" y="3842006"/>
            <a:ext cx="8233543" cy="2215991"/>
          </a:xfrm>
          <a:prstGeom prst="rect">
            <a:avLst/>
          </a:prstGeom>
          <a:solidFill>
            <a:srgbClr val="FFFFFF"/>
          </a:solidFill>
          <a:ln w="508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Arial" pitchFamily="34" charset="0"/>
              </a:rPr>
              <a:t>Budsjett 2017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Arial" pitchFamily="34" charset="0"/>
              </a:rPr>
              <a:t>Økonomiplan 2017-2020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Arial" pitchFamily="34" charset="0"/>
              </a:rPr>
              <a:t>Bydelene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2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+mn-ea"/>
              <a:cs typeface="Arial" pitchFamily="34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Arial" pitchFamily="34" charset="0"/>
              </a:rPr>
              <a:t>Presentasjon oppdatert for </a:t>
            </a:r>
            <a:r>
              <a:rPr lang="nb-NO" altLang="nb-NO" b="1" kern="0" dirty="0" smtClean="0">
                <a:solidFill>
                  <a:srgbClr val="000000"/>
                </a:solidFill>
                <a:latin typeface="Times"/>
                <a:cs typeface="Arial" pitchFamily="34" charset="0"/>
              </a:rPr>
              <a:t>vedtatt økonomiplan </a:t>
            </a:r>
            <a:r>
              <a:rPr kumimoji="0" lang="nb-NO" altLang="nb-NO" sz="1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Arial" pitchFamily="34" charset="0"/>
              </a:rPr>
              <a:t>2017-2020 og Statsbudsjett 2017</a:t>
            </a:r>
            <a:endParaRPr kumimoji="0" lang="nb-NO" altLang="nb-NO" sz="1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46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5"/>
          <p:cNvSpPr txBox="1">
            <a:spLocks noChangeArrowheads="1"/>
          </p:cNvSpPr>
          <p:nvPr/>
        </p:nvSpPr>
        <p:spPr bwMode="auto">
          <a:xfrm>
            <a:off x="532978" y="300916"/>
            <a:ext cx="8208912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Budsjettøkning</a:t>
            </a:r>
            <a:r>
              <a:rPr lang="nb-NO" altLang="nb-NO" sz="28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i 2017</a:t>
            </a:r>
            <a:endParaRPr kumimoji="0" lang="nb-NO" altLang="nb-NO" sz="2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7" descr="https://olssbegeistring.files.wordpress.com/2013/02/balan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463" y="4891882"/>
            <a:ext cx="2340000" cy="1611881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89" y="1155696"/>
            <a:ext cx="7643490" cy="3457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467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5"/>
          <p:cNvSpPr txBox="1">
            <a:spLocks noChangeArrowheads="1"/>
          </p:cNvSpPr>
          <p:nvPr/>
        </p:nvSpPr>
        <p:spPr bwMode="auto">
          <a:xfrm>
            <a:off x="532978" y="617846"/>
            <a:ext cx="8208912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Budsjettøkning</a:t>
            </a:r>
            <a:r>
              <a:rPr lang="nb-NO" altLang="nb-NO" sz="28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i 2017</a:t>
            </a:r>
            <a:endParaRPr kumimoji="0" lang="nb-NO" altLang="nb-NO" sz="2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84" y="2692400"/>
            <a:ext cx="72771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887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5"/>
          <p:cNvSpPr txBox="1">
            <a:spLocks noChangeArrowheads="1"/>
          </p:cNvSpPr>
          <p:nvPr/>
        </p:nvSpPr>
        <p:spPr bwMode="auto">
          <a:xfrm>
            <a:off x="678705" y="519131"/>
            <a:ext cx="7632848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Bydelene totalt – reell rammeendring i 2017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1601534"/>
            <a:ext cx="8510587" cy="3468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930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/>
          <p:cNvSpPr txBox="1">
            <a:spLocks/>
          </p:cNvSpPr>
          <p:nvPr/>
        </p:nvSpPr>
        <p:spPr bwMode="auto">
          <a:xfrm>
            <a:off x="608757" y="283505"/>
            <a:ext cx="7992888" cy="5040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Bydelene – realendring 2016-2017</a:t>
            </a:r>
            <a:endParaRPr kumimoji="0" lang="nb-NO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894" y="1212378"/>
            <a:ext cx="6507955" cy="5232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418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/>
          </p:cNvSpPr>
          <p:nvPr/>
        </p:nvSpPr>
        <p:spPr bwMode="auto">
          <a:xfrm>
            <a:off x="505634" y="495251"/>
            <a:ext cx="8075810" cy="4320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Bydelene – realendring dekomponert  </a:t>
            </a:r>
          </a:p>
        </p:txBody>
      </p:sp>
      <p:sp>
        <p:nvSpPr>
          <p:cNvPr id="7" name="Tittel 1"/>
          <p:cNvSpPr txBox="1">
            <a:spLocks/>
          </p:cNvSpPr>
          <p:nvPr/>
        </p:nvSpPr>
        <p:spPr bwMode="auto">
          <a:xfrm>
            <a:off x="634222" y="5851327"/>
            <a:ext cx="8136904" cy="4320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Stor reell omfordeling – før samlet ramme justeres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96" y="1457326"/>
            <a:ext cx="8548686" cy="396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092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/>
          </p:cNvSpPr>
          <p:nvPr/>
        </p:nvSpPr>
        <p:spPr bwMode="auto">
          <a:xfrm>
            <a:off x="505634" y="359520"/>
            <a:ext cx="8075810" cy="4320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Bydelene – realendring</a:t>
            </a:r>
            <a:r>
              <a:rPr kumimoji="0" lang="nb-NO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 revidert fordelingssystem</a:t>
            </a:r>
            <a:endParaRPr kumimoji="0" lang="nb-NO" sz="2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7" name="Tittel 1"/>
          <p:cNvSpPr txBox="1">
            <a:spLocks/>
          </p:cNvSpPr>
          <p:nvPr/>
        </p:nvSpPr>
        <p:spPr bwMode="auto">
          <a:xfrm>
            <a:off x="634222" y="6067351"/>
            <a:ext cx="8136904" cy="4320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Stor reell omfordeling – før samlet ramme justeres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301" y="1080388"/>
            <a:ext cx="6954746" cy="472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490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/>
          </p:cNvSpPr>
          <p:nvPr/>
        </p:nvSpPr>
        <p:spPr bwMode="auto">
          <a:xfrm>
            <a:off x="505634" y="302370"/>
            <a:ext cx="8075810" cy="4320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Bydelene – realendring</a:t>
            </a:r>
            <a:r>
              <a:rPr kumimoji="0" lang="nb-NO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 pr funksjonsområde</a:t>
            </a:r>
            <a:endParaRPr kumimoji="0" lang="nb-NO" sz="2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7" name="Tittel 1"/>
          <p:cNvSpPr txBox="1">
            <a:spLocks/>
          </p:cNvSpPr>
          <p:nvPr/>
        </p:nvSpPr>
        <p:spPr bwMode="auto">
          <a:xfrm>
            <a:off x="634222" y="6067351"/>
            <a:ext cx="8136904" cy="4320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Stor reell omfordeling – før samlet ramme justeres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" y="1017329"/>
            <a:ext cx="7143751" cy="4538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936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1"/>
          <p:cNvSpPr txBox="1">
            <a:spLocks/>
          </p:cNvSpPr>
          <p:nvPr/>
        </p:nvSpPr>
        <p:spPr bwMode="auto">
          <a:xfrm>
            <a:off x="486573" y="459532"/>
            <a:ext cx="8075810" cy="4320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r>
              <a:rPr lang="nb-NO" sz="2800" b="1" kern="0" dirty="0" smtClean="0">
                <a:solidFill>
                  <a:srgbClr val="000000"/>
                </a:solidFill>
                <a:latin typeface="Times"/>
              </a:rPr>
              <a:t>Bydelene – uspesifisert rammeendring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282" y="1317625"/>
            <a:ext cx="725805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5765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1"/>
          <p:cNvSpPr txBox="1">
            <a:spLocks/>
          </p:cNvSpPr>
          <p:nvPr/>
        </p:nvSpPr>
        <p:spPr bwMode="auto">
          <a:xfrm>
            <a:off x="486573" y="459532"/>
            <a:ext cx="8075810" cy="4320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r>
              <a:rPr lang="nb-NO" sz="2800" b="1" kern="0" dirty="0" smtClean="0">
                <a:solidFill>
                  <a:srgbClr val="000000"/>
                </a:solidFill>
                <a:latin typeface="Times"/>
              </a:rPr>
              <a:t>Justering av tilskudd ikke-kommunale barnehager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73" y="1127565"/>
            <a:ext cx="8632031" cy="3942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tel 1"/>
          <p:cNvSpPr txBox="1">
            <a:spLocks/>
          </p:cNvSpPr>
          <p:nvPr/>
        </p:nvSpPr>
        <p:spPr bwMode="auto">
          <a:xfrm>
            <a:off x="638973" y="5433964"/>
            <a:ext cx="8075810" cy="4320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r>
              <a:rPr lang="nb-NO" sz="1800" b="1" kern="0" dirty="0" smtClean="0">
                <a:solidFill>
                  <a:srgbClr val="000000"/>
                </a:solidFill>
                <a:latin typeface="Times"/>
              </a:rPr>
              <a:t>Budsjettjusteringsfaktor  (2,36 %) er høyere enn prosentvis satsendring</a:t>
            </a:r>
          </a:p>
        </p:txBody>
      </p:sp>
    </p:spTree>
    <p:extLst>
      <p:ext uri="{BB962C8B-B14F-4D97-AF65-F5344CB8AC3E}">
        <p14:creationId xmlns:p14="http://schemas.microsoft.com/office/powerpoint/2010/main" val="14992089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1"/>
          <p:cNvSpPr txBox="1">
            <a:spLocks/>
          </p:cNvSpPr>
          <p:nvPr/>
        </p:nvSpPr>
        <p:spPr bwMode="auto">
          <a:xfrm>
            <a:off x="414338" y="427857"/>
            <a:ext cx="8458200" cy="4320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r>
              <a:rPr lang="nb-NO" sz="2400" b="1" kern="0" dirty="0" smtClean="0">
                <a:solidFill>
                  <a:srgbClr val="000000"/>
                </a:solidFill>
                <a:latin typeface="Times"/>
              </a:rPr>
              <a:t>Omlegging statstilskudd Enslig mindreårige flyktninger</a:t>
            </a:r>
          </a:p>
        </p:txBody>
      </p:sp>
      <p:sp>
        <p:nvSpPr>
          <p:cNvPr id="4" name="Text Box 25"/>
          <p:cNvSpPr txBox="1">
            <a:spLocks noChangeArrowheads="1"/>
          </p:cNvSpPr>
          <p:nvPr/>
        </p:nvSpPr>
        <p:spPr bwMode="auto">
          <a:xfrm>
            <a:off x="242888" y="6013334"/>
            <a:ext cx="8801099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altLang="nb-NO" sz="20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Tilskuddet skal inntektsføres på </a:t>
            </a:r>
            <a:r>
              <a:rPr lang="nb-NO" altLang="nb-NO" sz="2000" b="1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Kostra</a:t>
            </a:r>
            <a:r>
              <a:rPr lang="nb-NO" altLang="nb-NO" sz="20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850 under FO4 Sosialtjenester</a:t>
            </a:r>
            <a:endParaRPr kumimoji="0" lang="nb-NO" altLang="nb-NO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567928" y="1154936"/>
            <a:ext cx="7597378" cy="467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b-NO" b="1" kern="0" dirty="0" smtClean="0">
                <a:solidFill>
                  <a:srgbClr val="000000"/>
                </a:solidFill>
                <a:latin typeface="Times"/>
              </a:rPr>
              <a:t>Statlig barnevernsrefusjon for bosatte Enslig mindreårige flyktninger opphører </a:t>
            </a:r>
            <a:r>
              <a:rPr lang="nb-NO" b="1" kern="0" smtClean="0">
                <a:solidFill>
                  <a:srgbClr val="000000"/>
                </a:solidFill>
                <a:latin typeface="Times"/>
              </a:rPr>
              <a:t>fra 2017 </a:t>
            </a:r>
            <a:r>
              <a:rPr lang="nb-NO" b="1" kern="0" dirty="0" smtClean="0">
                <a:solidFill>
                  <a:srgbClr val="000000"/>
                </a:solidFill>
                <a:latin typeface="Times"/>
              </a:rPr>
              <a:t>og blir erstattet med en oppjustering av særskilt tilskudd ved bosetting av Enslig mindreårige flyktninger</a:t>
            </a: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nb-NO" b="1" kern="0" dirty="0" smtClean="0">
              <a:solidFill>
                <a:srgbClr val="000000"/>
              </a:solidFill>
              <a:latin typeface="Times"/>
            </a:endParaRP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b-NO" b="1" kern="0" dirty="0" smtClean="0">
                <a:solidFill>
                  <a:srgbClr val="000000"/>
                </a:solidFill>
                <a:latin typeface="Times"/>
              </a:rPr>
              <a:t>Særskilt bosettingstilskudd øker på helårsbasis fra kr 207 000 i 2016 til kr 1 198 000 til og med det året barnet fyller 16 år og til kr 750 000 fra og med det året barnet fyller 17 år.</a:t>
            </a: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nb-NO" b="1" kern="0" dirty="0" smtClean="0">
              <a:solidFill>
                <a:srgbClr val="000000"/>
              </a:solidFill>
              <a:latin typeface="Times"/>
            </a:endParaRP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b-NO" b="1" kern="0" dirty="0" smtClean="0">
                <a:solidFill>
                  <a:srgbClr val="000000"/>
                </a:solidFill>
                <a:latin typeface="Times"/>
              </a:rPr>
              <a:t>Ekstratilskudd på kr 100 000 ved bosetting videreføres i 2017. For øvrig gis det ordinære tilskuddet på månedsbasis i bosettingsåret.</a:t>
            </a: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nb-NO" b="1" kern="0" dirty="0">
              <a:solidFill>
                <a:srgbClr val="000000"/>
              </a:solidFill>
              <a:latin typeface="Times"/>
            </a:endParaRP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b-NO" b="1" kern="0" dirty="0" smtClean="0">
                <a:solidFill>
                  <a:srgbClr val="000000"/>
                </a:solidFill>
                <a:latin typeface="Times"/>
              </a:rPr>
              <a:t>Fast bosettingstilskudd fordeles med 90 % til bostedsbydel og 10 % til Utdanningsetaten – dette gjelder både ordinært tilskudd og ekstratilskudd. Ordningen administreres av Velferdsetaten. </a:t>
            </a:r>
            <a:endParaRPr lang="nb-NO" b="1" kern="0" dirty="0">
              <a:solidFill>
                <a:srgbClr val="000000"/>
              </a:solidFill>
              <a:latin typeface="Times"/>
            </a:endParaRP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nb-NO" sz="2000" b="1" kern="0" dirty="0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582469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/>
        </p:nvSpPr>
        <p:spPr>
          <a:xfrm>
            <a:off x="491706" y="672860"/>
            <a:ext cx="8108830" cy="514997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endParaRPr lang="nb-NO" sz="20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441665" y="305455"/>
            <a:ext cx="8208912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Budsjettomfanget 2017</a:t>
            </a: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491706" y="5299610"/>
            <a:ext cx="8208912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Bydelsfordelt</a:t>
            </a:r>
            <a:r>
              <a:rPr kumimoji="0" lang="nb-NO" altLang="nb-NO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ramme i 2017 kroner</a:t>
            </a:r>
            <a:endParaRPr kumimoji="0" lang="nb-NO" altLang="nb-NO" sz="2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" y="2100263"/>
            <a:ext cx="2971800" cy="238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2" y="1905000"/>
            <a:ext cx="5438775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014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1"/>
          <p:cNvSpPr txBox="1">
            <a:spLocks/>
          </p:cNvSpPr>
          <p:nvPr/>
        </p:nvSpPr>
        <p:spPr bwMode="auto">
          <a:xfrm>
            <a:off x="414338" y="427857"/>
            <a:ext cx="8458200" cy="4320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r>
              <a:rPr lang="nb-NO" sz="2400" b="1" kern="0" dirty="0" smtClean="0">
                <a:solidFill>
                  <a:srgbClr val="000000"/>
                </a:solidFill>
                <a:latin typeface="Times"/>
              </a:rPr>
              <a:t>Omlegging statstilskudd Enslig mindreårige flyktninger</a:t>
            </a:r>
          </a:p>
        </p:txBody>
      </p:sp>
      <p:sp>
        <p:nvSpPr>
          <p:cNvPr id="4" name="Text Box 25"/>
          <p:cNvSpPr txBox="1">
            <a:spLocks noChangeArrowheads="1"/>
          </p:cNvSpPr>
          <p:nvPr/>
        </p:nvSpPr>
        <p:spPr bwMode="auto">
          <a:xfrm>
            <a:off x="242888" y="6188081"/>
            <a:ext cx="8801099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altLang="nb-NO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Netto merinntekt for bydelene i 2017 er estimert til 50 mill. </a:t>
            </a:r>
            <a:endParaRPr kumimoji="0" lang="nb-NO" altLang="nb-NO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5" y="939006"/>
            <a:ext cx="8482326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ktangel 2"/>
          <p:cNvSpPr/>
          <p:nvPr/>
        </p:nvSpPr>
        <p:spPr>
          <a:xfrm>
            <a:off x="528637" y="3000376"/>
            <a:ext cx="8108157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b-NO" b="1" kern="0" dirty="0" smtClean="0">
                <a:solidFill>
                  <a:srgbClr val="000000"/>
                </a:solidFill>
                <a:latin typeface="Times"/>
              </a:rPr>
              <a:t>Samlet inntektseffekt og fordeling pr bydel er estimert på bakgrunn av opplysninger om barnevernstiltak og barnevernsrefusjon i 2015</a:t>
            </a:r>
            <a:endParaRPr lang="nb-NO" b="1" kern="0" dirty="0">
              <a:solidFill>
                <a:srgbClr val="000000"/>
              </a:solidFill>
              <a:latin typeface="Times"/>
            </a:endParaRP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nb-NO" b="1" kern="0" dirty="0">
              <a:solidFill>
                <a:srgbClr val="000000"/>
              </a:solidFill>
              <a:latin typeface="Times"/>
            </a:endParaRP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b-NO" b="1" kern="0" dirty="0" smtClean="0">
                <a:solidFill>
                  <a:srgbClr val="000000"/>
                </a:solidFill>
                <a:latin typeface="Times"/>
              </a:rPr>
              <a:t>Bydelene må etterprøve denne beregningen ved å ta utgangspunkt i aktivitets- og regnskapsdata for 2016. Oppgitt merinntekt pr bydel er vist i flere steder i presentasjonen. Sagene har størst positiv uttelling -16 mill.</a:t>
            </a: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nb-NO" b="1" kern="0" dirty="0">
              <a:solidFill>
                <a:srgbClr val="000000"/>
              </a:solidFill>
              <a:latin typeface="Times"/>
            </a:endParaRP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b-NO" b="1" kern="0" dirty="0" smtClean="0">
                <a:solidFill>
                  <a:srgbClr val="000000"/>
                </a:solidFill>
                <a:latin typeface="Times"/>
              </a:rPr>
              <a:t>Overføring på helårsbasis til opplæringstilbud i regi av UDE er kr 120 000 for barn til og med 16 år og kr 75 000 til ungdom fra og med 17 år. Dette kommer i tillegg til ordinær elevtallskompensasjon.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73666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5"/>
          <p:cNvSpPr txBox="1">
            <a:spLocks noChangeArrowheads="1"/>
          </p:cNvSpPr>
          <p:nvPr/>
        </p:nvSpPr>
        <p:spPr bwMode="auto">
          <a:xfrm>
            <a:off x="427433" y="300693"/>
            <a:ext cx="8233543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Økonomiplan bydelene - 2017-2020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44" y="714637"/>
            <a:ext cx="8289132" cy="2740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25"/>
          <p:cNvSpPr txBox="1">
            <a:spLocks noChangeArrowheads="1"/>
          </p:cNvSpPr>
          <p:nvPr/>
        </p:nvSpPr>
        <p:spPr bwMode="auto">
          <a:xfrm>
            <a:off x="427433" y="6117756"/>
            <a:ext cx="8323662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Demografikompensasjon</a:t>
            </a:r>
            <a:r>
              <a:rPr kumimoji="0" lang="nb-NO" altLang="nb-NO" sz="2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80+ i 2017 - minus 45 mill.</a:t>
            </a:r>
            <a:endParaRPr kumimoji="0" lang="nb-NO" altLang="nb-NO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62" y="3871989"/>
            <a:ext cx="2976381" cy="1860529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410" y="3871989"/>
            <a:ext cx="3256771" cy="1853177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33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1"/>
          <p:cNvSpPr txBox="1">
            <a:spLocks/>
          </p:cNvSpPr>
          <p:nvPr/>
        </p:nvSpPr>
        <p:spPr bwMode="auto">
          <a:xfrm>
            <a:off x="611560" y="161492"/>
            <a:ext cx="7992888" cy="5040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r>
              <a:rPr lang="nb-NO" sz="2800" b="1" kern="0" dirty="0" smtClean="0">
                <a:solidFill>
                  <a:srgbClr val="000000"/>
                </a:solidFill>
                <a:latin typeface="Times"/>
              </a:rPr>
              <a:t>Bydelene – demografikompensasjon 2017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967083"/>
            <a:ext cx="6207917" cy="5890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061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5"/>
          <p:cNvSpPr txBox="1">
            <a:spLocks noChangeArrowheads="1"/>
          </p:cNvSpPr>
          <p:nvPr/>
        </p:nvSpPr>
        <p:spPr bwMode="auto">
          <a:xfrm>
            <a:off x="493322" y="219948"/>
            <a:ext cx="8208912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Økonomiplan bydelene - 2017-2020</a:t>
            </a:r>
          </a:p>
        </p:txBody>
      </p:sp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256799" y="6097493"/>
            <a:ext cx="8681958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altLang="nb-NO" sz="20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Særskilt </a:t>
            </a:r>
            <a:r>
              <a:rPr lang="nb-NO" altLang="nb-NO" sz="2000" b="1" kern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tildeling flere </a:t>
            </a:r>
            <a:r>
              <a:rPr lang="nb-NO" altLang="nb-NO" sz="20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årsverk i </a:t>
            </a:r>
            <a:r>
              <a:rPr lang="nb-NO" altLang="nb-NO" sz="2000" b="1" kern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hjemmebaserte tjenester som </a:t>
            </a:r>
            <a:r>
              <a:rPr lang="nb-NO" altLang="nb-NO" sz="20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skal prioriteres</a:t>
            </a:r>
            <a:endParaRPr kumimoji="0" lang="nb-NO" altLang="nb-NO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06" y="3936206"/>
            <a:ext cx="3000752" cy="1827124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510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48" y="3936206"/>
            <a:ext cx="3310337" cy="1886713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6" y="948059"/>
            <a:ext cx="9006947" cy="2652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761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5"/>
          <p:cNvSpPr txBox="1">
            <a:spLocks noChangeArrowheads="1"/>
          </p:cNvSpPr>
          <p:nvPr/>
        </p:nvSpPr>
        <p:spPr bwMode="auto">
          <a:xfrm>
            <a:off x="673740" y="326205"/>
            <a:ext cx="7610783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b-NO" altLang="nb-NO" sz="24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Bemanning i skolehelsetjenesten</a:t>
            </a:r>
          </a:p>
        </p:txBody>
      </p:sp>
      <p:sp>
        <p:nvSpPr>
          <p:cNvPr id="7" name="Text Box 25"/>
          <p:cNvSpPr txBox="1">
            <a:spLocks noChangeArrowheads="1"/>
          </p:cNvSpPr>
          <p:nvPr/>
        </p:nvSpPr>
        <p:spPr bwMode="auto">
          <a:xfrm>
            <a:off x="264318" y="5638506"/>
            <a:ext cx="8636793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b-NO" altLang="nb-NO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Skolehelsetjeneste videregående og ungdomstrinnet – ikke oppdaterte tall ennå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02" y="3264693"/>
            <a:ext cx="8760565" cy="182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064" y="1296194"/>
            <a:ext cx="65913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00410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5"/>
          <p:cNvSpPr txBox="1">
            <a:spLocks noChangeArrowheads="1"/>
          </p:cNvSpPr>
          <p:nvPr/>
        </p:nvSpPr>
        <p:spPr bwMode="auto">
          <a:xfrm>
            <a:off x="159288" y="344318"/>
            <a:ext cx="8559359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Budsjettendring</a:t>
            </a:r>
            <a:r>
              <a:rPr kumimoji="0" lang="nb-NO" altLang="nb-NO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2017 som forutsetter aktivitetsøkning</a:t>
            </a:r>
            <a:endParaRPr kumimoji="0" lang="nb-NO" altLang="nb-NO" sz="2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49" y="1200150"/>
            <a:ext cx="8501030" cy="4828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297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5"/>
          <p:cNvSpPr txBox="1">
            <a:spLocks noChangeArrowheads="1"/>
          </p:cNvSpPr>
          <p:nvPr/>
        </p:nvSpPr>
        <p:spPr bwMode="auto">
          <a:xfrm>
            <a:off x="518294" y="219729"/>
            <a:ext cx="8208912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Strukturelle endringer</a:t>
            </a:r>
          </a:p>
        </p:txBody>
      </p:sp>
      <p:sp>
        <p:nvSpPr>
          <p:cNvPr id="10" name="Text Box 25"/>
          <p:cNvSpPr txBox="1">
            <a:spLocks noChangeArrowheads="1"/>
          </p:cNvSpPr>
          <p:nvPr/>
        </p:nvSpPr>
        <p:spPr bwMode="auto">
          <a:xfrm>
            <a:off x="551681" y="6210452"/>
            <a:ext cx="8208912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altLang="nb-NO" sz="20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Tilstrekkelige styringsvirkemidler for å oppnå fastsatte mål</a:t>
            </a:r>
            <a:endParaRPr kumimoji="0" lang="nb-NO" altLang="nb-NO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AutoShape 6" descr="Bilderesultat for flyktninger til sverige 2. verdenskrig"/>
          <p:cNvSpPr>
            <a:spLocks noChangeAspect="1" noChangeArrowheads="1"/>
          </p:cNvSpPr>
          <p:nvPr/>
        </p:nvSpPr>
        <p:spPr bwMode="auto">
          <a:xfrm>
            <a:off x="155575" y="-898525"/>
            <a:ext cx="333375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" name="AutoShape 4" descr="Bilderesultat for dilbert på norsk"/>
          <p:cNvSpPr>
            <a:spLocks noChangeAspect="1" noChangeArrowheads="1"/>
          </p:cNvSpPr>
          <p:nvPr/>
        </p:nvSpPr>
        <p:spPr bwMode="auto">
          <a:xfrm>
            <a:off x="155575" y="-1347788"/>
            <a:ext cx="9001125" cy="280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450" y="4307285"/>
            <a:ext cx="5257006" cy="1641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41" y="977900"/>
            <a:ext cx="8605018" cy="2982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936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5"/>
          <p:cNvSpPr txBox="1">
            <a:spLocks noChangeArrowheads="1"/>
          </p:cNvSpPr>
          <p:nvPr/>
        </p:nvSpPr>
        <p:spPr bwMode="auto">
          <a:xfrm>
            <a:off x="650851" y="211791"/>
            <a:ext cx="8208912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Strukturelle endringer</a:t>
            </a:r>
          </a:p>
        </p:txBody>
      </p:sp>
      <p:sp>
        <p:nvSpPr>
          <p:cNvPr id="10" name="Text Box 25"/>
          <p:cNvSpPr txBox="1">
            <a:spLocks noChangeArrowheads="1"/>
          </p:cNvSpPr>
          <p:nvPr/>
        </p:nvSpPr>
        <p:spPr bwMode="auto">
          <a:xfrm>
            <a:off x="551681" y="6031859"/>
            <a:ext cx="8208912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altLang="nb-NO" sz="20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Sentral pott for å kompensere høye døgnpriser barnevernet</a:t>
            </a:r>
            <a:endParaRPr kumimoji="0" lang="nb-NO" altLang="nb-NO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AutoShape 6" descr="Bilderesultat for flyktninger til sverige 2. verdenskrig"/>
          <p:cNvSpPr>
            <a:spLocks noChangeAspect="1" noChangeArrowheads="1"/>
          </p:cNvSpPr>
          <p:nvPr/>
        </p:nvSpPr>
        <p:spPr bwMode="auto">
          <a:xfrm>
            <a:off x="155575" y="-898525"/>
            <a:ext cx="333375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" name="AutoShape 4" descr="Bilderesultat for dilbert på norsk"/>
          <p:cNvSpPr>
            <a:spLocks noChangeAspect="1" noChangeArrowheads="1"/>
          </p:cNvSpPr>
          <p:nvPr/>
        </p:nvSpPr>
        <p:spPr bwMode="auto">
          <a:xfrm>
            <a:off x="155575" y="-1347788"/>
            <a:ext cx="9001125" cy="280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51" y="1033464"/>
            <a:ext cx="3010681" cy="469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Plassholder for innhold 2"/>
          <p:cNvSpPr txBox="1">
            <a:spLocks/>
          </p:cNvSpPr>
          <p:nvPr/>
        </p:nvSpPr>
        <p:spPr bwMode="auto">
          <a:xfrm>
            <a:off x="4450556" y="1250156"/>
            <a:ext cx="4021932" cy="527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nb-NO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Kompensere for de høyeste døgnprisene ved institusjonsplassering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nb-NO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Redusere døgnprisen så langt ned som avsetningen tillater.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b-NO" sz="2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nb-NO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Basert på faktisk bruk av institusjon i budsjettåret – </a:t>
            </a:r>
            <a:br>
              <a:rPr kumimoji="0" lang="nb-NO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</a:br>
            <a:r>
              <a:rPr kumimoji="0" lang="nb-NO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til og med november 2017.</a:t>
            </a:r>
            <a:endParaRPr kumimoji="0" lang="nb-NO" sz="2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49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5"/>
          <p:cNvSpPr txBox="1">
            <a:spLocks noChangeArrowheads="1"/>
          </p:cNvSpPr>
          <p:nvPr/>
        </p:nvSpPr>
        <p:spPr bwMode="auto">
          <a:xfrm>
            <a:off x="493322" y="301455"/>
            <a:ext cx="8208912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Økonomiplan bydelene - 2017-2020</a:t>
            </a: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493322" y="6095877"/>
            <a:ext cx="8243888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Ytterligere satsing</a:t>
            </a:r>
            <a:r>
              <a:rPr kumimoji="0" lang="nb-NO" altLang="nb-NO" sz="2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i statsbudsjett 2017 – rusomsorg og aktivitetsplikt</a:t>
            </a:r>
            <a:endParaRPr kumimoji="0" lang="nb-NO" altLang="nb-NO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93" y="4052082"/>
            <a:ext cx="3012470" cy="1848656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 Box 25"/>
          <p:cNvSpPr txBox="1">
            <a:spLocks noChangeArrowheads="1"/>
          </p:cNvSpPr>
          <p:nvPr/>
        </p:nvSpPr>
        <p:spPr bwMode="auto">
          <a:xfrm>
            <a:off x="5296901" y="3512092"/>
            <a:ext cx="2628901" cy="307777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Aktivitetsplikt - under 30 år</a:t>
            </a:r>
          </a:p>
        </p:txBody>
      </p:sp>
      <p:sp>
        <p:nvSpPr>
          <p:cNvPr id="9" name="Text Box 25"/>
          <p:cNvSpPr txBox="1">
            <a:spLocks noChangeArrowheads="1"/>
          </p:cNvSpPr>
          <p:nvPr/>
        </p:nvSpPr>
        <p:spPr bwMode="auto">
          <a:xfrm>
            <a:off x="941594" y="3494333"/>
            <a:ext cx="2628901" cy="307777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Økt satsing</a:t>
            </a:r>
            <a:r>
              <a:rPr kumimoji="0" lang="nb-NO" altLang="nb-NO" sz="1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rusomsorg  </a:t>
            </a:r>
            <a:endParaRPr kumimoji="0" lang="nb-NO" altLang="nb-NO" sz="1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108" y="4035813"/>
            <a:ext cx="3330223" cy="186492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97" y="1121569"/>
            <a:ext cx="8920161" cy="2103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758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5"/>
          <p:cNvSpPr txBox="1">
            <a:spLocks noChangeArrowheads="1"/>
          </p:cNvSpPr>
          <p:nvPr/>
        </p:nvSpPr>
        <p:spPr bwMode="auto">
          <a:xfrm>
            <a:off x="447254" y="326885"/>
            <a:ext cx="8208912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Økonomiplan bydelene - 2017-2020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859" y="4798550"/>
            <a:ext cx="2700317" cy="17226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AutoShape 6" descr="Bilderesultat for flyktninger til sverige 2. verdenskrig"/>
          <p:cNvSpPr>
            <a:spLocks noChangeAspect="1" noChangeArrowheads="1"/>
          </p:cNvSpPr>
          <p:nvPr/>
        </p:nvSpPr>
        <p:spPr bwMode="auto">
          <a:xfrm>
            <a:off x="155575" y="-898525"/>
            <a:ext cx="333375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472" y="4798552"/>
            <a:ext cx="3060522" cy="1722637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47" y="874599"/>
            <a:ext cx="8308925" cy="3635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964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/>
        </p:nvSpPr>
        <p:spPr>
          <a:xfrm>
            <a:off x="491706" y="672860"/>
            <a:ext cx="8108830" cy="514997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endParaRPr lang="nb-NO" sz="20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441665" y="411250"/>
            <a:ext cx="8208912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Budsjettvekst</a:t>
            </a:r>
            <a:r>
              <a:rPr kumimoji="0" lang="nb-NO" altLang="nb-NO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nb-NO" altLang="nb-NO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2017</a:t>
            </a: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491706" y="5209849"/>
            <a:ext cx="8208912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Nominell budsjettvekst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436539"/>
            <a:ext cx="6365081" cy="2651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724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1"/>
          <p:cNvSpPr txBox="1">
            <a:spLocks/>
          </p:cNvSpPr>
          <p:nvPr/>
        </p:nvSpPr>
        <p:spPr bwMode="auto">
          <a:xfrm>
            <a:off x="611560" y="161492"/>
            <a:ext cx="7992888" cy="5040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r>
              <a:rPr lang="nb-NO" sz="2800" b="1" kern="0" dirty="0" smtClean="0">
                <a:solidFill>
                  <a:srgbClr val="000000"/>
                </a:solidFill>
                <a:latin typeface="Times"/>
              </a:rPr>
              <a:t>Bydelene – viktige konsekvensjusteringer for 2017</a:t>
            </a:r>
          </a:p>
        </p:txBody>
      </p:sp>
      <p:sp>
        <p:nvSpPr>
          <p:cNvPr id="9" name="Text Box 25"/>
          <p:cNvSpPr txBox="1">
            <a:spLocks noChangeArrowheads="1"/>
          </p:cNvSpPr>
          <p:nvPr/>
        </p:nvSpPr>
        <p:spPr bwMode="auto">
          <a:xfrm>
            <a:off x="340445" y="6044431"/>
            <a:ext cx="8496944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b-NO" altLang="nb-NO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Ulikt utslag mellom bydelene – både reserver og underdekning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07" y="914401"/>
            <a:ext cx="7578479" cy="4796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537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5"/>
          <p:cNvSpPr txBox="1">
            <a:spLocks noChangeArrowheads="1"/>
          </p:cNvSpPr>
          <p:nvPr/>
        </p:nvSpPr>
        <p:spPr bwMode="auto">
          <a:xfrm>
            <a:off x="447253" y="215293"/>
            <a:ext cx="8208912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b-NO" altLang="nb-NO" sz="28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Økonomiplan bydelene - 2017-2020</a:t>
            </a:r>
          </a:p>
        </p:txBody>
      </p:sp>
      <p:sp>
        <p:nvSpPr>
          <p:cNvPr id="10" name="Text Box 25"/>
          <p:cNvSpPr txBox="1">
            <a:spLocks noChangeArrowheads="1"/>
          </p:cNvSpPr>
          <p:nvPr/>
        </p:nvSpPr>
        <p:spPr bwMode="auto">
          <a:xfrm>
            <a:off x="465881" y="6091359"/>
            <a:ext cx="8208912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b-NO" altLang="nb-NO" sz="20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Nye familier – stor variasjon i oppfølgingsbehov</a:t>
            </a:r>
          </a:p>
        </p:txBody>
      </p:sp>
      <p:graphicFrame>
        <p:nvGraphicFramePr>
          <p:cNvPr id="2" name="Tabel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3124803"/>
              </p:ext>
            </p:extLst>
          </p:nvPr>
        </p:nvGraphicFramePr>
        <p:xfrm>
          <a:off x="3643313" y="2945607"/>
          <a:ext cx="500062" cy="1619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0062"/>
              </a:tblGrid>
              <a:tr h="133097">
                <a:tc>
                  <a:txBody>
                    <a:bodyPr/>
                    <a:lstStyle/>
                    <a:p>
                      <a:pPr algn="r" fontAlgn="b"/>
                      <a:endParaRPr lang="nb-NO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162" y="3750649"/>
            <a:ext cx="6200201" cy="1783704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6" y="941020"/>
            <a:ext cx="8575522" cy="2467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061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5"/>
          <p:cNvSpPr txBox="1">
            <a:spLocks noChangeArrowheads="1"/>
          </p:cNvSpPr>
          <p:nvPr/>
        </p:nvSpPr>
        <p:spPr bwMode="auto">
          <a:xfrm>
            <a:off x="447254" y="384035"/>
            <a:ext cx="8208912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b-NO" altLang="nb-NO" sz="28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Økonomiplan bydelene - 2017-2020</a:t>
            </a:r>
          </a:p>
        </p:txBody>
      </p:sp>
      <p:sp>
        <p:nvSpPr>
          <p:cNvPr id="10" name="Text Box 25"/>
          <p:cNvSpPr txBox="1">
            <a:spLocks noChangeArrowheads="1"/>
          </p:cNvSpPr>
          <p:nvPr/>
        </p:nvSpPr>
        <p:spPr bwMode="auto">
          <a:xfrm>
            <a:off x="408733" y="6062725"/>
            <a:ext cx="8208912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b-NO" altLang="nb-NO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Sosialhjelpsramme 2017 er lavere enn mekanisk forbruksprognose 2016 </a:t>
            </a:r>
          </a:p>
        </p:txBody>
      </p:sp>
      <p:graphicFrame>
        <p:nvGraphicFramePr>
          <p:cNvPr id="2" name="Tabel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9281482"/>
              </p:ext>
            </p:extLst>
          </p:nvPr>
        </p:nvGraphicFramePr>
        <p:xfrm>
          <a:off x="3650456" y="2895601"/>
          <a:ext cx="492919" cy="2190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2919"/>
              </a:tblGrid>
              <a:tr h="219074">
                <a:tc>
                  <a:txBody>
                    <a:bodyPr/>
                    <a:lstStyle/>
                    <a:p>
                      <a:pPr algn="r" fontAlgn="b"/>
                      <a:r>
                        <a:rPr lang="nb-NO" sz="1000" b="1" u="none" strike="noStrike" dirty="0">
                          <a:effectLst/>
                        </a:rPr>
                        <a:t>Mill kr</a:t>
                      </a:r>
                      <a:endParaRPr lang="nb-NO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11" name="Tabell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2702105"/>
              </p:ext>
            </p:extLst>
          </p:nvPr>
        </p:nvGraphicFramePr>
        <p:xfrm>
          <a:off x="8329612" y="2895601"/>
          <a:ext cx="578645" cy="1619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8645"/>
              </a:tblGrid>
              <a:tr h="161924">
                <a:tc>
                  <a:txBody>
                    <a:bodyPr/>
                    <a:lstStyle/>
                    <a:p>
                      <a:pPr algn="r" fontAlgn="b"/>
                      <a:r>
                        <a:rPr lang="nb-NO" sz="1000" b="1" u="none" strike="noStrike" dirty="0">
                          <a:effectLst/>
                        </a:rPr>
                        <a:t>Mill kr</a:t>
                      </a:r>
                      <a:endParaRPr lang="nb-NO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6" name="TekstSylinder 5"/>
          <p:cNvSpPr txBox="1"/>
          <p:nvPr/>
        </p:nvSpPr>
        <p:spPr>
          <a:xfrm>
            <a:off x="5222082" y="2908103"/>
            <a:ext cx="678656" cy="18752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t">
            <a:normAutofit fontScale="77500" lnSpcReduction="20000"/>
          </a:bodyPr>
          <a:lstStyle/>
          <a:p>
            <a:r>
              <a:rPr lang="nb-NO" sz="900" b="1" dirty="0" smtClean="0">
                <a:latin typeface="+mj-lt"/>
              </a:rPr>
              <a:t>1 218 222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38" y="1159536"/>
            <a:ext cx="8398543" cy="1361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05" y="3114675"/>
            <a:ext cx="4196395" cy="270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082" y="3095626"/>
            <a:ext cx="4549684" cy="272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919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/>
          </p:cNvSpPr>
          <p:nvPr/>
        </p:nvSpPr>
        <p:spPr bwMode="auto">
          <a:xfrm>
            <a:off x="549896" y="351559"/>
            <a:ext cx="8136904" cy="4413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Bydelene – eksternt tildelt budsjett 2016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61" y="1293020"/>
            <a:ext cx="7877546" cy="4434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411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/>
          </p:cNvSpPr>
          <p:nvPr/>
        </p:nvSpPr>
        <p:spPr bwMode="auto">
          <a:xfrm>
            <a:off x="549896" y="265834"/>
            <a:ext cx="8136904" cy="4413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Bydelene – utgiftsvekst økonomisk sosialhjelp i 2016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 bwMode="auto">
          <a:xfrm>
            <a:off x="295103" y="5976712"/>
            <a:ext cx="8136904" cy="4312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2000" b="1" kern="0" dirty="0" smtClean="0">
                <a:solidFill>
                  <a:srgbClr val="000000"/>
                </a:solidFill>
                <a:latin typeface="Times"/>
              </a:rPr>
              <a:t>Økende årlig veksttakt i forhold til 2015 - fra 6,5 % til 8,9 %</a:t>
            </a:r>
            <a:endParaRPr kumimoji="0" lang="nb-NO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652" y="976495"/>
            <a:ext cx="5959805" cy="4801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006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/>
          </p:cNvSpPr>
          <p:nvPr/>
        </p:nvSpPr>
        <p:spPr bwMode="auto">
          <a:xfrm>
            <a:off x="385763" y="245220"/>
            <a:ext cx="8301037" cy="5040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Bydelene –</a:t>
            </a:r>
            <a:r>
              <a:rPr kumimoji="0" lang="nb-NO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 </a:t>
            </a:r>
            <a:r>
              <a:rPr kumimoji="0" lang="nb-NO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forbruk</a:t>
            </a:r>
            <a:r>
              <a:rPr kumimoji="0" lang="nb-NO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 økonomisk sosialhjelp </a:t>
            </a:r>
            <a:r>
              <a:rPr kumimoji="0" lang="nb-NO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i 2016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 bwMode="auto">
          <a:xfrm>
            <a:off x="295102" y="6122194"/>
            <a:ext cx="8327403" cy="4157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2000" b="1" kern="0" dirty="0" smtClean="0">
                <a:solidFill>
                  <a:srgbClr val="000000"/>
                </a:solidFill>
                <a:latin typeface="Times"/>
              </a:rPr>
              <a:t>Tilnærmet budsjettbalanse –tilskudd flyktninger 2 halvår er inkludert</a:t>
            </a:r>
            <a:endParaRPr kumimoji="0" lang="nb-NO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88" y="935830"/>
            <a:ext cx="6372430" cy="5016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633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/>
          </p:cNvSpPr>
          <p:nvPr/>
        </p:nvSpPr>
        <p:spPr bwMode="auto">
          <a:xfrm>
            <a:off x="385763" y="116632"/>
            <a:ext cx="8301037" cy="5040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Sosialhjelp</a:t>
            </a:r>
            <a:r>
              <a:rPr kumimoji="0" lang="nb-NO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 fra 2016 til 2017 – endret handlefrihet</a:t>
            </a:r>
            <a:endParaRPr kumimoji="0" lang="nb-NO" sz="2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8" name="Tittel 1"/>
          <p:cNvSpPr txBox="1">
            <a:spLocks/>
          </p:cNvSpPr>
          <p:nvPr/>
        </p:nvSpPr>
        <p:spPr bwMode="auto">
          <a:xfrm>
            <a:off x="450055" y="5869346"/>
            <a:ext cx="8301037" cy="4044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1800" b="1" kern="0" dirty="0" smtClean="0">
                <a:solidFill>
                  <a:srgbClr val="000000"/>
                </a:solidFill>
                <a:latin typeface="Times"/>
              </a:rPr>
              <a:t>Forutsetter ingen realeffekt 2016-2017 for bydelenesamlet av konsekvensjustering</a:t>
            </a:r>
            <a:endParaRPr kumimoji="0" lang="nb-NO" sz="1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281" y="778905"/>
            <a:ext cx="6350795" cy="4792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43814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/>
          </p:cNvSpPr>
          <p:nvPr/>
        </p:nvSpPr>
        <p:spPr bwMode="auto">
          <a:xfrm>
            <a:off x="385762" y="289929"/>
            <a:ext cx="8301037" cy="4387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Sosialhjelp</a:t>
            </a:r>
            <a:r>
              <a:rPr kumimoji="0" lang="nb-NO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 fra 2016 til 2017 –  nivåvurdering</a:t>
            </a:r>
            <a:endParaRPr kumimoji="0" lang="nb-NO" sz="2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5" name="Tittel 1"/>
          <p:cNvSpPr txBox="1">
            <a:spLocks/>
          </p:cNvSpPr>
          <p:nvPr/>
        </p:nvSpPr>
        <p:spPr bwMode="auto">
          <a:xfrm>
            <a:off x="473866" y="6028742"/>
            <a:ext cx="8301037" cy="4387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Lavere ramme enn mekanisk prognose - sentral risikoavsetning på 41 mill. 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716" y="965581"/>
            <a:ext cx="6338666" cy="4803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251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5"/>
          <p:cNvSpPr txBox="1">
            <a:spLocks noChangeArrowheads="1"/>
          </p:cNvSpPr>
          <p:nvPr/>
        </p:nvSpPr>
        <p:spPr bwMode="auto">
          <a:xfrm>
            <a:off x="447253" y="332595"/>
            <a:ext cx="8208912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b-NO" altLang="nb-NO" sz="28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Økonomiplan bydelene - 2017-2020</a:t>
            </a:r>
          </a:p>
        </p:txBody>
      </p:sp>
      <p:sp>
        <p:nvSpPr>
          <p:cNvPr id="10" name="Text Box 25"/>
          <p:cNvSpPr txBox="1">
            <a:spLocks noChangeArrowheads="1"/>
          </p:cNvSpPr>
          <p:nvPr/>
        </p:nvSpPr>
        <p:spPr bwMode="auto">
          <a:xfrm>
            <a:off x="465881" y="6091359"/>
            <a:ext cx="8208912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b-NO" altLang="nb-NO" sz="20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Økt risikoavsetning til sosialhjelp i Tilleggsinnstillingen</a:t>
            </a:r>
          </a:p>
        </p:txBody>
      </p:sp>
      <p:graphicFrame>
        <p:nvGraphicFramePr>
          <p:cNvPr id="2" name="Tabel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1952591"/>
              </p:ext>
            </p:extLst>
          </p:nvPr>
        </p:nvGraphicFramePr>
        <p:xfrm>
          <a:off x="3643313" y="2945607"/>
          <a:ext cx="500062" cy="1619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0062"/>
              </a:tblGrid>
              <a:tr h="133097">
                <a:tc>
                  <a:txBody>
                    <a:bodyPr/>
                    <a:lstStyle/>
                    <a:p>
                      <a:pPr algn="r" fontAlgn="b"/>
                      <a:endParaRPr lang="nb-NO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786" y="3350420"/>
            <a:ext cx="6389689" cy="2215468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84" y="855815"/>
            <a:ext cx="748665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878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5"/>
          <p:cNvSpPr txBox="1">
            <a:spLocks noChangeArrowheads="1"/>
          </p:cNvSpPr>
          <p:nvPr/>
        </p:nvSpPr>
        <p:spPr bwMode="auto">
          <a:xfrm>
            <a:off x="801862" y="394368"/>
            <a:ext cx="7128792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Årsbudsjett 2017 – lønns- og prisjustering</a:t>
            </a:r>
          </a:p>
        </p:txBody>
      </p:sp>
      <p:sp>
        <p:nvSpPr>
          <p:cNvPr id="7" name="Text Box 25"/>
          <p:cNvSpPr txBox="1">
            <a:spLocks noChangeArrowheads="1"/>
          </p:cNvSpPr>
          <p:nvPr/>
        </p:nvSpPr>
        <p:spPr bwMode="auto">
          <a:xfrm>
            <a:off x="913186" y="4887781"/>
            <a:ext cx="7613476" cy="400110"/>
          </a:xfrm>
          <a:prstGeom prst="rect">
            <a:avLst/>
          </a:prstGeom>
          <a:solidFill>
            <a:srgbClr val="92D050"/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Kriteriebasert</a:t>
            </a:r>
            <a:r>
              <a:rPr kumimoji="0" lang="nb-NO" altLang="nb-NO" sz="2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fordeling - omfordelingseffekter</a:t>
            </a:r>
            <a:endParaRPr kumimoji="0" lang="nb-NO" altLang="nb-NO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00" y="1237641"/>
            <a:ext cx="8496300" cy="1455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913186" y="4143315"/>
            <a:ext cx="7276528" cy="400110"/>
          </a:xfrm>
          <a:prstGeom prst="rect">
            <a:avLst/>
          </a:prstGeom>
          <a:solidFill>
            <a:srgbClr val="92D050"/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altLang="nb-NO" sz="20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Nye pensjonsvedtekter - sentral pensjonsavsetning på 303 mill. </a:t>
            </a:r>
            <a:endParaRPr kumimoji="0" lang="nb-NO" altLang="nb-NO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31" y="3060332"/>
            <a:ext cx="8213551" cy="722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913186" y="5954581"/>
            <a:ext cx="7613476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Merk at netto kostnadssats</a:t>
            </a:r>
            <a:r>
              <a:rPr kumimoji="0" lang="nb-NO" altLang="nb-NO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er fastsatt til 23,2 %</a:t>
            </a:r>
            <a:endParaRPr kumimoji="0" lang="nb-NO" altLang="nb-NO" sz="2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06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/>
        </p:nvSpPr>
        <p:spPr>
          <a:xfrm>
            <a:off x="491706" y="672860"/>
            <a:ext cx="8108830" cy="514997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endParaRPr lang="nb-NO" sz="20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491706" y="411250"/>
            <a:ext cx="8208912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Generell rammereduksjon for sektorene 2017-2020</a:t>
            </a:r>
          </a:p>
        </p:txBody>
      </p:sp>
      <p:sp>
        <p:nvSpPr>
          <p:cNvPr id="7" name="Text Box 25"/>
          <p:cNvSpPr txBox="1">
            <a:spLocks noChangeArrowheads="1"/>
          </p:cNvSpPr>
          <p:nvPr/>
        </p:nvSpPr>
        <p:spPr bwMode="auto">
          <a:xfrm>
            <a:off x="570287" y="5822830"/>
            <a:ext cx="8208912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Rammereduksjon</a:t>
            </a:r>
            <a:r>
              <a:rPr kumimoji="0" lang="nb-NO" altLang="nb-NO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i økonomiplan 2016-2019 er 527 mill.</a:t>
            </a:r>
            <a:endParaRPr kumimoji="0" lang="nb-NO" altLang="nb-NO" sz="2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076" name="Picture 4" descr="Bilderesultat for eiendomsskat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537" y="3377361"/>
            <a:ext cx="3135237" cy="2021519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Bilderesultat for pensjon"/>
          <p:cNvSpPr>
            <a:spLocks noChangeAspect="1" noChangeArrowheads="1"/>
          </p:cNvSpPr>
          <p:nvPr/>
        </p:nvSpPr>
        <p:spPr bwMode="auto">
          <a:xfrm>
            <a:off x="155575" y="-1265238"/>
            <a:ext cx="6143625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77" y="3376432"/>
            <a:ext cx="3128612" cy="2021519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37" y="1091633"/>
            <a:ext cx="7639050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49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5"/>
          <p:cNvSpPr txBox="1">
            <a:spLocks noChangeArrowheads="1"/>
          </p:cNvSpPr>
          <p:nvPr/>
        </p:nvSpPr>
        <p:spPr bwMode="auto">
          <a:xfrm>
            <a:off x="801862" y="551530"/>
            <a:ext cx="7128792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Årsbudsjett 2017 – lønns- og prisjustering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" y="1804211"/>
            <a:ext cx="8065294" cy="295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4749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5"/>
          <p:cNvSpPr txBox="1">
            <a:spLocks noChangeArrowheads="1"/>
          </p:cNvSpPr>
          <p:nvPr/>
        </p:nvSpPr>
        <p:spPr bwMode="auto">
          <a:xfrm>
            <a:off x="759000" y="404221"/>
            <a:ext cx="7128792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Årsbudsjett 2017 – lønns- og prisjustering</a:t>
            </a:r>
          </a:p>
        </p:txBody>
      </p:sp>
      <p:sp>
        <p:nvSpPr>
          <p:cNvPr id="4" name="Text Box 25"/>
          <p:cNvSpPr txBox="1">
            <a:spLocks noChangeArrowheads="1"/>
          </p:cNvSpPr>
          <p:nvPr/>
        </p:nvSpPr>
        <p:spPr bwMode="auto">
          <a:xfrm>
            <a:off x="759000" y="5950841"/>
            <a:ext cx="7128792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Ramme for</a:t>
            </a:r>
            <a:r>
              <a:rPr lang="nb-NO" altLang="nb-NO" sz="20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b-NO" altLang="nb-NO" sz="20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lønnsoppgjør 2017 er 2,7 %</a:t>
            </a:r>
            <a:endParaRPr kumimoji="0" lang="nb-NO" altLang="nb-NO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kstSylinder 1"/>
          <p:cNvSpPr txBox="1"/>
          <p:nvPr/>
        </p:nvSpPr>
        <p:spPr>
          <a:xfrm>
            <a:off x="1493044" y="4521994"/>
            <a:ext cx="4055032" cy="595312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endParaRPr lang="nb-NO" sz="2000" b="1" dirty="0" err="1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 Box 25"/>
          <p:cNvSpPr txBox="1">
            <a:spLocks noChangeArrowheads="1"/>
          </p:cNvSpPr>
          <p:nvPr/>
        </p:nvSpPr>
        <p:spPr bwMode="auto">
          <a:xfrm>
            <a:off x="759000" y="5136356"/>
            <a:ext cx="7276528" cy="400110"/>
          </a:xfrm>
          <a:prstGeom prst="rect">
            <a:avLst/>
          </a:prstGeom>
          <a:solidFill>
            <a:srgbClr val="92D050"/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Husk at tabelltillegg pr</a:t>
            </a:r>
            <a:r>
              <a:rPr kumimoji="0" lang="nb-NO" altLang="nb-NO" sz="2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1.mai 2017 kun har delårs-effekt</a:t>
            </a:r>
            <a:endParaRPr kumimoji="0" lang="nb-NO" altLang="nb-NO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54" y="1514475"/>
            <a:ext cx="8522494" cy="3007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64675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5"/>
          <p:cNvSpPr txBox="1">
            <a:spLocks noChangeArrowheads="1"/>
          </p:cNvSpPr>
          <p:nvPr/>
        </p:nvSpPr>
        <p:spPr bwMode="auto">
          <a:xfrm>
            <a:off x="457194" y="498818"/>
            <a:ext cx="8172449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b-NO" altLang="nb-NO" sz="28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Korrigert budsjett  2016 –fra SAK 1 til  </a:t>
            </a:r>
            <a:r>
              <a:rPr lang="nb-NO" altLang="nb-NO" sz="2800" b="1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Dok</a:t>
            </a:r>
            <a:r>
              <a:rPr lang="nb-NO" altLang="nb-NO" sz="28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34" y="1471969"/>
            <a:ext cx="7903368" cy="3965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10206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5"/>
          <p:cNvSpPr txBox="1">
            <a:spLocks noChangeArrowheads="1"/>
          </p:cNvSpPr>
          <p:nvPr/>
        </p:nvSpPr>
        <p:spPr bwMode="auto">
          <a:xfrm>
            <a:off x="941877" y="261629"/>
            <a:ext cx="7137697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Korrigert</a:t>
            </a:r>
            <a:r>
              <a:rPr kumimoji="0" lang="nb-NO" altLang="nb-NO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budsjett fra SAK1 til TI</a:t>
            </a:r>
            <a:endParaRPr kumimoji="0" lang="nb-NO" altLang="nb-NO" sz="2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Plassholder for innhold 2"/>
          <p:cNvSpPr txBox="1">
            <a:spLocks/>
          </p:cNvSpPr>
          <p:nvPr/>
        </p:nvSpPr>
        <p:spPr>
          <a:xfrm>
            <a:off x="628650" y="1050131"/>
            <a:ext cx="8248970" cy="5553793"/>
          </a:xfrm>
          <a:prstGeom prst="rect">
            <a:avLst/>
          </a:prstGeom>
        </p:spPr>
        <p:txBody>
          <a:bodyPr/>
          <a:lstStyle/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b-NO" sz="2000" b="1" kern="0" dirty="0" smtClean="0">
                <a:solidFill>
                  <a:srgbClr val="000000"/>
                </a:solidFill>
                <a:latin typeface="Times"/>
              </a:rPr>
              <a:t>Redusert kapitaltilskudd ikke-kommunale barnehager er teknisk nøytralt - korrigert budsjett er justert som rammeendring.</a:t>
            </a:r>
            <a:r>
              <a:rPr lang="nb-NO" sz="2200" b="1" kern="0" dirty="0" smtClean="0">
                <a:solidFill>
                  <a:srgbClr val="000000"/>
                </a:solidFill>
                <a:latin typeface="Times"/>
              </a:rPr>
              <a:t/>
            </a:r>
            <a:br>
              <a:rPr lang="nb-NO" sz="2200" b="1" kern="0" dirty="0" smtClean="0">
                <a:solidFill>
                  <a:srgbClr val="000000"/>
                </a:solidFill>
                <a:latin typeface="Times"/>
              </a:rPr>
            </a:br>
            <a:endParaRPr lang="nb-NO" sz="2200" b="1" kern="0" dirty="0" smtClean="0">
              <a:solidFill>
                <a:srgbClr val="000000"/>
              </a:solidFill>
              <a:latin typeface="Times"/>
            </a:endParaRP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b-NO" sz="2000" b="1" kern="0" dirty="0" smtClean="0">
                <a:solidFill>
                  <a:srgbClr val="000000"/>
                </a:solidFill>
                <a:latin typeface="Times"/>
              </a:rPr>
              <a:t>Bydelene kan nå ta betalt for oppholdstimer omfattet av tiltak etter opplæringsloven. Det forutsettes at merinntekt er 3 mill. og fordelt i forhold til bydelenes andel av timer til slike tiltak pr 31.12.2015</a:t>
            </a: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nb-NO" sz="2000" b="1" kern="0" dirty="0">
              <a:solidFill>
                <a:srgbClr val="000000"/>
              </a:solidFill>
              <a:latin typeface="Times"/>
            </a:endParaRP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b-NO" sz="2000" b="1" kern="0" dirty="0" smtClean="0">
                <a:solidFill>
                  <a:srgbClr val="000000"/>
                </a:solidFill>
                <a:latin typeface="Times"/>
              </a:rPr>
              <a:t>Økt driftstilskuddssats til familiebarnehager vil gi utgiftsøkning som vist i korrigert budsjett. Kløverveien barnepark ble lagt inn for ett år</a:t>
            </a: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nb-NO" sz="2000" b="1" kern="0" dirty="0">
              <a:solidFill>
                <a:srgbClr val="000000"/>
              </a:solidFill>
              <a:latin typeface="Times"/>
            </a:endParaRP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b-NO" sz="2000" b="1" kern="0" dirty="0" smtClean="0">
                <a:solidFill>
                  <a:srgbClr val="000000"/>
                </a:solidFill>
                <a:latin typeface="Times"/>
              </a:rPr>
              <a:t>Korrigert budsjett nedjustert med 9,642 mill. ut fra bydelenes andel av private </a:t>
            </a:r>
            <a:r>
              <a:rPr lang="nb-NO" sz="2000" b="1" kern="0" dirty="0" err="1" smtClean="0">
                <a:solidFill>
                  <a:srgbClr val="000000"/>
                </a:solidFill>
                <a:latin typeface="Times"/>
              </a:rPr>
              <a:t>storbarnekvivalenter</a:t>
            </a:r>
            <a:r>
              <a:rPr lang="nb-NO" sz="2000" b="1" kern="0" dirty="0" smtClean="0">
                <a:solidFill>
                  <a:srgbClr val="000000"/>
                </a:solidFill>
                <a:latin typeface="Times"/>
              </a:rPr>
              <a:t> 31.12.2015. Det gir tilsvarende realeffekt.</a:t>
            </a: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nb-NO" sz="2000" b="1" kern="0" dirty="0">
              <a:solidFill>
                <a:srgbClr val="000000"/>
              </a:solidFill>
              <a:latin typeface="Times"/>
            </a:endParaRP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b-NO" sz="2000" b="1" kern="0" dirty="0" smtClean="0">
                <a:solidFill>
                  <a:srgbClr val="000000"/>
                </a:solidFill>
                <a:latin typeface="Times"/>
              </a:rPr>
              <a:t>Bydelene må selv søke om andel av 250 mill. i øremerket tilskudd til helsestasjon. Forutsettes at uttrekk er teknisk nøytralt – Stortinget økte tilskuddsrammen fra 100 mill. til 250 mill.</a:t>
            </a: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nb-NO" sz="2000" b="1" kern="0" dirty="0">
              <a:solidFill>
                <a:srgbClr val="000000"/>
              </a:solidFill>
              <a:latin typeface="Times"/>
            </a:endParaRP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nb-NO" sz="2000" b="1" kern="0" dirty="0">
              <a:solidFill>
                <a:srgbClr val="000000"/>
              </a:solidFill>
              <a:latin typeface="Times"/>
            </a:endParaRP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nb-NO" sz="2000" b="1" kern="0" dirty="0" smtClean="0">
              <a:solidFill>
                <a:srgbClr val="000000"/>
              </a:solidFill>
              <a:latin typeface="Times"/>
            </a:endParaRP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nb-NO" sz="1100" b="1" kern="0" dirty="0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94015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5"/>
          <p:cNvSpPr txBox="1">
            <a:spLocks noChangeArrowheads="1"/>
          </p:cNvSpPr>
          <p:nvPr/>
        </p:nvSpPr>
        <p:spPr bwMode="auto">
          <a:xfrm>
            <a:off x="457194" y="548824"/>
            <a:ext cx="8172449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b-NO" altLang="nb-NO" sz="28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Korrigert budsjett  2016 –fra SAK 1 til </a:t>
            </a:r>
            <a:r>
              <a:rPr lang="nb-NO" altLang="nb-NO" sz="2800" b="1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Dok</a:t>
            </a:r>
            <a:r>
              <a:rPr lang="nb-NO" altLang="nb-NO" sz="28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99" y="1608826"/>
            <a:ext cx="8274837" cy="3964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5976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5"/>
          <p:cNvSpPr txBox="1">
            <a:spLocks noChangeArrowheads="1"/>
          </p:cNvSpPr>
          <p:nvPr/>
        </p:nvSpPr>
        <p:spPr bwMode="auto">
          <a:xfrm>
            <a:off x="941876" y="133042"/>
            <a:ext cx="7137697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Korrigert</a:t>
            </a:r>
            <a:r>
              <a:rPr kumimoji="0" lang="nb-NO" altLang="nb-NO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budsjett fra SAK1 til DOK 3</a:t>
            </a:r>
            <a:endParaRPr kumimoji="0" lang="nb-NO" altLang="nb-NO" sz="2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Plassholder for innhold 2"/>
          <p:cNvSpPr txBox="1">
            <a:spLocks/>
          </p:cNvSpPr>
          <p:nvPr/>
        </p:nvSpPr>
        <p:spPr>
          <a:xfrm>
            <a:off x="278607" y="750094"/>
            <a:ext cx="8599014" cy="5853831"/>
          </a:xfrm>
          <a:prstGeom prst="rect">
            <a:avLst/>
          </a:prstGeom>
        </p:spPr>
        <p:txBody>
          <a:bodyPr/>
          <a:lstStyle/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b-NO" sz="2000" b="1" kern="0" dirty="0" smtClean="0">
                <a:solidFill>
                  <a:srgbClr val="000000"/>
                </a:solidFill>
                <a:latin typeface="Times"/>
              </a:rPr>
              <a:t>Aker samhandlingsarena blir gratis å bruke. Forutsettes teknisk nøytralt. Dette må bydelene vurdere selv.</a:t>
            </a:r>
            <a:r>
              <a:rPr lang="nb-NO" sz="2200" b="1" kern="0" dirty="0" smtClean="0">
                <a:solidFill>
                  <a:srgbClr val="000000"/>
                </a:solidFill>
                <a:latin typeface="Times"/>
              </a:rPr>
              <a:t/>
            </a:r>
            <a:br>
              <a:rPr lang="nb-NO" sz="2200" b="1" kern="0" dirty="0" smtClean="0">
                <a:solidFill>
                  <a:srgbClr val="000000"/>
                </a:solidFill>
                <a:latin typeface="Times"/>
              </a:rPr>
            </a:br>
            <a:endParaRPr lang="nb-NO" sz="2200" b="1" kern="0" dirty="0" smtClean="0">
              <a:solidFill>
                <a:srgbClr val="000000"/>
              </a:solidFill>
              <a:latin typeface="Times"/>
            </a:endParaRP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b-NO" sz="2000" b="1" kern="0" dirty="0" smtClean="0">
                <a:solidFill>
                  <a:srgbClr val="000000"/>
                </a:solidFill>
                <a:latin typeface="Times"/>
              </a:rPr>
              <a:t>Inntektssvikt på 30 mill. i refusjon for brukere med ressurskrevende tjenester forutsatt som andel brukere pr 31.12.2015. Innslagspunkt 2017 fremmes i statsbudsjett 2018 – ble kr 1 157 for 2016 og prisjustert blir dette kr 1 186 for kommuneregnskap 2017. </a:t>
            </a: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nb-NO" sz="1600" b="1" kern="0" dirty="0">
              <a:solidFill>
                <a:srgbClr val="000000"/>
              </a:solidFill>
              <a:latin typeface="Times"/>
            </a:endParaRP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b-NO" sz="2000" b="1" kern="0" dirty="0" smtClean="0">
                <a:solidFill>
                  <a:srgbClr val="000000"/>
                </a:solidFill>
                <a:latin typeface="Times"/>
              </a:rPr>
              <a:t>Ikke mulig foreløpig å vurdere realutslag pr bydel av </a:t>
            </a:r>
            <a:r>
              <a:rPr lang="nb-NO" sz="2000" b="1" kern="0" dirty="0" err="1" smtClean="0">
                <a:solidFill>
                  <a:srgbClr val="000000"/>
                </a:solidFill>
                <a:latin typeface="Times"/>
              </a:rPr>
              <a:t>Avlasterdommen</a:t>
            </a:r>
            <a:r>
              <a:rPr lang="nb-NO" sz="2000" b="1" kern="0" dirty="0" smtClean="0">
                <a:solidFill>
                  <a:srgbClr val="000000"/>
                </a:solidFill>
                <a:latin typeface="Times"/>
              </a:rPr>
              <a:t>.</a:t>
            </a: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nb-NO" sz="1600" b="1" kern="0" dirty="0">
              <a:solidFill>
                <a:srgbClr val="000000"/>
              </a:solidFill>
              <a:latin typeface="Times"/>
            </a:endParaRP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b-NO" sz="2000" b="1" kern="0" dirty="0" smtClean="0">
                <a:solidFill>
                  <a:srgbClr val="000000"/>
                </a:solidFill>
                <a:latin typeface="Times"/>
              </a:rPr>
              <a:t>Styrket bo-oppfølging rusomsorg og aktivitetsplikt under 30 år – her forutsettes det at aktiviteten øker på samme måte som tildelt beløp.</a:t>
            </a: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nb-NO" sz="1600" b="1" kern="0" dirty="0">
              <a:solidFill>
                <a:srgbClr val="000000"/>
              </a:solidFill>
              <a:latin typeface="Times"/>
            </a:endParaRP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b-NO" sz="2000" b="1" kern="0" dirty="0" smtClean="0">
                <a:solidFill>
                  <a:srgbClr val="000000"/>
                </a:solidFill>
                <a:latin typeface="Times"/>
              </a:rPr>
              <a:t>Korrigering for sosialhjelp i 2016 gir kun realendring for revidert fordelingssystem, oppdaterte kostnadsnøkler og regnskapsandel. </a:t>
            </a: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nb-NO" sz="2000" b="1" kern="0" dirty="0">
              <a:solidFill>
                <a:srgbClr val="000000"/>
              </a:solidFill>
              <a:latin typeface="Times"/>
            </a:endParaRP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b-NO" sz="2000" b="1" kern="0" dirty="0" smtClean="0">
                <a:solidFill>
                  <a:srgbClr val="000000"/>
                </a:solidFill>
                <a:latin typeface="Times"/>
              </a:rPr>
              <a:t>Omlegging av statstilskudd EM forutsettes å gi 50 mill. i gevinst</a:t>
            </a: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nb-NO" sz="1100" b="1" kern="0" dirty="0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33159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5"/>
          <p:cNvSpPr txBox="1">
            <a:spLocks noChangeArrowheads="1"/>
          </p:cNvSpPr>
          <p:nvPr/>
        </p:nvSpPr>
        <p:spPr bwMode="auto">
          <a:xfrm>
            <a:off x="457197" y="391662"/>
            <a:ext cx="8172449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b-NO" altLang="nb-NO" sz="28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Realendring 2016-2017 – fra TI til DOK 3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18" y="1231704"/>
            <a:ext cx="8432006" cy="444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23472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5"/>
          <p:cNvSpPr txBox="1">
            <a:spLocks noChangeArrowheads="1"/>
          </p:cNvSpPr>
          <p:nvPr/>
        </p:nvSpPr>
        <p:spPr bwMode="auto">
          <a:xfrm>
            <a:off x="941878" y="242897"/>
            <a:ext cx="7137697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Realendringer</a:t>
            </a:r>
            <a:r>
              <a:rPr kumimoji="0" lang="nb-NO" altLang="nb-NO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fra TI til DOK 3</a:t>
            </a:r>
            <a:endParaRPr kumimoji="0" lang="nb-NO" altLang="nb-NO" sz="2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Plassholder for innhold 2"/>
          <p:cNvSpPr txBox="1">
            <a:spLocks/>
          </p:cNvSpPr>
          <p:nvPr/>
        </p:nvSpPr>
        <p:spPr>
          <a:xfrm>
            <a:off x="421481" y="1361356"/>
            <a:ext cx="8622507" cy="5496644"/>
          </a:xfrm>
          <a:prstGeom prst="rect">
            <a:avLst/>
          </a:prstGeom>
        </p:spPr>
        <p:txBody>
          <a:bodyPr/>
          <a:lstStyle/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nb-NO" sz="2000" b="1" kern="0" dirty="0" smtClean="0">
                <a:solidFill>
                  <a:srgbClr val="000000"/>
                </a:solidFill>
                <a:latin typeface="Times"/>
              </a:rPr>
              <a:t>Generell rammeøkning er på 7,750 mill. og er fordelt pr FO.</a:t>
            </a:r>
            <a:br>
              <a:rPr lang="nb-NO" sz="2000" b="1" kern="0" dirty="0" smtClean="0">
                <a:solidFill>
                  <a:srgbClr val="000000"/>
                </a:solidFill>
                <a:latin typeface="Times"/>
              </a:rPr>
            </a:br>
            <a:endParaRPr lang="nb-NO" sz="2000" b="1" kern="0" dirty="0" smtClean="0">
              <a:solidFill>
                <a:srgbClr val="000000"/>
              </a:solidFill>
              <a:latin typeface="Times"/>
            </a:endParaRP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b-NO" sz="2000" b="1" kern="0" dirty="0" smtClean="0">
                <a:solidFill>
                  <a:srgbClr val="000000"/>
                </a:solidFill>
                <a:latin typeface="Times"/>
              </a:rPr>
              <a:t>Realeffekt </a:t>
            </a:r>
            <a:r>
              <a:rPr lang="nb-NO" sz="2000" b="1" kern="0" dirty="0">
                <a:solidFill>
                  <a:srgbClr val="000000"/>
                </a:solidFill>
                <a:latin typeface="Times"/>
              </a:rPr>
              <a:t>av </a:t>
            </a:r>
            <a:r>
              <a:rPr lang="nb-NO" sz="2000" b="1" kern="0" dirty="0" smtClean="0">
                <a:solidFill>
                  <a:srgbClr val="000000"/>
                </a:solidFill>
                <a:latin typeface="Times"/>
              </a:rPr>
              <a:t>driftstilskudd ordinære ikke-kommunale barnehager er beregnet for bydelene samlet og fordelt utfra andel barn.</a:t>
            </a: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nb-NO" sz="2000" b="1" kern="0" dirty="0">
              <a:solidFill>
                <a:srgbClr val="000000"/>
              </a:solidFill>
              <a:latin typeface="Times"/>
            </a:endParaRP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b-NO" sz="2000" b="1" kern="0" dirty="0" smtClean="0">
                <a:solidFill>
                  <a:srgbClr val="000000"/>
                </a:solidFill>
                <a:latin typeface="Times"/>
              </a:rPr>
              <a:t>Realeffekt av omlegging fra barnevernsrefusjon Enslig mindreårige flyktninger til forhøyet fast årlig bosettingstilskudd er estimert med basis i aktivitets- og regnskapsdata for 2015. Bydelene bør oppdatere beregningene i forhold til hva som skjedde i 2016..</a:t>
            </a: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nb-NO" sz="2000" b="1" kern="0" dirty="0">
              <a:solidFill>
                <a:srgbClr val="000000"/>
              </a:solidFill>
              <a:latin typeface="Times"/>
            </a:endParaRP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nb-NO" sz="2000" b="1" kern="0" dirty="0" smtClean="0">
              <a:solidFill>
                <a:srgbClr val="000000"/>
              </a:solidFill>
              <a:latin typeface="Times"/>
            </a:endParaRP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nb-NO" sz="2000" b="1" kern="0" dirty="0">
              <a:solidFill>
                <a:srgbClr val="000000"/>
              </a:solidFill>
              <a:latin typeface="Times"/>
            </a:endParaRPr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nb-NO" sz="2000" b="1" kern="0" dirty="0" smtClean="0">
              <a:solidFill>
                <a:srgbClr val="000000"/>
              </a:solidFill>
              <a:latin typeface="Times"/>
            </a:endParaRPr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nb-NO" sz="2000" b="1" kern="0" dirty="0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36438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5"/>
          <p:cNvSpPr txBox="1">
            <a:spLocks noChangeArrowheads="1"/>
          </p:cNvSpPr>
          <p:nvPr/>
        </p:nvSpPr>
        <p:spPr bwMode="auto">
          <a:xfrm>
            <a:off x="457195" y="563112"/>
            <a:ext cx="8172449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b-NO" altLang="nb-NO" sz="28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Samlet ramme – </a:t>
            </a:r>
            <a:r>
              <a:rPr lang="nb-NO" altLang="nb-NO" sz="2800" b="1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Dok</a:t>
            </a:r>
            <a:r>
              <a:rPr lang="nb-NO" altLang="nb-NO" sz="28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3 2017 i faste 2016-priser</a:t>
            </a:r>
          </a:p>
        </p:txBody>
      </p:sp>
      <p:sp>
        <p:nvSpPr>
          <p:cNvPr id="5" name="Text Box 25"/>
          <p:cNvSpPr txBox="1">
            <a:spLocks noChangeArrowheads="1"/>
          </p:cNvSpPr>
          <p:nvPr/>
        </p:nvSpPr>
        <p:spPr bwMode="auto">
          <a:xfrm>
            <a:off x="457196" y="6109102"/>
            <a:ext cx="8172449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b-NO" altLang="nb-NO" sz="12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Merk at rammen er i faste 2016 priser og er ikke kroneavrundet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56" y="1526857"/>
            <a:ext cx="7900988" cy="4298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6365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5"/>
          <p:cNvSpPr txBox="1">
            <a:spLocks noChangeArrowheads="1"/>
          </p:cNvSpPr>
          <p:nvPr/>
        </p:nvSpPr>
        <p:spPr bwMode="auto">
          <a:xfrm>
            <a:off x="228749" y="642730"/>
            <a:ext cx="8208912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b-NO" altLang="nb-NO" sz="28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Generell rammereduksjon på sektorene 2017</a:t>
            </a:r>
          </a:p>
        </p:txBody>
      </p:sp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478781" y="5648548"/>
            <a:ext cx="8208912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b-NO" altLang="nb-NO" sz="24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Reduksjon på 26 mill. Bydelssektoren har ikke rammekutt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33493"/>
            <a:ext cx="6615114" cy="381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40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/>
        </p:nvSpPr>
        <p:spPr>
          <a:xfrm>
            <a:off x="491706" y="672860"/>
            <a:ext cx="8108830" cy="514997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endParaRPr lang="nb-NO" sz="2000" b="1" dirty="0" smtClean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491706" y="508189"/>
            <a:ext cx="8208912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b-NO" altLang="nb-NO" sz="28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Generell rammereduksjon for bydelene 2017-2020</a:t>
            </a:r>
          </a:p>
        </p:txBody>
      </p:sp>
      <p:pic>
        <p:nvPicPr>
          <p:cNvPr id="7" name="Picture 2" descr="H:\Privat\Økonomisk oppfølging 2013\Startmøter\Presentasjoner\-WM_strip_DK_2013011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720" y="3786626"/>
            <a:ext cx="6930802" cy="2384939"/>
          </a:xfrm>
          <a:prstGeom prst="rect">
            <a:avLst/>
          </a:prstGeom>
          <a:noFill/>
          <a:ln w="15875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24" y="1309507"/>
            <a:ext cx="8677275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70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/>
        </p:nvSpPr>
        <p:spPr>
          <a:xfrm>
            <a:off x="491706" y="672860"/>
            <a:ext cx="8108830" cy="514997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endParaRPr lang="nb-NO" sz="2000" b="1" dirty="0" smtClean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491706" y="318381"/>
            <a:ext cx="8208912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b-NO" altLang="nb-NO" sz="28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Generell rammereduksjon for bydelene 2012-2020</a:t>
            </a:r>
          </a:p>
        </p:txBody>
      </p:sp>
      <p:sp>
        <p:nvSpPr>
          <p:cNvPr id="7" name="Text Box 25"/>
          <p:cNvSpPr txBox="1">
            <a:spLocks noChangeArrowheads="1"/>
          </p:cNvSpPr>
          <p:nvPr/>
        </p:nvSpPr>
        <p:spPr bwMode="auto">
          <a:xfrm>
            <a:off x="491706" y="5751391"/>
            <a:ext cx="8208912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b-NO" altLang="nb-NO" sz="24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Forbedring på 176 mill. i forhold til </a:t>
            </a:r>
            <a:r>
              <a:rPr lang="nb-NO" altLang="nb-NO" sz="2400" b="1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Dok</a:t>
            </a:r>
            <a:r>
              <a:rPr lang="nb-NO" altLang="nb-NO" sz="24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3 2016-2019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39" y="1318619"/>
            <a:ext cx="7718963" cy="4215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795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5"/>
          <p:cNvSpPr txBox="1">
            <a:spLocks noChangeArrowheads="1"/>
          </p:cNvSpPr>
          <p:nvPr/>
        </p:nvSpPr>
        <p:spPr bwMode="auto">
          <a:xfrm>
            <a:off x="494758" y="481340"/>
            <a:ext cx="8208912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b-NO" altLang="nb-NO" sz="28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Tilbakeføring av rammekutt </a:t>
            </a:r>
          </a:p>
        </p:txBody>
      </p:sp>
      <p:sp>
        <p:nvSpPr>
          <p:cNvPr id="2" name="AutoShape 4" descr="Bilderesultat for sykkelbud"/>
          <p:cNvSpPr>
            <a:spLocks noChangeAspect="1" noChangeArrowheads="1"/>
          </p:cNvSpPr>
          <p:nvPr/>
        </p:nvSpPr>
        <p:spPr bwMode="auto">
          <a:xfrm>
            <a:off x="155575" y="-2286000"/>
            <a:ext cx="94297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" name="AutoShape 6" descr="Bilderesultat for sykkelbud"/>
          <p:cNvSpPr>
            <a:spLocks noChangeAspect="1" noChangeArrowheads="1"/>
          </p:cNvSpPr>
          <p:nvPr/>
        </p:nvSpPr>
        <p:spPr bwMode="auto">
          <a:xfrm>
            <a:off x="307975" y="-2133600"/>
            <a:ext cx="94297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6" name="AutoShape 8" descr="Bilderesultat for sykkelbud"/>
          <p:cNvSpPr>
            <a:spLocks noChangeAspect="1" noChangeArrowheads="1"/>
          </p:cNvSpPr>
          <p:nvPr/>
        </p:nvSpPr>
        <p:spPr bwMode="auto">
          <a:xfrm>
            <a:off x="460375" y="-1981200"/>
            <a:ext cx="94297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46" y="3399084"/>
            <a:ext cx="3306271" cy="2256684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AutoShape 12" descr="Bilderesultat for retur"/>
          <p:cNvSpPr>
            <a:spLocks noChangeAspect="1" noChangeArrowheads="1"/>
          </p:cNvSpPr>
          <p:nvPr/>
        </p:nvSpPr>
        <p:spPr bwMode="auto">
          <a:xfrm>
            <a:off x="155575" y="-685800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8" name="AutoShape 14" descr="Bilderesultat for retur"/>
          <p:cNvSpPr>
            <a:spLocks noChangeAspect="1" noChangeArrowheads="1"/>
          </p:cNvSpPr>
          <p:nvPr/>
        </p:nvSpPr>
        <p:spPr bwMode="auto">
          <a:xfrm>
            <a:off x="307975" y="-533400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9" name="AutoShape 16" descr="Bilderesultat for retur"/>
          <p:cNvSpPr>
            <a:spLocks noChangeAspect="1" noChangeArrowheads="1"/>
          </p:cNvSpPr>
          <p:nvPr/>
        </p:nvSpPr>
        <p:spPr bwMode="auto">
          <a:xfrm>
            <a:off x="460375" y="-381000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6161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2" y="3355550"/>
            <a:ext cx="3259938" cy="2343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95" y="1274068"/>
            <a:ext cx="8402638" cy="150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508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5"/>
          <p:cNvSpPr txBox="1">
            <a:spLocks noChangeArrowheads="1"/>
          </p:cNvSpPr>
          <p:nvPr/>
        </p:nvSpPr>
        <p:spPr bwMode="auto">
          <a:xfrm>
            <a:off x="941878" y="307191"/>
            <a:ext cx="7137697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Økonomiplan bydelene - 2017-2020</a:t>
            </a:r>
          </a:p>
        </p:txBody>
      </p:sp>
      <p:sp>
        <p:nvSpPr>
          <p:cNvPr id="5" name="Plassholder for innhold 2"/>
          <p:cNvSpPr txBox="1">
            <a:spLocks/>
          </p:cNvSpPr>
          <p:nvPr/>
        </p:nvSpPr>
        <p:spPr>
          <a:xfrm>
            <a:off x="884732" y="1050131"/>
            <a:ext cx="7992888" cy="5553793"/>
          </a:xfrm>
          <a:prstGeom prst="rect">
            <a:avLst/>
          </a:prstGeom>
        </p:spPr>
        <p:txBody>
          <a:bodyPr/>
          <a:lstStyle/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nb-NO" sz="2200" b="1" kern="0" dirty="0" smtClean="0">
                <a:solidFill>
                  <a:srgbClr val="000000"/>
                </a:solidFill>
                <a:latin typeface="Times"/>
              </a:rPr>
              <a:t>Reelt innsparingskrav i forhold til korrigert budsjett – endring i det økonomiske handlingsrommet</a:t>
            </a:r>
            <a:br>
              <a:rPr lang="nb-NO" sz="2200" b="1" kern="0" dirty="0" smtClean="0">
                <a:solidFill>
                  <a:srgbClr val="000000"/>
                </a:solidFill>
                <a:latin typeface="Times"/>
              </a:rPr>
            </a:br>
            <a:endParaRPr lang="nb-NO" sz="2200" b="1" kern="0" dirty="0" smtClean="0">
              <a:solidFill>
                <a:srgbClr val="000000"/>
              </a:solidFill>
              <a:latin typeface="Times"/>
            </a:endParaRP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b-NO" sz="2200" b="1" kern="0" dirty="0" smtClean="0">
                <a:solidFill>
                  <a:srgbClr val="000000"/>
                </a:solidFill>
                <a:latin typeface="Times"/>
              </a:rPr>
              <a:t>Følgende forhold er </a:t>
            </a:r>
            <a:r>
              <a:rPr lang="nb-NO" sz="2200" b="1" u="sng" kern="0" dirty="0" smtClean="0">
                <a:solidFill>
                  <a:srgbClr val="000000"/>
                </a:solidFill>
                <a:latin typeface="Times"/>
              </a:rPr>
              <a:t>ikke</a:t>
            </a:r>
            <a:r>
              <a:rPr lang="nb-NO" sz="2200" b="1" kern="0" dirty="0" smtClean="0">
                <a:solidFill>
                  <a:srgbClr val="000000"/>
                </a:solidFill>
                <a:latin typeface="Times"/>
              </a:rPr>
              <a:t> definert som reell vekst: </a:t>
            </a: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nb-NO" sz="1100" b="1" kern="0" dirty="0">
              <a:solidFill>
                <a:srgbClr val="000000"/>
              </a:solidFill>
              <a:latin typeface="Times"/>
            </a:endParaRPr>
          </a:p>
          <a:p>
            <a:pPr marL="800100" lvl="1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nb-NO" sz="2000" b="1" kern="0" dirty="0" smtClean="0">
                <a:solidFill>
                  <a:srgbClr val="000000"/>
                </a:solidFill>
                <a:latin typeface="Times"/>
              </a:rPr>
              <a:t>Demografikompensasjon </a:t>
            </a:r>
          </a:p>
          <a:p>
            <a:pPr marL="800100" lvl="1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endParaRPr lang="nb-NO" sz="2000" b="1" kern="0" dirty="0">
              <a:solidFill>
                <a:srgbClr val="000000"/>
              </a:solidFill>
              <a:latin typeface="Times"/>
            </a:endParaRPr>
          </a:p>
          <a:p>
            <a:pPr marL="800100" lvl="1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nb-NO" sz="2000" b="1" kern="0" dirty="0" smtClean="0">
                <a:solidFill>
                  <a:srgbClr val="000000"/>
                </a:solidFill>
                <a:latin typeface="Times" pitchFamily="18" charset="0"/>
              </a:rPr>
              <a:t>Særskilte styrkinger i forhold til 2016 med forutsetning om aktivitetsøkning – (årsverk hjemmebaserte tjenester, helsestasjonstjenesten, bo-oppfølging rusomsorg, aktivitetsplikt sosialhjelpsmottakere under 30 år)</a:t>
            </a:r>
            <a:r>
              <a:rPr lang="nb-NO" sz="2000" b="1" kern="0" dirty="0" smtClean="0">
                <a:solidFill>
                  <a:srgbClr val="000000"/>
                </a:solidFill>
                <a:latin typeface="Times"/>
              </a:rPr>
              <a:t/>
            </a:r>
            <a:br>
              <a:rPr lang="nb-NO" sz="2000" b="1" kern="0" dirty="0" smtClean="0">
                <a:solidFill>
                  <a:srgbClr val="000000"/>
                </a:solidFill>
                <a:latin typeface="Times"/>
              </a:rPr>
            </a:br>
            <a:endParaRPr lang="nb-NO" sz="2000" b="1" kern="0" dirty="0" smtClean="0">
              <a:solidFill>
                <a:srgbClr val="000000"/>
              </a:solidFill>
              <a:latin typeface="Times"/>
            </a:endParaRPr>
          </a:p>
          <a:p>
            <a:pPr marL="800100" lvl="1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nb-NO" sz="2000" b="1" kern="0" dirty="0" smtClean="0">
                <a:solidFill>
                  <a:srgbClr val="000000"/>
                </a:solidFill>
                <a:latin typeface="Times" pitchFamily="18" charset="0"/>
              </a:rPr>
              <a:t>Konsekvensjustering for forventet utgiftsøkning (barnehager, sosialhjelp, flyktninger, brukere med ressurskrevende tjenester, </a:t>
            </a:r>
            <a:r>
              <a:rPr lang="nb-NO" sz="2000" b="1" kern="0" dirty="0" err="1" smtClean="0">
                <a:solidFill>
                  <a:srgbClr val="000000"/>
                </a:solidFill>
                <a:latin typeface="Times" pitchFamily="18" charset="0"/>
              </a:rPr>
              <a:t>avlasterdommen</a:t>
            </a:r>
            <a:r>
              <a:rPr lang="nb-NO" sz="2000" b="1" kern="0" dirty="0" smtClean="0">
                <a:solidFill>
                  <a:srgbClr val="000000"/>
                </a:solidFill>
                <a:latin typeface="Times" pitchFamily="18" charset="0"/>
              </a:rPr>
              <a:t>) </a:t>
            </a:r>
            <a:endParaRPr lang="nb-NO" sz="2000" b="1" kern="0" dirty="0" smtClean="0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87583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-Oslokommune-BYR_PPT">
  <a:themeElements>
    <a:clrScheme name="Oslo kommune">
      <a:dk1>
        <a:srgbClr val="000000"/>
      </a:dk1>
      <a:lt1>
        <a:sysClr val="window" lastClr="FFFFFF"/>
      </a:lt1>
      <a:dk2>
        <a:srgbClr val="2B265B"/>
      </a:dk2>
      <a:lt2>
        <a:srgbClr val="FFFFFF"/>
      </a:lt2>
      <a:accent1>
        <a:srgbClr val="22408C"/>
      </a:accent1>
      <a:accent2>
        <a:srgbClr val="004438"/>
      </a:accent2>
      <a:accent3>
        <a:srgbClr val="007770"/>
      </a:accent3>
      <a:accent4>
        <a:srgbClr val="DFAB26"/>
      </a:accent4>
      <a:accent5>
        <a:srgbClr val="CE1126"/>
      </a:accent5>
      <a:accent6>
        <a:srgbClr val="861D5D"/>
      </a:accent6>
      <a:hlink>
        <a:srgbClr val="2F5EC0"/>
      </a:hlink>
      <a:folHlink>
        <a:srgbClr val="9BB8F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>
        <a:normAutofit/>
      </a:bodyPr>
      <a:lstStyle>
        <a:defPPr>
          <a:defRPr sz="2000" b="1" dirty="0" err="1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1-Oslokommune-BYR_PPT</Template>
  <TotalTime>3383</TotalTime>
  <Words>826</Words>
  <Application>Microsoft Office PowerPoint</Application>
  <PresentationFormat>Skjermfremvisning (4:3)</PresentationFormat>
  <Paragraphs>139</Paragraphs>
  <Slides>48</Slides>
  <Notes>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48</vt:i4>
      </vt:variant>
    </vt:vector>
  </HeadingPairs>
  <TitlesOfParts>
    <vt:vector size="49" baseType="lpstr">
      <vt:lpstr>1-Oslokommune-BYR_PPT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Oslo kommune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Lysbilde 1</dc:title>
  <dc:creator>byr62645</dc:creator>
  <cp:lastModifiedBy>Elise Jølsund</cp:lastModifiedBy>
  <cp:revision>371</cp:revision>
  <cp:lastPrinted>2016-12-20T14:59:03Z</cp:lastPrinted>
  <dcterms:created xsi:type="dcterms:W3CDTF">2014-03-04T07:24:38Z</dcterms:created>
  <dcterms:modified xsi:type="dcterms:W3CDTF">2017-01-16T08:03:37Z</dcterms:modified>
</cp:coreProperties>
</file>