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05" r:id="rId6"/>
    <p:sldId id="304" r:id="rId7"/>
    <p:sldId id="329" r:id="rId8"/>
    <p:sldId id="352" r:id="rId9"/>
    <p:sldId id="355" r:id="rId10"/>
    <p:sldId id="353" r:id="rId11"/>
    <p:sldId id="356" r:id="rId12"/>
    <p:sldId id="330" r:id="rId13"/>
    <p:sldId id="331" r:id="rId14"/>
    <p:sldId id="335" r:id="rId15"/>
    <p:sldId id="336" r:id="rId16"/>
    <p:sldId id="337" r:id="rId17"/>
    <p:sldId id="338" r:id="rId18"/>
    <p:sldId id="339" r:id="rId19"/>
    <p:sldId id="373" r:id="rId20"/>
    <p:sldId id="341" r:id="rId21"/>
    <p:sldId id="342" r:id="rId22"/>
    <p:sldId id="372" r:id="rId23"/>
    <p:sldId id="343" r:id="rId24"/>
    <p:sldId id="344" r:id="rId25"/>
    <p:sldId id="345" r:id="rId26"/>
    <p:sldId id="346" r:id="rId27"/>
    <p:sldId id="358" r:id="rId28"/>
    <p:sldId id="347" r:id="rId29"/>
    <p:sldId id="359" r:id="rId30"/>
    <p:sldId id="361" r:id="rId31"/>
    <p:sldId id="362" r:id="rId32"/>
    <p:sldId id="363" r:id="rId33"/>
    <p:sldId id="348" r:id="rId34"/>
    <p:sldId id="349" r:id="rId35"/>
    <p:sldId id="350" r:id="rId36"/>
    <p:sldId id="351" r:id="rId37"/>
    <p:sldId id="332" r:id="rId38"/>
    <p:sldId id="365" r:id="rId39"/>
    <p:sldId id="366" r:id="rId40"/>
    <p:sldId id="368" r:id="rId41"/>
    <p:sldId id="367" r:id="rId42"/>
    <p:sldId id="371" r:id="rId43"/>
    <p:sldId id="369" r:id="rId44"/>
    <p:sldId id="370" r:id="rId45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ål Eirik Pettersen" initials="PE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FDE"/>
    <a:srgbClr val="F5987F"/>
    <a:srgbClr val="F5A28A"/>
    <a:srgbClr val="F5B78A"/>
    <a:srgbClr val="9ADCFB"/>
    <a:srgbClr val="65E09E"/>
    <a:srgbClr val="E7F5FE"/>
    <a:srgbClr val="E1AE6B"/>
    <a:srgbClr val="F17F72"/>
    <a:srgbClr val="6FC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89353" autoAdjust="0"/>
  </p:normalViewPr>
  <p:slideViewPr>
    <p:cSldViewPr snapToGrid="0">
      <p:cViewPr>
        <p:scale>
          <a:sx n="90" d="100"/>
          <a:sy n="90" d="100"/>
        </p:scale>
        <p:origin x="-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796426-D274-4375-A17C-9C6771DC64F5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E905AC-D612-4F1F-8FD1-C1772619DFA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26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177085-4572-43E8-9E72-AA48C1F57850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B42A71-63F3-4653-866A-2B57F6B894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618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2A71-63F3-4653-866A-2B57F6B89444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05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2A71-63F3-4653-866A-2B57F6B89444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14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vrundet rektangel 5">
            <a:extLst/>
          </p:cNvPr>
          <p:cNvSpPr/>
          <p:nvPr/>
        </p:nvSpPr>
        <p:spPr>
          <a:xfrm rot="2742760">
            <a:off x="3650457" y="997744"/>
            <a:ext cx="4891087" cy="4892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620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4000" b="1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4" name="Gruppe 7"/>
          <p:cNvGrpSpPr>
            <a:grpSpLocks/>
          </p:cNvGrpSpPr>
          <p:nvPr/>
        </p:nvGrpSpPr>
        <p:grpSpPr bwMode="auto">
          <a:xfrm>
            <a:off x="5414963" y="1533525"/>
            <a:ext cx="1362075" cy="2216150"/>
            <a:chOff x="5414823" y="1533853"/>
            <a:chExt cx="1362354" cy="2215991"/>
          </a:xfrm>
        </p:grpSpPr>
        <p:sp>
          <p:nvSpPr>
            <p:cNvPr id="5" name="Avrundet rektangel 4">
              <a:extLst/>
            </p:cNvPr>
            <p:cNvSpPr/>
            <p:nvPr/>
          </p:nvSpPr>
          <p:spPr>
            <a:xfrm rot="2742760">
              <a:off x="5415011" y="1533665"/>
              <a:ext cx="1361977" cy="136235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6" name="TekstSylinder 9"/>
            <p:cNvSpPr txBox="1">
              <a:spLocks noChangeArrowheads="1"/>
            </p:cNvSpPr>
            <p:nvPr/>
          </p:nvSpPr>
          <p:spPr bwMode="auto">
            <a:xfrm>
              <a:off x="5715364" y="1533853"/>
              <a:ext cx="761271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b-NO" altLang="nb-NO" sz="13800">
                  <a:solidFill>
                    <a:srgbClr val="9ADCFB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“</a:t>
              </a:r>
              <a:endParaRPr lang="nb-NO" altLang="nb-NO" sz="3600">
                <a:solidFill>
                  <a:srgbClr val="9ADCF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933575" y="3749844"/>
            <a:ext cx="8343900" cy="1695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5379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999163"/>
            <a:ext cx="105362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5292-AEFC-4793-B6B9-3F564605F634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8" name="Plassholder for bunntekst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055-2DBE-44B4-9AC5-A01039ADA1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25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vit bakgru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999163"/>
            <a:ext cx="105362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bilde 4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8254093" y="1836964"/>
            <a:ext cx="3099707" cy="3943350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323161" cy="394737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dato 2">
            <a:extLst/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8A5-C1D5-41DC-AD44-E333D6C2FE0B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9" name="Plassholder for bunntekst 3">
            <a:extLst/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Plassholder for lysbildenummer 4">
            <a:extLst/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6CF5-8B16-4B6C-9886-724723C148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1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999163"/>
            <a:ext cx="105362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2">
            <a:extLst/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1A6E-F99F-4F33-9958-4CA82BF4D3F0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8" name="Plassholder for bunntekst 3">
            <a:extLst/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Plassholder for lysbildenummer 4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3D54-66A3-42CE-B306-5FBCE0E444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70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8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6756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vrundet rektangel 5">
            <a:extLst/>
          </p:cNvPr>
          <p:cNvSpPr/>
          <p:nvPr/>
        </p:nvSpPr>
        <p:spPr>
          <a:xfrm rot="2742760">
            <a:off x="3649663" y="982663"/>
            <a:ext cx="4892675" cy="4892675"/>
          </a:xfrm>
          <a:prstGeom prst="roundRect">
            <a:avLst/>
          </a:prstGeom>
          <a:solidFill>
            <a:srgbClr val="9ADC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54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819275"/>
            <a:ext cx="12192000" cy="4181475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08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819275"/>
            <a:ext cx="12192000" cy="4181475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6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7570788" y="1819275"/>
            <a:ext cx="4621212" cy="4181475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384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5"/>
            <a:ext cx="12192000" cy="4181475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7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895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/>
          </p:cNvPr>
          <p:cNvSpPr/>
          <p:nvPr/>
        </p:nvSpPr>
        <p:spPr>
          <a:xfrm>
            <a:off x="0" y="1819275"/>
            <a:ext cx="12192000" cy="4181475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6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85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 med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/>
          </p:cNvPr>
          <p:cNvSpPr/>
          <p:nvPr/>
        </p:nvSpPr>
        <p:spPr>
          <a:xfrm>
            <a:off x="0" y="1819275"/>
            <a:ext cx="12192000" cy="4181475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746125"/>
            <a:ext cx="7032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9011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126498"/>
            <a:ext cx="5157787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950410"/>
            <a:ext cx="5157787" cy="26765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126498"/>
            <a:ext cx="5183188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950410"/>
            <a:ext cx="5183188" cy="2676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37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705600" y="0"/>
            <a:ext cx="5486400" cy="6858000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utklipp 4"/>
          <p:cNvSpPr>
            <a:spLocks noGrp="1"/>
          </p:cNvSpPr>
          <p:nvPr>
            <p:ph type="clipArt" sz="quarter" idx="11"/>
          </p:nvPr>
        </p:nvSpPr>
        <p:spPr>
          <a:xfrm>
            <a:off x="5510215" y="2257425"/>
            <a:ext cx="2376486" cy="2362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 noProof="0"/>
              <a:t>Klikk ikonet for å legge til utklipp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70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/>
          <p:cNvSpPr/>
          <p:nvPr/>
        </p:nvSpPr>
        <p:spPr>
          <a:xfrm>
            <a:off x="0" y="0"/>
            <a:ext cx="7577138" cy="6858000"/>
          </a:xfrm>
          <a:custGeom>
            <a:avLst/>
            <a:gdLst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7576457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5628904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858000">
                <a:moveTo>
                  <a:pt x="0" y="0"/>
                </a:moveTo>
                <a:lnTo>
                  <a:pt x="7576457" y="0"/>
                </a:lnTo>
                <a:lnTo>
                  <a:pt x="56289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5605153" y="-11876"/>
            <a:ext cx="6587130" cy="6869876"/>
          </a:xfrm>
          <a:custGeom>
            <a:avLst/>
            <a:gdLst>
              <a:gd name="connsiteX0" fmla="*/ 0 w 6586847"/>
              <a:gd name="connsiteY0" fmla="*/ 6858000 h 6858000"/>
              <a:gd name="connsiteX1" fmla="*/ 1646712 w 6586847"/>
              <a:gd name="connsiteY1" fmla="*/ 0 h 6858000"/>
              <a:gd name="connsiteX2" fmla="*/ 4940135 w 6586847"/>
              <a:gd name="connsiteY2" fmla="*/ 0 h 6858000"/>
              <a:gd name="connsiteX3" fmla="*/ 6586847 w 6586847"/>
              <a:gd name="connsiteY3" fmla="*/ 6858000 h 6858000"/>
              <a:gd name="connsiteX4" fmla="*/ 0 w 6586847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1270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87130"/>
              <a:gd name="connsiteY0" fmla="*/ 6858000 h 6858000"/>
              <a:gd name="connsiteX1" fmla="*/ 1646712 w 6587130"/>
              <a:gd name="connsiteY1" fmla="*/ 0 h 6858000"/>
              <a:gd name="connsiteX2" fmla="*/ 6585197 w 6587130"/>
              <a:gd name="connsiteY2" fmla="*/ 5937 h 6858000"/>
              <a:gd name="connsiteX3" fmla="*/ 6586847 w 6587130"/>
              <a:gd name="connsiteY3" fmla="*/ 6858000 h 6858000"/>
              <a:gd name="connsiteX4" fmla="*/ 0 w 6587130"/>
              <a:gd name="connsiteY4" fmla="*/ 6858000 h 6858000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17813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0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130" h="6869876">
                <a:moveTo>
                  <a:pt x="0" y="6869876"/>
                </a:moveTo>
                <a:lnTo>
                  <a:pt x="1955470" y="0"/>
                </a:lnTo>
                <a:lnTo>
                  <a:pt x="6585197" y="0"/>
                </a:lnTo>
                <a:cubicBezTo>
                  <a:pt x="6583768" y="2281767"/>
                  <a:pt x="6588276" y="4588109"/>
                  <a:pt x="6586847" y="6869876"/>
                </a:cubicBezTo>
                <a:lnTo>
                  <a:pt x="0" y="6869876"/>
                </a:lnTo>
                <a:close/>
              </a:path>
            </a:pathLst>
          </a:custGeo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152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0AE00-6782-47D9-9CC1-7014A5397A4E}" type="datetimeFigureOut">
              <a:rPr lang="nb-NO"/>
              <a:pPr>
                <a:defRPr/>
              </a:pPr>
              <a:t>28.03.2019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B6DBD-CC11-4D3E-95AD-ACA2805034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contentassets/3e5176d442d14d66942306c5bbdc0065/brev_kommunene_skatteoppkrevingen.pdf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Nye remitteringsrutiner for leverandørfakturaer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 b="1" dirty="0" smtClean="0">
                <a:solidFill>
                  <a:schemeClr val="bg1">
                    <a:lumMod val="50000"/>
                  </a:schemeClr>
                </a:solidFill>
              </a:rPr>
              <a:t>Hvorfor rutinene endres,</a:t>
            </a:r>
          </a:p>
          <a:p>
            <a:r>
              <a:rPr lang="nb-NO" sz="2000" b="1" dirty="0" smtClean="0">
                <a:solidFill>
                  <a:schemeClr val="bg1">
                    <a:lumMod val="50000"/>
                  </a:schemeClr>
                </a:solidFill>
              </a:rPr>
              <a:t>og hvordan vi skal jobbe fremover</a:t>
            </a:r>
            <a:endParaRPr lang="nb-NO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95300" y="1869621"/>
            <a:ext cx="10858500" cy="3712029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Ny spørring: OKS188 </a:t>
            </a:r>
            <a:r>
              <a:rPr lang="nb-NO" b="1" dirty="0"/>
              <a:t>Kontroll åpne poster før </a:t>
            </a:r>
            <a:r>
              <a:rPr lang="nb-NO" b="1" dirty="0" smtClean="0"/>
              <a:t>remittering</a:t>
            </a:r>
            <a:endParaRPr lang="nb-NO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09" y="2343150"/>
            <a:ext cx="8116951" cy="40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Resultat av spørringen OKS188:</a:t>
            </a:r>
            <a:endParaRPr lang="nb-NO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8" y="2736397"/>
            <a:ext cx="8667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9" y="2004641"/>
            <a:ext cx="8627562" cy="42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50875" y="1924494"/>
            <a:ext cx="11002926" cy="3657156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 smtClean="0"/>
              <a:t>Status åpne poster i leverandørreskontroen</a:t>
            </a:r>
            <a:endParaRPr lang="nb-NO" b="1" dirty="0"/>
          </a:p>
          <a:p>
            <a:pPr marL="0" indent="0">
              <a:buNone/>
            </a:pPr>
            <a:r>
              <a:rPr lang="nb-NO" b="1" dirty="0"/>
              <a:t>Betalingstransaksjoner i AGRESSO vil ha forskjellig type status, som sier oss hvor de er i </a:t>
            </a:r>
            <a:r>
              <a:rPr lang="nb-NO" b="1" dirty="0" smtClean="0"/>
              <a:t>remitteringsprosessen</a:t>
            </a:r>
            <a:r>
              <a:rPr lang="nb-NO" b="1" dirty="0"/>
              <a:t>:</a:t>
            </a:r>
          </a:p>
          <a:p>
            <a:r>
              <a:rPr lang="nb-NO" b="1" dirty="0"/>
              <a:t>N	Normal </a:t>
            </a:r>
          </a:p>
          <a:p>
            <a:r>
              <a:rPr lang="nb-NO" b="1" dirty="0"/>
              <a:t>P	Parkert - sperret for remittering</a:t>
            </a:r>
          </a:p>
          <a:p>
            <a:r>
              <a:rPr lang="nb-NO" b="1" dirty="0"/>
              <a:t>R	Fakturaen er med på et remitteringsforslag.</a:t>
            </a:r>
          </a:p>
          <a:p>
            <a:r>
              <a:rPr lang="nb-NO" b="1" dirty="0"/>
              <a:t>I	Fakturaen er med på et betalingsoppdrag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</p:spTree>
    <p:extLst>
      <p:ext uri="{BB962C8B-B14F-4D97-AF65-F5344CB8AC3E}">
        <p14:creationId xmlns:p14="http://schemas.microsoft.com/office/powerpoint/2010/main" val="8947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MERK: 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Hvis enkelte åpne poster dukker opp flere dager på rad i spørringen, så betyr ikke det at det blir en dobbeltbetaling.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Det er flere avvisninger i banken ved hver remittering, som gjør at vi må prøve å rette KID eller lignende for så å prøve å remittere posten på nytt ved neste remittering.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</p:spTree>
    <p:extLst>
      <p:ext uri="{BB962C8B-B14F-4D97-AF65-F5344CB8AC3E}">
        <p14:creationId xmlns:p14="http://schemas.microsoft.com/office/powerpoint/2010/main" val="842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785036" y="2158853"/>
            <a:ext cx="10804451" cy="3689054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Parkering av bilag</a:t>
            </a:r>
          </a:p>
          <a:p>
            <a:r>
              <a:rPr lang="nb-NO" b="1" dirty="0"/>
              <a:t>Dere skal fra og med </a:t>
            </a:r>
            <a:r>
              <a:rPr lang="nb-NO" b="1" dirty="0" smtClean="0"/>
              <a:t>i dag </a:t>
            </a:r>
            <a:r>
              <a:rPr lang="nb-NO" b="1" dirty="0"/>
              <a:t>parkere bilag selv. </a:t>
            </a:r>
            <a:endParaRPr lang="nb-NO" b="1" dirty="0" smtClean="0"/>
          </a:p>
          <a:p>
            <a:r>
              <a:rPr lang="nb-NO" b="1" dirty="0" smtClean="0"/>
              <a:t>Dere </a:t>
            </a:r>
            <a:r>
              <a:rPr lang="nb-NO" b="1" dirty="0"/>
              <a:t>skal også fra og med </a:t>
            </a:r>
            <a:r>
              <a:rPr lang="nb-NO" b="1" dirty="0" smtClean="0"/>
              <a:t>i dag oppheve </a:t>
            </a:r>
            <a:r>
              <a:rPr lang="nb-NO" b="1" dirty="0"/>
              <a:t>parkeringer selv. </a:t>
            </a:r>
            <a:endParaRPr lang="nb-NO" b="1" dirty="0" smtClean="0"/>
          </a:p>
          <a:p>
            <a:r>
              <a:rPr lang="nb-NO" b="1" dirty="0" smtClean="0"/>
              <a:t>Benytt følgende menyvalg: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36" y="3789931"/>
            <a:ext cx="2349775" cy="27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595993" y="1877786"/>
            <a:ext cx="10757807" cy="3703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2400" b="1" dirty="0"/>
              <a:t>Dere MÅ fylle inn Bilagsnummer, Leverandørnummer og Årsak til Parkering/Oppheving av parkeringen. </a:t>
            </a:r>
          </a:p>
          <a:p>
            <a:pPr>
              <a:lnSpc>
                <a:spcPct val="100000"/>
              </a:lnSpc>
            </a:pPr>
            <a:r>
              <a:rPr lang="nb-NO" sz="2400" b="1" dirty="0"/>
              <a:t>Det må ikke legges inn * som et tegn i årsak til parkering/oppheving av parkeringen</a:t>
            </a:r>
            <a:r>
              <a:rPr lang="nb-NO" sz="2400" b="1" dirty="0" smtClean="0"/>
              <a:t>.</a:t>
            </a:r>
            <a:endParaRPr lang="nb-NO" sz="2400" b="1" dirty="0"/>
          </a:p>
          <a:p>
            <a:pPr>
              <a:lnSpc>
                <a:spcPct val="100000"/>
              </a:lnSpc>
            </a:pPr>
            <a:r>
              <a:rPr lang="nb-NO" sz="2400" b="1" dirty="0"/>
              <a:t>Hvis dere får melding om Ugyldig tegn når dere prøver å lagre, ligger det et ugyldig tegn i årsak til parkering/oppheving av parkeringen. Dere må da fjerne </a:t>
            </a:r>
            <a:r>
              <a:rPr lang="nb-NO" sz="2400" b="1" dirty="0" err="1"/>
              <a:t>evt</a:t>
            </a:r>
            <a:r>
              <a:rPr lang="nb-NO" sz="2400" b="1" dirty="0"/>
              <a:t> «rare» tegn i teksten</a:t>
            </a:r>
            <a:r>
              <a:rPr lang="nb-NO" sz="2400" b="1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nb-NO" sz="2400" b="1" dirty="0" smtClean="0"/>
              <a:t>Det </a:t>
            </a:r>
            <a:r>
              <a:rPr lang="nb-NO" sz="2400" b="1" dirty="0"/>
              <a:t>er plass til maks 250 tegn med tekst i årsak til parkering/oppheving av parkering.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</p:spTree>
    <p:extLst>
      <p:ext uri="{BB962C8B-B14F-4D97-AF65-F5344CB8AC3E}">
        <p14:creationId xmlns:p14="http://schemas.microsoft.com/office/powerpoint/2010/main" val="696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30629" y="1845129"/>
            <a:ext cx="12061371" cy="4106635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 smtClean="0"/>
              <a:t>OK39 Parkere faktura:</a:t>
            </a:r>
            <a:endParaRPr lang="nb-NO" sz="2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355777"/>
            <a:ext cx="12106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30629" y="1845129"/>
            <a:ext cx="12061371" cy="4106635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 smtClean="0"/>
              <a:t>OK40 Opphev parkert faktura:</a:t>
            </a:r>
            <a:endParaRPr lang="nb-NO" sz="2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9" y="2448780"/>
            <a:ext cx="10651655" cy="32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46957" y="1853293"/>
            <a:ext cx="11206843" cy="3728357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 smtClean="0"/>
              <a:t>OKS189 Historikk parkert faktura:</a:t>
            </a:r>
            <a:endParaRPr lang="nb-NO" sz="2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2" y="2308524"/>
            <a:ext cx="8580654" cy="446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838200" y="1884217"/>
            <a:ext cx="10515600" cy="4045527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Bakgrunnen for endring av </a:t>
            </a:r>
            <a:r>
              <a:rPr lang="nb-NO" sz="2400" b="1" dirty="0" smtClean="0"/>
              <a:t>rutinene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Sofie</a:t>
            </a:r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Nye remitteringsrutiner for </a:t>
            </a:r>
            <a:r>
              <a:rPr lang="nb-NO" sz="2400" b="1" dirty="0" smtClean="0"/>
              <a:t>leverandørfakturaer</a:t>
            </a:r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Kompass </a:t>
            </a:r>
            <a:r>
              <a:rPr lang="nb-NO" sz="2400" b="1" dirty="0"/>
              <a:t>– melde saker til Team </a:t>
            </a:r>
            <a:r>
              <a:rPr lang="nb-NO" sz="2400" b="1" dirty="0" smtClean="0"/>
              <a:t>remittering</a:t>
            </a:r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Gamle åpne poster i</a:t>
            </a:r>
            <a:r>
              <a:rPr lang="nb-NO" sz="2400" b="1" dirty="0" smtClean="0"/>
              <a:t> leverandørreskontroen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b="1" dirty="0" smtClean="0"/>
              <a:t>Annet</a:t>
            </a:r>
            <a:endParaRPr lang="nb-NO" sz="2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17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Resultat OKS189 Historikk parkert faktura:</a:t>
            </a:r>
            <a:endParaRPr lang="nb-NO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778125"/>
            <a:ext cx="82359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Tilbakemeldingsskjemaene skal </a:t>
            </a:r>
            <a:r>
              <a:rPr lang="nb-NO" b="1" u="sng" dirty="0"/>
              <a:t>ikke</a:t>
            </a:r>
            <a:r>
              <a:rPr lang="nb-NO" b="1" dirty="0"/>
              <a:t> lenger brukes og sendes til oss på remittering fra og med 8.april.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3150449"/>
            <a:ext cx="8668415" cy="361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0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838200" y="2190749"/>
            <a:ext cx="11269436" cy="4665207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Kompass – melde saker til Team remittering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6" y="2060664"/>
            <a:ext cx="5318442" cy="42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7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854528" y="2166258"/>
            <a:ext cx="10515600" cy="339090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/>
              <a:t>Kompass – melde saker til Team remittering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39" y="2610119"/>
            <a:ext cx="8116428" cy="9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45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/>
              <a:t>Kompass – melde saker til Team remittering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2" y="2122253"/>
            <a:ext cx="6832717" cy="42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6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542260" y="1839433"/>
            <a:ext cx="10811540" cy="3742217"/>
          </a:xfrm>
        </p:spPr>
        <p:txBody>
          <a:bodyPr/>
          <a:lstStyle/>
          <a:p>
            <a:pPr marL="0" indent="0">
              <a:buNone/>
            </a:pPr>
            <a:r>
              <a:rPr lang="nb-NO" sz="3600" b="1" dirty="0" smtClean="0"/>
              <a:t>Velg riktig modul!</a:t>
            </a:r>
            <a:endParaRPr lang="nb-NO" sz="3600" b="1" dirty="0"/>
          </a:p>
          <a:p>
            <a:endParaRPr lang="nb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b="1" dirty="0"/>
              <a:t>Velg Moduler: Remittering.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b="1" dirty="0"/>
              <a:t>Angi hvilken virksomhet som saken kommer fra.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b="1" dirty="0"/>
              <a:t>Gi nok informasjon på saken sånn at vi vet hvilke bilag saken dreier seg om.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/>
              <a:t>Kompass – melde saker til Team remittering</a:t>
            </a:r>
          </a:p>
        </p:txBody>
      </p:sp>
    </p:spTree>
    <p:extLst>
      <p:ext uri="{BB962C8B-B14F-4D97-AF65-F5344CB8AC3E}">
        <p14:creationId xmlns:p14="http://schemas.microsoft.com/office/powerpoint/2010/main" val="106101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287079" y="1828800"/>
            <a:ext cx="11066721" cy="43487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Vi inviterer til et samarbeid for å få ryddet bort gamle åpne poster på leverandørreskontroen til virksomheter som har behov for litt veiledning</a:t>
            </a:r>
            <a:r>
              <a:rPr lang="nb-NO" b="1" dirty="0" smtClean="0"/>
              <a:t>.</a:t>
            </a: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UKE kan bidra ved å ha egne arbeidsmøter med en og en virksomhet, hvor UKE bistår med veiledning for å få ryddet bort gamle åpne poster på leverandørreskontroen til virksomhetene</a:t>
            </a:r>
            <a:r>
              <a:rPr lang="nb-NO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Virksomheter </a:t>
            </a:r>
            <a:r>
              <a:rPr lang="nb-NO" b="1" dirty="0"/>
              <a:t>som 6.mai 2019 fortsatt har gamle åpne poster på leverandørreskontroen </a:t>
            </a:r>
            <a:r>
              <a:rPr lang="nb-NO" b="1" dirty="0" smtClean="0"/>
              <a:t>(fra </a:t>
            </a:r>
            <a:r>
              <a:rPr lang="nb-NO" b="1" dirty="0"/>
              <a:t>før </a:t>
            </a:r>
            <a:r>
              <a:rPr lang="nb-NO" b="1" dirty="0" smtClean="0"/>
              <a:t>1.1.2017) </a:t>
            </a:r>
            <a:r>
              <a:rPr lang="nb-NO" b="1" dirty="0"/>
              <a:t>vil </a:t>
            </a:r>
            <a:r>
              <a:rPr lang="nb-NO" b="1" dirty="0" smtClean="0"/>
              <a:t>være de første som får invitasjon til arbeidsmøter.</a:t>
            </a: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 smtClean="0"/>
              <a:t>Gamle åpne poster i leverandørreskontroen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941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Det ligger i dag godt over 1000 åpne poster på leverandørreskontroen som enten er parkert eller hvor summen av </a:t>
            </a:r>
            <a:r>
              <a:rPr lang="nb-NO" b="1" dirty="0" smtClean="0"/>
              <a:t>kreditnotaer </a:t>
            </a:r>
            <a:r>
              <a:rPr lang="nb-NO" b="1" dirty="0"/>
              <a:t>pr leverandør overstiger summen av fakturaer. Disse blir da avvist på remitteringsforslaget og kommer på forkastelseslistene.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Fare for flere purringer og dobbeltbetalinger hvis det er mange gamle </a:t>
            </a:r>
            <a:r>
              <a:rPr lang="nb-NO" b="1" dirty="0" err="1"/>
              <a:t>uavregnede</a:t>
            </a:r>
            <a:r>
              <a:rPr lang="nb-NO" b="1" dirty="0"/>
              <a:t> poster i reskontroen. Dette kan lett medføre uforutsette utgifter for virksomhetene.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 smtClean="0"/>
              <a:t>Gamle åpne poster i leverandørreskontroen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5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Det vil være arbeidsbesparende for alle, hvis mange av disse åpne postene blir historiske i leverandørreskontroen.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Revisorene vil også bli mye mer fornøyde hvis antallet gamle åpne poster går ned på leverandørreskontroene.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0036" y="356961"/>
            <a:ext cx="9791700" cy="1325563"/>
          </a:xfrm>
        </p:spPr>
        <p:txBody>
          <a:bodyPr/>
          <a:lstStyle/>
          <a:p>
            <a:r>
              <a:rPr lang="nb-NO" dirty="0" smtClean="0"/>
              <a:t>Gamle åpne poster i leverandørreskontroen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4197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S</a:t>
            </a:r>
            <a:r>
              <a:rPr lang="nb-NO" b="1" dirty="0" smtClean="0"/>
              <a:t>pørringen </a:t>
            </a:r>
            <a:r>
              <a:rPr lang="nb-NO" b="1" i="1" dirty="0" smtClean="0"/>
              <a:t>OKS188</a:t>
            </a:r>
            <a:r>
              <a:rPr lang="nb-NO" b="1" dirty="0" smtClean="0"/>
              <a:t> </a:t>
            </a:r>
            <a:r>
              <a:rPr lang="nb-NO" b="1" i="1" dirty="0"/>
              <a:t>Kontroll åpne poster før remittering </a:t>
            </a:r>
            <a:r>
              <a:rPr lang="nb-NO" b="1" dirty="0" smtClean="0"/>
              <a:t>kan også brukes til å søke </a:t>
            </a:r>
            <a:r>
              <a:rPr lang="nb-NO" b="1" dirty="0"/>
              <a:t>opp gamle åpne poster.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Husk å søk opp poster som har både status = N og status = P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</p:spTree>
    <p:extLst>
      <p:ext uri="{BB962C8B-B14F-4D97-AF65-F5344CB8AC3E}">
        <p14:creationId xmlns:p14="http://schemas.microsoft.com/office/powerpoint/2010/main" val="367585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Bakgrunnen for endringen av rutinene</a:t>
            </a:r>
            <a:endParaRPr lang="nb-NO" sz="32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75707" y="1909963"/>
            <a:ext cx="3273878" cy="189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nb-NO" sz="2000" dirty="0" smtClean="0">
                <a:solidFill>
                  <a:schemeClr val="tx1"/>
                </a:solidFill>
              </a:rPr>
              <a:t>SOFIE-løsningen </a:t>
            </a:r>
            <a:r>
              <a:rPr lang="nb-NO" sz="2000" dirty="0">
                <a:solidFill>
                  <a:schemeClr val="tx1"/>
                </a:solidFill>
              </a:rPr>
              <a:t>skal tas i </a:t>
            </a:r>
            <a:r>
              <a:rPr lang="nb-NO" sz="2000" dirty="0" smtClean="0">
                <a:solidFill>
                  <a:schemeClr val="tx1"/>
                </a:solidFill>
              </a:rPr>
              <a:t>bruk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18858" y="3988897"/>
            <a:ext cx="3322745" cy="18567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nb-NO" sz="2000" dirty="0">
                <a:solidFill>
                  <a:schemeClr val="tx1"/>
                </a:solidFill>
              </a:rPr>
              <a:t>Bedre og mer effektive rutiner </a:t>
            </a:r>
            <a:r>
              <a:rPr lang="nb-NO" sz="2000" dirty="0" smtClean="0">
                <a:solidFill>
                  <a:schemeClr val="tx1"/>
                </a:solidFill>
              </a:rPr>
              <a:t>for remitteringsteamet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82443" y="1947825"/>
            <a:ext cx="3404507" cy="18159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nb-NO" sz="2000" dirty="0" smtClean="0">
                <a:solidFill>
                  <a:schemeClr val="tx1"/>
                </a:solidFill>
              </a:rPr>
              <a:t>Bedre og mer fleksible rutiner for virksomhetene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67" y="2036124"/>
            <a:ext cx="8508158" cy="41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36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4" y="2027411"/>
            <a:ext cx="7816624" cy="44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36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1948697"/>
            <a:ext cx="7909152" cy="429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03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Eksempler på forkastelser:</a:t>
            </a:r>
          </a:p>
          <a:p>
            <a:pPr marL="0" indent="0">
              <a:buNone/>
            </a:pPr>
            <a:r>
              <a:rPr lang="nb-NO" b="1" dirty="0"/>
              <a:t>Vil dere at vi skal krysse det som går i 0,- mot hverandre alltid, selv om det ikke fremkommer noe sted at disse skal krysses mot hverandre</a:t>
            </a:r>
            <a:r>
              <a:rPr lang="nb-NO" b="1" dirty="0" smtClean="0"/>
              <a:t>?</a:t>
            </a: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Gamle åpne poster i leverandørreskontroen</a:t>
            </a:r>
            <a:br>
              <a:rPr lang="nb-NO" dirty="0"/>
            </a:b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3" y="4237264"/>
            <a:ext cx="10437841" cy="147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71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Når dere skal «rydde bort» åpne poster på sperrede leverandører, må dere ta kontakt med </a:t>
            </a:r>
            <a:r>
              <a:rPr lang="nb-NO" b="1" dirty="0" smtClean="0"/>
              <a:t>Team register- og tilgangsadministrasjon </a:t>
            </a:r>
            <a:r>
              <a:rPr lang="nb-NO" b="1" dirty="0"/>
              <a:t>her i UKE, sånn at de kan åpne leverandøren før dere kan «rydde bort» åpne poster på sperrede leverandører.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3" y="4066962"/>
            <a:ext cx="10420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1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Dere bør kanskje vurdere å utligne og avskrive åpne poster som har forfallsdato før </a:t>
            </a:r>
            <a:r>
              <a:rPr lang="nb-NO" b="1" dirty="0" smtClean="0"/>
              <a:t>2016?</a:t>
            </a: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4004042"/>
            <a:ext cx="1036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Status P fra 2009….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38450"/>
            <a:ext cx="9525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61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Status P fra 2013….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833688"/>
            <a:ext cx="9944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10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Spesielle leverandører: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Gamle åpne poster i leverandørreskontroen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8" y="2625134"/>
            <a:ext cx="11214832" cy="33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2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Merk: Det blir ingen leverandørremittering onsdag 3.april </a:t>
            </a:r>
            <a:r>
              <a:rPr lang="nb-NO" b="1" dirty="0" err="1"/>
              <a:t>pga</a:t>
            </a:r>
            <a:r>
              <a:rPr lang="nb-NO" b="1" dirty="0"/>
              <a:t> etatssamling for UKE. Kunderemittering vil kjøres frem til </a:t>
            </a:r>
            <a:r>
              <a:rPr lang="nb-NO" b="1" dirty="0" err="1"/>
              <a:t>ca</a:t>
            </a:r>
            <a:r>
              <a:rPr lang="nb-NO" b="1" dirty="0"/>
              <a:t> </a:t>
            </a:r>
            <a:r>
              <a:rPr lang="nb-NO" b="1" dirty="0" err="1"/>
              <a:t>kl</a:t>
            </a:r>
            <a:r>
              <a:rPr lang="nb-NO" b="1" dirty="0"/>
              <a:t> 11.00 den dagen.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984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Sofie – Skatteetatens felles skatteregnskapssystem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dirty="0" smtClean="0"/>
              <a:t>«</a:t>
            </a:r>
            <a:r>
              <a:rPr lang="nb-NO" b="1" dirty="0" smtClean="0">
                <a:hlinkClick r:id="rId2"/>
              </a:rPr>
              <a:t>Føring </a:t>
            </a:r>
            <a:r>
              <a:rPr lang="nb-NO" b="1" dirty="0">
                <a:hlinkClick r:id="rId2"/>
              </a:rPr>
              <a:t>av skatteregnskapet </a:t>
            </a:r>
            <a:r>
              <a:rPr lang="nb-NO" dirty="0"/>
              <a:t>– skatteoppkreverne fører skatteregnskapet for den enkelte kommune i Skatteregnskapssystemet (Sofie). Skatteregnskapet avlegges månedlig for å fordele skatteinntekter til </a:t>
            </a:r>
            <a:r>
              <a:rPr lang="nb-NO" dirty="0" smtClean="0"/>
              <a:t>kommunene»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Sofie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Kontakt Team remittering:</a:t>
            </a:r>
          </a:p>
          <a:p>
            <a:r>
              <a:rPr lang="nb-NO" b="1" dirty="0"/>
              <a:t>Liv </a:t>
            </a:r>
            <a:r>
              <a:rPr lang="nb-NO" b="1" dirty="0" err="1"/>
              <a:t>Byggjordet</a:t>
            </a:r>
            <a:r>
              <a:rPr lang="nb-NO" b="1" dirty="0"/>
              <a:t> 				Tlf. 95971081</a:t>
            </a:r>
          </a:p>
          <a:p>
            <a:r>
              <a:rPr lang="nb-NO" b="1" dirty="0"/>
              <a:t>Eva </a:t>
            </a:r>
            <a:r>
              <a:rPr lang="nb-NO" b="1" dirty="0" err="1"/>
              <a:t>Barril</a:t>
            </a:r>
            <a:r>
              <a:rPr lang="nb-NO" b="1" dirty="0"/>
              <a:t> Martinez 			Tlf. 95867165</a:t>
            </a:r>
          </a:p>
          <a:p>
            <a:r>
              <a:rPr lang="nb-NO" b="1" dirty="0" err="1"/>
              <a:t>Siranoosh</a:t>
            </a:r>
            <a:r>
              <a:rPr lang="nb-NO" b="1" dirty="0"/>
              <a:t> </a:t>
            </a:r>
            <a:r>
              <a:rPr lang="nb-NO" b="1" dirty="0" err="1"/>
              <a:t>Sabzevari</a:t>
            </a:r>
            <a:r>
              <a:rPr lang="nb-NO" b="1" dirty="0"/>
              <a:t> 			Tlf. 46843359</a:t>
            </a:r>
          </a:p>
          <a:p>
            <a:r>
              <a:rPr lang="nb-NO" b="1" dirty="0"/>
              <a:t>Kai Ove Andreassen			Tlf. 48012745 Teamleder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313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Avtale med Kemneren i Oslo om avregning av fakturautbetalinger til leverandører med utestående og lovpålagte fordringer til </a:t>
            </a:r>
            <a:r>
              <a:rPr lang="nb-NO" b="1" dirty="0" smtClean="0"/>
              <a:t>kommunekassen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Motregning </a:t>
            </a:r>
            <a:r>
              <a:rPr lang="nb-NO" b="1" dirty="0"/>
              <a:t>av leverandører kan forekomme i tilfeller hvor leverandører skylder kemneren penger</a:t>
            </a:r>
            <a:r>
              <a:rPr lang="nb-NO" b="1" dirty="0" smtClean="0"/>
              <a:t>. Virksomhetene </a:t>
            </a:r>
            <a:r>
              <a:rPr lang="nb-NO" b="1" dirty="0"/>
              <a:t>betaler leverandørfakturaer som </a:t>
            </a:r>
            <a:r>
              <a:rPr lang="nb-NO" b="1" dirty="0" smtClean="0"/>
              <a:t>normalt </a:t>
            </a: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Beløpet som skal trekkes ut av leverandørfakturaen og overføres til kemneren utføres ved hjelp av en prosess i </a:t>
            </a:r>
            <a:r>
              <a:rPr lang="nb-NO" b="1" dirty="0" smtClean="0"/>
              <a:t>remitteringen</a:t>
            </a:r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Sofie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78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Prosesskart løsning</a:t>
            </a:r>
          </a:p>
          <a:p>
            <a:pPr lvl="1"/>
            <a:r>
              <a:rPr lang="nb-NO" b="1" dirty="0" smtClean="0"/>
              <a:t>Økonomisystem</a:t>
            </a:r>
          </a:p>
          <a:p>
            <a:pPr lvl="1"/>
            <a:r>
              <a:rPr lang="nb-NO" b="1" dirty="0" smtClean="0"/>
              <a:t>Kemnerkontor (Sofie)</a:t>
            </a:r>
          </a:p>
          <a:p>
            <a:pPr lvl="1"/>
            <a:r>
              <a:rPr lang="nb-NO" b="1" dirty="0" smtClean="0"/>
              <a:t>Leverandør</a:t>
            </a:r>
            <a:endParaRPr lang="nb-NO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Sofie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38" y="1799484"/>
            <a:ext cx="5206601" cy="41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 smtClean="0"/>
              <a:t>Det </a:t>
            </a:r>
            <a:r>
              <a:rPr lang="nb-NO" sz="2400" b="1" dirty="0"/>
              <a:t>vil forekomme omposteringsbilag og disse vil ha </a:t>
            </a:r>
            <a:r>
              <a:rPr lang="nb-NO" sz="2400" b="1" dirty="0" err="1"/>
              <a:t>bilagsart</a:t>
            </a:r>
            <a:r>
              <a:rPr lang="nb-NO" sz="2400" b="1" dirty="0"/>
              <a:t> = OS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Sofie</a:t>
            </a:r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" y="2704148"/>
            <a:ext cx="10385010" cy="21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5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38793" y="1836965"/>
            <a:ext cx="11487150" cy="5355772"/>
          </a:xfrm>
        </p:spPr>
        <p:txBody>
          <a:bodyPr/>
          <a:lstStyle/>
          <a:p>
            <a:pPr marL="0" indent="0">
              <a:buNone/>
            </a:pPr>
            <a:r>
              <a:rPr lang="nb-NO" sz="2000" b="1" i="1" dirty="0" smtClean="0"/>
              <a:t>Gjelder fra og med mandag 08.04.2019</a:t>
            </a:r>
          </a:p>
          <a:p>
            <a:r>
              <a:rPr lang="nb-NO" sz="2000" b="1" dirty="0" smtClean="0"/>
              <a:t>Mandager</a:t>
            </a:r>
            <a:r>
              <a:rPr lang="nb-NO" sz="2000" b="1" dirty="0"/>
              <a:t>: 	</a:t>
            </a:r>
            <a:r>
              <a:rPr lang="nb-NO" sz="2000" b="1" dirty="0" smtClean="0"/>
              <a:t>	Ingen </a:t>
            </a:r>
            <a:r>
              <a:rPr lang="nb-NO" sz="2000" b="1" dirty="0"/>
              <a:t>bokføringer mellom </a:t>
            </a:r>
            <a:r>
              <a:rPr lang="nb-NO" sz="2000" b="1" dirty="0" err="1"/>
              <a:t>kl</a:t>
            </a:r>
            <a:r>
              <a:rPr lang="nb-NO" sz="2000" b="1" dirty="0"/>
              <a:t> 09.00 og </a:t>
            </a:r>
            <a:r>
              <a:rPr lang="nb-NO" sz="2000" b="1" dirty="0" err="1"/>
              <a:t>kl</a:t>
            </a:r>
            <a:r>
              <a:rPr lang="nb-NO" sz="2000" b="1" dirty="0"/>
              <a:t> 13.00</a:t>
            </a:r>
          </a:p>
          <a:p>
            <a:r>
              <a:rPr lang="nb-NO" sz="2000" b="1" dirty="0"/>
              <a:t>Onsdager: 		Ingen bokføringer mellom </a:t>
            </a:r>
            <a:r>
              <a:rPr lang="nb-NO" sz="2000" b="1" dirty="0" err="1"/>
              <a:t>kl</a:t>
            </a:r>
            <a:r>
              <a:rPr lang="nb-NO" sz="2000" b="1" dirty="0"/>
              <a:t> 09.00 og </a:t>
            </a:r>
            <a:r>
              <a:rPr lang="nb-NO" sz="2000" b="1" dirty="0" err="1"/>
              <a:t>kl</a:t>
            </a:r>
            <a:r>
              <a:rPr lang="nb-NO" sz="2000" b="1" dirty="0"/>
              <a:t> 13.00</a:t>
            </a:r>
          </a:p>
          <a:p>
            <a:r>
              <a:rPr lang="nb-NO" sz="2000" b="1" dirty="0"/>
              <a:t>Torsdager: 		Ingen bokføringer mellom </a:t>
            </a:r>
            <a:r>
              <a:rPr lang="nb-NO" sz="2000" b="1" dirty="0" err="1"/>
              <a:t>kl</a:t>
            </a:r>
            <a:r>
              <a:rPr lang="nb-NO" sz="2000" b="1" dirty="0"/>
              <a:t> 09.00 og </a:t>
            </a:r>
            <a:r>
              <a:rPr lang="nb-NO" sz="2000" b="1" dirty="0" err="1"/>
              <a:t>kl</a:t>
            </a:r>
            <a:r>
              <a:rPr lang="nb-NO" sz="2000" b="1" dirty="0"/>
              <a:t> 13.00</a:t>
            </a:r>
          </a:p>
          <a:p>
            <a:pPr marL="0" indent="0">
              <a:buNone/>
            </a:pPr>
            <a:endParaRPr lang="nb-NO" sz="2000" b="1" dirty="0"/>
          </a:p>
          <a:p>
            <a:r>
              <a:rPr lang="nb-NO" sz="2000" b="1" dirty="0"/>
              <a:t>Mandager: 		Remitteringsforslag kjøres </a:t>
            </a:r>
            <a:r>
              <a:rPr lang="nb-NO" sz="2000" b="1" dirty="0" err="1"/>
              <a:t>kl</a:t>
            </a:r>
            <a:r>
              <a:rPr lang="nb-NO" sz="2000" b="1" dirty="0"/>
              <a:t> 12.00</a:t>
            </a:r>
          </a:p>
          <a:p>
            <a:r>
              <a:rPr lang="nb-NO" sz="2000" b="1" dirty="0"/>
              <a:t>Onsdager: 		Remitteringsforslag kjøres </a:t>
            </a:r>
            <a:r>
              <a:rPr lang="nb-NO" sz="2000" b="1" dirty="0" err="1"/>
              <a:t>kl</a:t>
            </a:r>
            <a:r>
              <a:rPr lang="nb-NO" sz="2000" b="1" dirty="0"/>
              <a:t> 12.00</a:t>
            </a:r>
          </a:p>
          <a:p>
            <a:r>
              <a:rPr lang="nb-NO" sz="2000" b="1" dirty="0"/>
              <a:t>Torsdager: 		Remitteringsforslag kjøres </a:t>
            </a:r>
            <a:r>
              <a:rPr lang="nb-NO" sz="2000" b="1" dirty="0" err="1"/>
              <a:t>kl</a:t>
            </a:r>
            <a:r>
              <a:rPr lang="nb-NO" sz="2000" b="1" dirty="0"/>
              <a:t> 12.00</a:t>
            </a:r>
          </a:p>
          <a:p>
            <a:pPr marL="0" indent="0">
              <a:buNone/>
            </a:pPr>
            <a:r>
              <a:rPr lang="nb-NO" sz="2000" b="1" dirty="0"/>
              <a:t> </a:t>
            </a:r>
          </a:p>
          <a:p>
            <a:r>
              <a:rPr lang="nb-NO" sz="2000" b="1" dirty="0"/>
              <a:t>All kontroll av de åpne postene som skal komme med på remitteringsforslaget må virksomhetene kontrollere </a:t>
            </a:r>
            <a:r>
              <a:rPr lang="nb-NO" sz="2000" b="1" u="sng" dirty="0"/>
              <a:t>før</a:t>
            </a:r>
            <a:r>
              <a:rPr lang="nb-NO" sz="2000" b="1" dirty="0"/>
              <a:t> remitteringsforslagene kjøres.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remitteringsrutiner for leverandørfakturaer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5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Oppstarten av </a:t>
            </a:r>
            <a:r>
              <a:rPr lang="nb-NO" b="1" dirty="0" smtClean="0"/>
              <a:t>den automatiske </a:t>
            </a:r>
            <a:r>
              <a:rPr lang="nb-NO" b="1" dirty="0"/>
              <a:t>bokføringen på periodeavslutningsdagen starter </a:t>
            </a:r>
            <a:r>
              <a:rPr lang="nb-NO" b="1" dirty="0" smtClean="0"/>
              <a:t>kl. </a:t>
            </a:r>
            <a:r>
              <a:rPr lang="nb-NO" b="1" dirty="0"/>
              <a:t>13.00 fast når periodeavslutningsdagen er på en mandag, onsdag eller torsdag.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Oppstarten </a:t>
            </a:r>
            <a:r>
              <a:rPr lang="nb-NO" b="1" dirty="0" smtClean="0"/>
              <a:t>av automatisk bokføring starter kl. </a:t>
            </a:r>
            <a:r>
              <a:rPr lang="nb-NO" b="1" dirty="0"/>
              <a:t>12.00 når periodeavslutningsdagen er på en tirsdag eller fredag.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remitteringsrutiner for leverandørfakturaer</a:t>
            </a:r>
          </a:p>
        </p:txBody>
      </p:sp>
    </p:spTree>
    <p:extLst>
      <p:ext uri="{BB962C8B-B14F-4D97-AF65-F5344CB8AC3E}">
        <p14:creationId xmlns:p14="http://schemas.microsoft.com/office/powerpoint/2010/main" val="33419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UKE-mal">
  <a:themeElements>
    <a:clrScheme name="Oslo kommune 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BFB"/>
      </a:accent1>
      <a:accent2>
        <a:srgbClr val="86CDF9"/>
      </a:accent2>
      <a:accent3>
        <a:srgbClr val="EF8779"/>
      </a:accent3>
      <a:accent4>
        <a:srgbClr val="75DBA2"/>
      </a:accent4>
      <a:accent5>
        <a:srgbClr val="D8AE75"/>
      </a:accent5>
      <a:accent6>
        <a:srgbClr val="DED7C6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sjon1" id="{A7236129-81DD-4FA2-B3AD-C282E6821033}" vid="{6EFB44E9-376C-4102-99AD-71B8CA4C163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293FDE3FCADA480B9A77BBDAD7DFA28C010039FEAB22906F91478CB1EE8FD4909A20" ma:contentTypeVersion="39" ma:contentTypeDescription="Opprett et nytt dokument." ma:contentTypeScope="" ma:versionID="2f883d203f4c74b40053976b797c6203">
  <xsd:schema xmlns:xsd="http://www.w3.org/2001/XMLSchema" xmlns:xs="http://www.w3.org/2001/XMLSchema" xmlns:p="http://schemas.microsoft.com/office/2006/metadata/properties" xmlns:ns2="158a8a7e-2d4a-427b-856d-7edfcb6a9ffb" targetNamespace="http://schemas.microsoft.com/office/2006/metadata/properties" ma:root="true" ma:fieldsID="977ef5aa34e735eae8b836a7e13e564a" ns2:_="">
    <xsd:import namespace="158a8a7e-2d4a-427b-856d-7edfcb6a9ffb"/>
    <xsd:element name="properties">
      <xsd:complexType>
        <xsd:sequence>
          <xsd:element name="documentManagement">
            <xsd:complexType>
              <xsd:all>
                <xsd:element ref="ns2:GtProjectFinanceName" minOccurs="0"/>
                <xsd:element ref="ns2:GtProjectNumber" minOccurs="0"/>
                <xsd:element ref="ns2:GtArchiveReference" minOccurs="0"/>
                <xsd:element ref="ns2:_dlc_DocIdPersistId" minOccurs="0"/>
                <xsd:element ref="ns2:TaxCatchAllLabel" minOccurs="0"/>
                <xsd:element ref="ns2:_dlc_DocId" minOccurs="0"/>
                <xsd:element ref="ns2:_dlc_DocIdUrl" minOccurs="0"/>
                <xsd:element ref="ns2:j275d73afd4d48babcc131526460d57b" minOccurs="0"/>
                <xsd:element ref="ns2:j25543a5815d485da9a5e0773ad762e9" minOccurs="0"/>
                <xsd:element ref="ns2:ddb690447d2c486586ecb71413780409" minOccurs="0"/>
                <xsd:element ref="ns2:TaxCatchAl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a8a7e-2d4a-427b-856d-7edfcb6a9ffb" elementFormDefault="qualified">
    <xsd:import namespace="http://schemas.microsoft.com/office/2006/documentManagement/types"/>
    <xsd:import namespace="http://schemas.microsoft.com/office/infopath/2007/PartnerControls"/>
    <xsd:element name="GtProjectFinanceName" ma:index="5" nillable="true" ma:displayName="Prosjektnavn i økonomisystemet" ma:description="" ma:hidden="true" ma:internalName="GtProjectFinanceName" ma:readOnly="false">
      <xsd:simpleType>
        <xsd:restriction base="dms:Text"/>
      </xsd:simpleType>
    </xsd:element>
    <xsd:element name="GtProjectNumber" ma:index="6" nillable="true" ma:displayName="Prosjektnummer i økonomisystemet" ma:description="Sett inn referansenummeret til prosjektet fra økonomisystemet" ma:hidden="true" ma:internalName="GtProjectNumber" ma:readOnly="false">
      <xsd:simpleType>
        <xsd:restriction base="dms:Text"/>
      </xsd:simpleType>
    </xsd:element>
    <xsd:element name="GtArchiveReference" ma:index="7" nillable="true" ma:displayName="Prosjektnummer i sak/arkivsystemet" ma:description="Sett inn referansenummeret til prosjektet fra sak/arkivsystemet" ma:hidden="true" ma:internalName="GtArchiveReference" ma:readOnly="false">
      <xsd:simpleType>
        <xsd:restriction base="dms:Text"/>
      </xsd:simple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Label" ma:index="15" nillable="true" ma:displayName="Taxonomy Catch All Column1" ma:description="" ma:hidden="true" ma:list="{3aee3761-ee25-4459-9f4a-79c30f24a4c0}" ma:internalName="TaxCatchAllLabel" ma:readOnly="true" ma:showField="CatchAllDataLabel" ma:web="158a8a7e-2d4a-427b-856d-7edfcb6a9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6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7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j275d73afd4d48babcc131526460d57b" ma:index="18" nillable="true" ma:taxonomy="true" ma:internalName="j275d73afd4d48babcc131526460d57b" ma:taxonomyFieldName="GtProjectServiceArea" ma:displayName="Tjenesteområde" ma:readOnly="false" ma:fieldId="{3275d73a-fd4d-48ba-bcc1-31526460d57b}" ma:taxonomyMulti="true" ma:sspId="531f2cee-3c1b-4607-a14c-4e4942bec713" ma:termSetId="99af1a25-88c1-4781-a05c-8446928d3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5543a5815d485da9a5e0773ad762e9" ma:index="19" nillable="true" ma:taxonomy="true" ma:internalName="j25543a5815d485da9a5e0773ad762e9" ma:taxonomyFieldName="GtProjectPhase" ma:displayName="Fase" ma:indexed="true" ma:fieldId="{325543a5-815d-485d-a9a5-e0773ad762e9}" ma:sspId="531f2cee-3c1b-4607-a14c-4e4942bec713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b690447d2c486586ecb71413780409" ma:index="20" nillable="true" ma:taxonomy="true" ma:internalName="ddb690447d2c486586ecb71413780409" ma:taxonomyFieldName="GtProjectType" ma:displayName="Prosjekttype" ma:readOnly="false" ma:fieldId="{ddb69044-7d2c-4865-86ec-b71413780409}" ma:taxonomyMulti="true" ma:sspId="531f2cee-3c1b-4607-a14c-4e4942bec713" ma:termSetId="3930cddb-fa4d-496f-b314-03ecabb91d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description="" ma:hidden="true" ma:list="{3aee3761-ee25-4459-9f4a-79c30f24a4c0}" ma:internalName="TaxCatchAll" ma:showField="CatchAllData" ma:web="158a8a7e-2d4a-427b-856d-7edfcb6a9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158a8a7e-2d4a-427b-856d-7edfcb6a9f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Konsept</TermName>
          <TermId xmlns="http://schemas.microsoft.com/office/infopath/2007/PartnerControls">99e85650-33de-4af4-b8db-edffbc8a310b</TermId>
        </TermInfo>
      </Terms>
    </j25543a5815d485da9a5e0773ad762e9>
    <ddb690447d2c486586ecb71413780409 xmlns="158a8a7e-2d4a-427b-856d-7edfcb6a9ffb">
      <Terms xmlns="http://schemas.microsoft.com/office/infopath/2007/PartnerControls"/>
    </ddb690447d2c486586ecb71413780409>
    <GtProjectFinanceName xmlns="158a8a7e-2d4a-427b-856d-7edfcb6a9ffb">Tjenestesetting RPA</GtProjectFinanceName>
    <j275d73afd4d48babcc131526460d57b xmlns="158a8a7e-2d4a-427b-856d-7edfcb6a9ffb">
      <Terms xmlns="http://schemas.microsoft.com/office/infopath/2007/PartnerControls"/>
    </j275d73afd4d48babcc131526460d57b>
    <GtArchiveReference xmlns="158a8a7e-2d4a-427b-856d-7edfcb6a9ffb" xsi:nil="true"/>
    <GtProjectNumber xmlns="158a8a7e-2d4a-427b-856d-7edfcb6a9ffb">81000075</GtProjectNumber>
    <TaxCatchAll xmlns="158a8a7e-2d4a-427b-856d-7edfcb6a9ffb">
      <Value>2</Value>
    </TaxCatchAll>
    <_dlc_DocId xmlns="158a8a7e-2d4a-427b-856d-7edfcb6a9ffb">74W7QMT42EP7-898779556-112</_dlc_DocId>
    <_dlc_DocIdUrl xmlns="158a8a7e-2d4a-427b-856d-7edfcb6a9ffb">
      <Url>https://prosjektportalen.oslo.kommune.no/enheter/enhet02/etablere-rpa-som-e/_layouts/15/DocIdRedir.aspx?ID=74W7QMT42EP7-898779556-112</Url>
      <Description>74W7QMT42EP7-898779556-112</Description>
    </_dlc_DocIdUrl>
  </documentManagement>
</p:properties>
</file>

<file path=customXml/itemProps1.xml><?xml version="1.0" encoding="utf-8"?>
<ds:datastoreItem xmlns:ds="http://schemas.openxmlformats.org/officeDocument/2006/customXml" ds:itemID="{0732D2FE-7F99-4BAA-B9DC-9ADDDD232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8a8a7e-2d4a-427b-856d-7edfcb6a9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B5574-55CD-4EFD-A4FF-ECA928A134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B9217A-E573-4167-80AD-DC8BF3E1ACB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8B9F283-8339-4BFE-B8A8-80D56C51FCCA}">
  <ds:schemaRefs>
    <ds:schemaRef ds:uri="http://purl.org/dc/dcmitype/"/>
    <ds:schemaRef ds:uri="158a8a7e-2d4a-427b-856d-7edfcb6a9ff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UKE-mal</Template>
  <TotalTime>2864</TotalTime>
  <Words>1003</Words>
  <Application>Microsoft Office PowerPoint</Application>
  <PresentationFormat>Egendefinert</PresentationFormat>
  <Paragraphs>134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1" baseType="lpstr">
      <vt:lpstr>Blå UKE-mal</vt:lpstr>
      <vt:lpstr>Nye remitteringsrutiner for leverandørfakturaer</vt:lpstr>
      <vt:lpstr>Agenda</vt:lpstr>
      <vt:lpstr>Bakgrunnen for endringen av rutinene</vt:lpstr>
      <vt:lpstr>Sofie</vt:lpstr>
      <vt:lpstr>Sofie</vt:lpstr>
      <vt:lpstr>Sofie</vt:lpstr>
      <vt:lpstr>Sofie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Nye remitteringsrutiner for leverandørfakturaer</vt:lpstr>
      <vt:lpstr>Kompass – melde saker til Team remittering</vt:lpstr>
      <vt:lpstr>Kompass – melde saker til Team remittering</vt:lpstr>
      <vt:lpstr>Kompass – melde saker til Team remittering</vt:lpstr>
      <vt:lpstr>Kompass – melde saker til Team remittering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 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Gamle åpne poster i leverandørreskontroen</vt:lpstr>
      <vt:lpstr>Annet</vt:lpstr>
      <vt:lpstr>Annet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Arbeidsmøte Bydel Grünerløkka</dc:title>
  <dc:creator>Camilla Ruud</dc:creator>
  <cp:lastModifiedBy>Janne Kittelsen</cp:lastModifiedBy>
  <cp:revision>233</cp:revision>
  <dcterms:created xsi:type="dcterms:W3CDTF">2019-02-06T11:51:25Z</dcterms:created>
  <dcterms:modified xsi:type="dcterms:W3CDTF">2019-03-28T17:02:29Z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0x010100293FDE3FCADA480B9A77BBDAD7DFA28C010039FEAB22906F91478CB1EE8FD4909A20</vt:lpwstr>
  </property>
  <property fmtid="{D5CDD505-2E9C-101B-9397-08002B2CF9AE}" pid="3" name="GtProjectPhase">
    <vt:lpwstr>2;#Konsept|99e85650-33de-4af4-b8db-edffbc8a310b</vt:lpwstr>
  </property>
  <property fmtid="{D5CDD505-2E9C-101B-9397-08002B2CF9AE}" pid="4" name="GtProjectType">
    <vt:lpwstr/>
  </property>
  <property fmtid="{D5CDD505-2E9C-101B-9397-08002B2CF9AE}" pid="5" name="GtProjectServiceArea">
    <vt:lpwstr/>
  </property>
  <property fmtid="{D5CDD505-2E9C-101B-9397-08002B2CF9AE}" pid="6" name="_dlc_DocIdItemGuid">
    <vt:lpwstr>2dacea76-d8ea-40b9-8171-52067ed8f69d</vt:lpwstr>
  </property>
</Properties>
</file>