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6" r:id="rId2"/>
    <p:sldId id="273" r:id="rId3"/>
    <p:sldId id="279" r:id="rId4"/>
    <p:sldId id="275" r:id="rId5"/>
    <p:sldId id="270" r:id="rId6"/>
    <p:sldId id="274" r:id="rId7"/>
    <p:sldId id="272" r:id="rId8"/>
    <p:sldId id="281" r:id="rId9"/>
    <p:sldId id="277" r:id="rId10"/>
    <p:sldId id="278" r:id="rId11"/>
    <p:sldId id="271" r:id="rId12"/>
    <p:sldId id="276" r:id="rId13"/>
    <p:sldId id="280"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6"/>
    <p:restoredTop sz="80544"/>
  </p:normalViewPr>
  <p:slideViewPr>
    <p:cSldViewPr snapToGrid="0" snapToObjects="1">
      <p:cViewPr varScale="1">
        <p:scale>
          <a:sx n="102" d="100"/>
          <a:sy n="102" d="100"/>
        </p:scale>
        <p:origin x="12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C46BB8-481A-D049-BEFA-76C07C3331D9}" type="datetimeFigureOut">
              <a:rPr lang="nb-NO" smtClean="0"/>
              <a:t>05.04.2019</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AA4224-9A64-7E4B-A895-2D5C89E578DF}" type="slidenum">
              <a:rPr lang="nb-NO" smtClean="0"/>
              <a:t>‹#›</a:t>
            </a:fld>
            <a:endParaRPr lang="nb-NO"/>
          </a:p>
        </p:txBody>
      </p:sp>
    </p:spTree>
    <p:extLst>
      <p:ext uri="{BB962C8B-B14F-4D97-AF65-F5344CB8AC3E}">
        <p14:creationId xmlns:p14="http://schemas.microsoft.com/office/powerpoint/2010/main" val="1581110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5"/>
          </p:nvPr>
        </p:nvSpPr>
        <p:spPr/>
        <p:txBody>
          <a:bodyPr/>
          <a:lstStyle/>
          <a:p>
            <a:fld id="{26AA4224-9A64-7E4B-A895-2D5C89E578DF}" type="slidenum">
              <a:rPr lang="nb-NO" smtClean="0"/>
              <a:t>1</a:t>
            </a:fld>
            <a:endParaRPr lang="nb-NO"/>
          </a:p>
        </p:txBody>
      </p:sp>
    </p:spTree>
    <p:extLst>
      <p:ext uri="{BB962C8B-B14F-4D97-AF65-F5344CB8AC3E}">
        <p14:creationId xmlns:p14="http://schemas.microsoft.com/office/powerpoint/2010/main" val="1311309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Mye ustabilitet og </a:t>
            </a:r>
            <a:r>
              <a:rPr lang="nb-NO" dirty="0" err="1"/>
              <a:t>nedetid</a:t>
            </a:r>
            <a:r>
              <a:rPr lang="nb-NO" dirty="0"/>
              <a:t> i vinter. Forståelse for at problemene med eInnsyn har forårsaket merarbeid og frustrasjon, og vil berømme dere for deres tålmodighet. Det har vært tider i vinter hvor jeg har kommet på tidligere samferdselsminister som sa at «det må bli litt verre før det kan bli bedre»... Jeg skal ikke forskuttere at det skal bli enda verre enn det har blitt, men vi har noen viktige oppgaver foran oss som vil bidra til å stabilisere løsningen vår.</a:t>
            </a:r>
          </a:p>
        </p:txBody>
      </p:sp>
      <p:sp>
        <p:nvSpPr>
          <p:cNvPr id="4" name="Slide Number Placeholder 3"/>
          <p:cNvSpPr>
            <a:spLocks noGrp="1"/>
          </p:cNvSpPr>
          <p:nvPr>
            <p:ph type="sldNum" sz="quarter" idx="5"/>
          </p:nvPr>
        </p:nvSpPr>
        <p:spPr/>
        <p:txBody>
          <a:bodyPr/>
          <a:lstStyle/>
          <a:p>
            <a:fld id="{26AA4224-9A64-7E4B-A895-2D5C89E578DF}" type="slidenum">
              <a:rPr lang="nb-NO" smtClean="0"/>
              <a:t>2</a:t>
            </a:fld>
            <a:endParaRPr lang="nb-NO"/>
          </a:p>
        </p:txBody>
      </p:sp>
    </p:spTree>
    <p:extLst>
      <p:ext uri="{BB962C8B-B14F-4D97-AF65-F5344CB8AC3E}">
        <p14:creationId xmlns:p14="http://schemas.microsoft.com/office/powerpoint/2010/main" val="2016059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eInnsyn er digitalisering i praksis, og vi har to hovedutfordringer: integrasjon med ulike systemer av ulik modenhet, og det faktum at vi har tatt i bruk helt ny formidlingsteknologi – </a:t>
            </a:r>
            <a:r>
              <a:rPr lang="nb-NO" dirty="0" err="1"/>
              <a:t>eFormidling</a:t>
            </a:r>
            <a:r>
              <a:rPr lang="nb-NO" dirty="0"/>
              <a:t>.</a:t>
            </a:r>
          </a:p>
        </p:txBody>
      </p:sp>
      <p:sp>
        <p:nvSpPr>
          <p:cNvPr id="4" name="Slide Number Placeholder 3"/>
          <p:cNvSpPr>
            <a:spLocks noGrp="1"/>
          </p:cNvSpPr>
          <p:nvPr>
            <p:ph type="sldNum" sz="quarter" idx="5"/>
          </p:nvPr>
        </p:nvSpPr>
        <p:spPr/>
        <p:txBody>
          <a:bodyPr/>
          <a:lstStyle/>
          <a:p>
            <a:fld id="{26AA4224-9A64-7E4B-A895-2D5C89E578DF}" type="slidenum">
              <a:rPr lang="nb-NO" smtClean="0"/>
              <a:t>3</a:t>
            </a:fld>
            <a:endParaRPr lang="nb-NO"/>
          </a:p>
        </p:txBody>
      </p:sp>
    </p:spTree>
    <p:extLst>
      <p:ext uri="{BB962C8B-B14F-4D97-AF65-F5344CB8AC3E}">
        <p14:creationId xmlns:p14="http://schemas.microsoft.com/office/powerpoint/2010/main" val="4001058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Migreringen har gitt økt trafikktall. Økning på opp mot 60% i antall brukere/økter og rundt 50% i antall unike </a:t>
            </a:r>
            <a:r>
              <a:rPr lang="nb-NO" dirty="0" err="1"/>
              <a:t>sidevisinger</a:t>
            </a:r>
            <a:r>
              <a:rPr lang="nb-NO" dirty="0"/>
              <a:t>.</a:t>
            </a:r>
          </a:p>
          <a:p>
            <a:r>
              <a:rPr lang="nb-NO" dirty="0"/>
              <a:t> </a:t>
            </a:r>
          </a:p>
          <a:p>
            <a:r>
              <a:rPr lang="nb-NO" dirty="0"/>
              <a:t>Mye utvikling som ikke synes – opprydning i kode og tatt igjen teknisk gjeld – også har vi jobbet med et par utvidelser av løsningen som kanskje vil komme dere til gode.</a:t>
            </a:r>
          </a:p>
        </p:txBody>
      </p:sp>
      <p:sp>
        <p:nvSpPr>
          <p:cNvPr id="4" name="Slide Number Placeholder 3"/>
          <p:cNvSpPr>
            <a:spLocks noGrp="1"/>
          </p:cNvSpPr>
          <p:nvPr>
            <p:ph type="sldNum" sz="quarter" idx="5"/>
          </p:nvPr>
        </p:nvSpPr>
        <p:spPr/>
        <p:txBody>
          <a:bodyPr/>
          <a:lstStyle/>
          <a:p>
            <a:fld id="{26AA4224-9A64-7E4B-A895-2D5C89E578DF}" type="slidenum">
              <a:rPr lang="nb-NO" smtClean="0"/>
              <a:t>4</a:t>
            </a:fld>
            <a:endParaRPr lang="nb-NO"/>
          </a:p>
        </p:txBody>
      </p:sp>
    </p:spTree>
    <p:extLst>
      <p:ext uri="{BB962C8B-B14F-4D97-AF65-F5344CB8AC3E}">
        <p14:creationId xmlns:p14="http://schemas.microsoft.com/office/powerpoint/2010/main" val="2899047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Flytting vil føre til mer stabil drift og bedre </a:t>
            </a:r>
            <a:r>
              <a:rPr lang="nb-NO" dirty="0" err="1"/>
              <a:t>monitorering</a:t>
            </a:r>
            <a:r>
              <a:rPr lang="nb-NO" dirty="0"/>
              <a:t> av integrasjonspunktet</a:t>
            </a:r>
          </a:p>
        </p:txBody>
      </p:sp>
      <p:sp>
        <p:nvSpPr>
          <p:cNvPr id="4" name="Slide Number Placeholder 3"/>
          <p:cNvSpPr>
            <a:spLocks noGrp="1"/>
          </p:cNvSpPr>
          <p:nvPr>
            <p:ph type="sldNum" sz="quarter" idx="5"/>
          </p:nvPr>
        </p:nvSpPr>
        <p:spPr/>
        <p:txBody>
          <a:bodyPr/>
          <a:lstStyle/>
          <a:p>
            <a:fld id="{26AA4224-9A64-7E4B-A895-2D5C89E578DF}" type="slidenum">
              <a:rPr lang="nb-NO" smtClean="0"/>
              <a:t>10</a:t>
            </a:fld>
            <a:endParaRPr lang="nb-NO"/>
          </a:p>
        </p:txBody>
      </p:sp>
    </p:spTree>
    <p:extLst>
      <p:ext uri="{BB962C8B-B14F-4D97-AF65-F5344CB8AC3E}">
        <p14:creationId xmlns:p14="http://schemas.microsoft.com/office/powerpoint/2010/main" val="20223844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00591"/>
            <a:ext cx="9144000" cy="2387600"/>
          </a:xfrm>
        </p:spPr>
        <p:txBody>
          <a:bodyPr anchor="b">
            <a:normAutofit/>
          </a:bodyPr>
          <a:lstStyle>
            <a:lvl1pPr algn="l">
              <a:defRPr sz="4000"/>
            </a:lvl1pPr>
          </a:lstStyle>
          <a:p>
            <a:r>
              <a:rPr lang="en-US"/>
              <a:t>Click to edit Master title style</a:t>
            </a:r>
            <a:endParaRPr lang="en-US" dirty="0"/>
          </a:p>
        </p:txBody>
      </p:sp>
      <p:sp>
        <p:nvSpPr>
          <p:cNvPr id="3" name="Subtitle 2"/>
          <p:cNvSpPr>
            <a:spLocks noGrp="1"/>
          </p:cNvSpPr>
          <p:nvPr>
            <p:ph type="subTitle" idx="1"/>
          </p:nvPr>
        </p:nvSpPr>
        <p:spPr>
          <a:xfrm>
            <a:off x="1524000" y="3699578"/>
            <a:ext cx="9144000" cy="1655762"/>
          </a:xfrm>
        </p:spPr>
        <p:txBody>
          <a:bodyPr/>
          <a:lstStyle>
            <a:lvl1pPr marL="0" indent="0" algn="l">
              <a:buNone/>
              <a:defRPr sz="24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r="30525"/>
          <a:stretch/>
        </p:blipFill>
        <p:spPr>
          <a:xfrm>
            <a:off x="32657" y="6183086"/>
            <a:ext cx="12159343" cy="674914"/>
          </a:xfrm>
          <a:prstGeom prst="rect">
            <a:avLst/>
          </a:prstGeom>
        </p:spPr>
      </p:pic>
      <p:sp>
        <p:nvSpPr>
          <p:cNvPr id="9" name="Rounded Rectangle 8"/>
          <p:cNvSpPr/>
          <p:nvPr userDrawn="1"/>
        </p:nvSpPr>
        <p:spPr>
          <a:xfrm>
            <a:off x="1619325" y="3511294"/>
            <a:ext cx="940290" cy="457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28CE96-D102-2445-A0BD-AEB2C47ACD96}" type="datetimeFigureOut">
              <a:rPr lang="en-US" smtClean="0"/>
              <a:t>4/5/19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AB134-458F-594B-AD99-FC6F7D23A239}" type="slidenum">
              <a:rPr lang="en-US" smtClean="0"/>
              <a:t>‹#›</a:t>
            </a:fld>
            <a:endParaRPr lang="en-US"/>
          </a:p>
        </p:txBody>
      </p:sp>
      <p:sp>
        <p:nvSpPr>
          <p:cNvPr id="7" name="Rounded Rectangle 6"/>
          <p:cNvSpPr/>
          <p:nvPr userDrawn="1"/>
        </p:nvSpPr>
        <p:spPr>
          <a:xfrm>
            <a:off x="920496" y="1457221"/>
            <a:ext cx="1567543" cy="467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28CE96-D102-2445-A0BD-AEB2C47ACD96}" type="datetimeFigureOut">
              <a:rPr lang="en-US" smtClean="0"/>
              <a:t>4/5/19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AB134-458F-594B-AD99-FC6F7D23A239}" type="slidenum">
              <a:rPr lang="en-US" smtClean="0"/>
              <a:t>‹#›</a:t>
            </a:fld>
            <a:endParaRPr lang="en-US"/>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28CE96-D102-2445-A0BD-AEB2C47ACD96}" type="datetimeFigureOut">
              <a:rPr lang="en-US" smtClean="0"/>
              <a:t>4/5/19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AB134-458F-594B-AD99-FC6F7D23A239}" type="slidenum">
              <a:rPr lang="en-US" smtClean="0"/>
              <a:t>‹#›</a:t>
            </a:fld>
            <a:endParaRPr lang="en-US"/>
          </a:p>
        </p:txBody>
      </p:sp>
      <p:sp>
        <p:nvSpPr>
          <p:cNvPr id="9" name="Rounded Rectangle 8"/>
          <p:cNvSpPr/>
          <p:nvPr userDrawn="1"/>
        </p:nvSpPr>
        <p:spPr>
          <a:xfrm>
            <a:off x="962620" y="1383238"/>
            <a:ext cx="940290" cy="457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64573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28CE96-D102-2445-A0BD-AEB2C47ACD96}" type="datetimeFigureOut">
              <a:rPr lang="en-US" smtClean="0"/>
              <a:t>4/5/19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AB134-458F-594B-AD99-FC6F7D23A239}" type="slidenum">
              <a:rPr lang="en-US" smtClean="0"/>
              <a:t>‹#›</a:t>
            </a:fld>
            <a:endParaRPr lang="en-US"/>
          </a:p>
        </p:txBody>
      </p:sp>
      <p:sp>
        <p:nvSpPr>
          <p:cNvPr id="8" name="Rounded Rectangle 7"/>
          <p:cNvSpPr/>
          <p:nvPr userDrawn="1"/>
        </p:nvSpPr>
        <p:spPr>
          <a:xfrm>
            <a:off x="987563" y="4525450"/>
            <a:ext cx="940290" cy="457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728CE96-D102-2445-A0BD-AEB2C47ACD96}" type="datetimeFigureOut">
              <a:rPr lang="en-US" smtClean="0"/>
              <a:t>4/5/19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AB134-458F-594B-AD99-FC6F7D23A239}" type="slidenum">
              <a:rPr lang="en-US" smtClean="0"/>
              <a:t>‹#›</a:t>
            </a:fld>
            <a:endParaRPr lang="en-US"/>
          </a:p>
        </p:txBody>
      </p:sp>
      <p:sp>
        <p:nvSpPr>
          <p:cNvPr id="10" name="Rounded Rectangle 9"/>
          <p:cNvSpPr/>
          <p:nvPr userDrawn="1"/>
        </p:nvSpPr>
        <p:spPr>
          <a:xfrm>
            <a:off x="962620" y="1383238"/>
            <a:ext cx="940290" cy="457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728CE96-D102-2445-A0BD-AEB2C47ACD96}" type="datetimeFigureOut">
              <a:rPr lang="en-US" smtClean="0"/>
              <a:t>4/5/19</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AB134-458F-594B-AD99-FC6F7D23A239}" type="slidenum">
              <a:rPr lang="en-US" smtClean="0"/>
              <a:t>‹#›</a:t>
            </a:fld>
            <a:endParaRPr lang="en-US"/>
          </a:p>
        </p:txBody>
      </p:sp>
      <p:sp>
        <p:nvSpPr>
          <p:cNvPr id="11" name="Rounded Rectangle 10"/>
          <p:cNvSpPr/>
          <p:nvPr userDrawn="1"/>
        </p:nvSpPr>
        <p:spPr>
          <a:xfrm>
            <a:off x="962620" y="1383238"/>
            <a:ext cx="940290" cy="457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728CE96-D102-2445-A0BD-AEB2C47ACD96}" type="datetimeFigureOut">
              <a:rPr lang="en-US" smtClean="0"/>
              <a:t>4/5/19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AB134-458F-594B-AD99-FC6F7D23A239}" type="slidenum">
              <a:rPr lang="en-US" smtClean="0"/>
              <a:t>‹#›</a:t>
            </a:fld>
            <a:endParaRPr lang="en-US"/>
          </a:p>
        </p:txBody>
      </p:sp>
      <p:sp>
        <p:nvSpPr>
          <p:cNvPr id="7" name="Rounded Rectangle 6"/>
          <p:cNvSpPr/>
          <p:nvPr userDrawn="1"/>
        </p:nvSpPr>
        <p:spPr>
          <a:xfrm>
            <a:off x="962620" y="1383238"/>
            <a:ext cx="940290" cy="457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31022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28CE96-D102-2445-A0BD-AEB2C47ACD96}" type="datetimeFigureOut">
              <a:rPr lang="en-US" smtClean="0"/>
              <a:t>4/5/19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AB134-458F-594B-AD99-FC6F7D23A239}" type="slidenum">
              <a:rPr lang="en-US" smtClean="0"/>
              <a:t>‹#›</a:t>
            </a:fld>
            <a:endParaRPr lang="en-US"/>
          </a:p>
        </p:txBody>
      </p:sp>
      <p:sp>
        <p:nvSpPr>
          <p:cNvPr id="9" name="Rounded Rectangle 8"/>
          <p:cNvSpPr/>
          <p:nvPr userDrawn="1"/>
        </p:nvSpPr>
        <p:spPr>
          <a:xfrm>
            <a:off x="838200" y="2147237"/>
            <a:ext cx="940290" cy="457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Date Placeholder 4"/>
          <p:cNvSpPr>
            <a:spLocks noGrp="1"/>
          </p:cNvSpPr>
          <p:nvPr>
            <p:ph type="dt" sz="half" idx="10"/>
          </p:nvPr>
        </p:nvSpPr>
        <p:spPr/>
        <p:txBody>
          <a:bodyPr/>
          <a:lstStyle/>
          <a:p>
            <a:fld id="{4728CE96-D102-2445-A0BD-AEB2C47ACD96}" type="datetimeFigureOut">
              <a:rPr lang="en-US" smtClean="0"/>
              <a:t>4/5/19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AB134-458F-594B-AD99-FC6F7D23A239}" type="slidenum">
              <a:rPr lang="en-US" smtClean="0"/>
              <a:t>‹#›</a:t>
            </a:fld>
            <a:endParaRPr lang="en-US"/>
          </a:p>
        </p:txBody>
      </p:sp>
      <p:sp>
        <p:nvSpPr>
          <p:cNvPr id="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9" name="Text Placeholder 3"/>
          <p:cNvSpPr>
            <a:spLocks noGrp="1"/>
          </p:cNvSpPr>
          <p:nvPr>
            <p:ph type="body" sz="half" idx="2"/>
          </p:nvPr>
        </p:nvSpPr>
        <p:spPr>
          <a:xfrm>
            <a:off x="839788" y="231022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Rounded Rectangle 10"/>
          <p:cNvSpPr/>
          <p:nvPr userDrawn="1"/>
        </p:nvSpPr>
        <p:spPr>
          <a:xfrm>
            <a:off x="838200" y="2147237"/>
            <a:ext cx="940290" cy="457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34769"/>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28CE96-D102-2445-A0BD-AEB2C47ACD96}" type="datetimeFigureOut">
              <a:rPr lang="en-US" smtClean="0"/>
              <a:t>4/5/19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AB134-458F-594B-AD99-FC6F7D23A239}" type="slidenum">
              <a:rPr lang="en-US" smtClean="0"/>
              <a:t>‹#›</a:t>
            </a:fld>
            <a:endParaRPr lang="en-US"/>
          </a:p>
        </p:txBody>
      </p:sp>
      <p:sp>
        <p:nvSpPr>
          <p:cNvPr id="8" name="Round Same Side Corner Rectangle 7"/>
          <p:cNvSpPr/>
          <p:nvPr userDrawn="1"/>
        </p:nvSpPr>
        <p:spPr>
          <a:xfrm rot="16200000">
            <a:off x="11256107" y="1275291"/>
            <a:ext cx="1425361" cy="446427"/>
          </a:xfrm>
          <a:prstGeom prst="round2Same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rot="16200000">
            <a:off x="11471037" y="1386314"/>
            <a:ext cx="1062003" cy="262053"/>
          </a:xfrm>
          <a:prstGeom prst="rect">
            <a:avLst/>
          </a:prstGeom>
        </p:spPr>
      </p:pic>
    </p:spTree>
    <p:extLst>
      <p:ext uri="{BB962C8B-B14F-4D97-AF65-F5344CB8AC3E}">
        <p14:creationId xmlns:p14="http://schemas.microsoft.com/office/powerpoint/2010/main" val="7960511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tx2"/>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lumMod val="50000"/>
              <a:lumOff val="50000"/>
            </a:schemeClr>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lumMod val="50000"/>
              <a:lumOff val="50000"/>
            </a:schemeClr>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a:solidFill>
            <a:schemeClr val="tx1">
              <a:lumMod val="50000"/>
              <a:lumOff val="50000"/>
            </a:schemeClr>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a:solidFill>
            <a:schemeClr val="tx1">
              <a:lumMod val="50000"/>
              <a:lumOff val="50000"/>
            </a:schemeClr>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a:solidFill>
            <a:schemeClr val="tx1">
              <a:lumMod val="50000"/>
              <a:lumOff val="5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00591"/>
            <a:ext cx="9144000" cy="2387600"/>
          </a:xfrm>
        </p:spPr>
        <p:txBody>
          <a:bodyPr/>
          <a:lstStyle/>
          <a:p>
            <a:r>
              <a:rPr lang="en-US" dirty="0">
                <a:latin typeface="Helvetica" charset="0"/>
                <a:ea typeface="Helvetica" charset="0"/>
                <a:cs typeface="Helvetica" charset="0"/>
              </a:rPr>
              <a:t>eInnsyn: Status </a:t>
            </a:r>
            <a:r>
              <a:rPr lang="en-US" dirty="0" err="1">
                <a:latin typeface="Helvetica" charset="0"/>
                <a:ea typeface="Helvetica" charset="0"/>
                <a:cs typeface="Helvetica" charset="0"/>
              </a:rPr>
              <a:t>og</a:t>
            </a:r>
            <a:r>
              <a:rPr lang="en-US" dirty="0">
                <a:latin typeface="Helvetica" charset="0"/>
                <a:ea typeface="Helvetica" charset="0"/>
                <a:cs typeface="Helvetica" charset="0"/>
              </a:rPr>
              <a:t> </a:t>
            </a:r>
            <a:r>
              <a:rPr lang="en-US" dirty="0" err="1">
                <a:latin typeface="Helvetica" charset="0"/>
                <a:ea typeface="Helvetica" charset="0"/>
                <a:cs typeface="Helvetica" charset="0"/>
              </a:rPr>
              <a:t>videre</a:t>
            </a:r>
            <a:r>
              <a:rPr lang="en-US" dirty="0">
                <a:latin typeface="Helvetica" charset="0"/>
                <a:ea typeface="Helvetica" charset="0"/>
                <a:cs typeface="Helvetica" charset="0"/>
              </a:rPr>
              <a:t> </a:t>
            </a:r>
            <a:r>
              <a:rPr lang="en-US" dirty="0" err="1">
                <a:latin typeface="Helvetica" charset="0"/>
                <a:ea typeface="Helvetica" charset="0"/>
                <a:cs typeface="Helvetica" charset="0"/>
              </a:rPr>
              <a:t>utvikling</a:t>
            </a:r>
            <a:endParaRPr lang="en-US" dirty="0">
              <a:latin typeface="Helvetica" charset="0"/>
              <a:ea typeface="Helvetica" charset="0"/>
              <a:cs typeface="Helvetica" charset="0"/>
            </a:endParaRPr>
          </a:p>
        </p:txBody>
      </p:sp>
      <p:sp>
        <p:nvSpPr>
          <p:cNvPr id="3" name="Subtitle 2"/>
          <p:cNvSpPr>
            <a:spLocks noGrp="1"/>
          </p:cNvSpPr>
          <p:nvPr>
            <p:ph type="subTitle" idx="1"/>
          </p:nvPr>
        </p:nvSpPr>
        <p:spPr/>
        <p:txBody>
          <a:bodyPr/>
          <a:lstStyle/>
          <a:p>
            <a:r>
              <a:rPr lang="en-US" dirty="0" err="1"/>
              <a:t>Arkivforum</a:t>
            </a:r>
            <a:r>
              <a:rPr lang="en-US" dirty="0"/>
              <a:t> 1. </a:t>
            </a:r>
            <a:r>
              <a:rPr lang="en-US" dirty="0" err="1"/>
              <a:t>april</a:t>
            </a:r>
            <a:endParaRPr lang="en-US" dirty="0"/>
          </a:p>
          <a:p>
            <a:r>
              <a:rPr lang="en-US" dirty="0"/>
              <a:t>Erik Aarsand, </a:t>
            </a:r>
            <a:r>
              <a:rPr lang="en-US" dirty="0" err="1"/>
              <a:t>tjenesteforvalter</a:t>
            </a:r>
            <a:r>
              <a:rPr lang="en-US" dirty="0"/>
              <a:t>/UKE</a:t>
            </a:r>
          </a:p>
        </p:txBody>
      </p:sp>
    </p:spTree>
    <p:extLst>
      <p:ext uri="{BB962C8B-B14F-4D97-AF65-F5344CB8AC3E}">
        <p14:creationId xmlns:p14="http://schemas.microsoft.com/office/powerpoint/2010/main" val="115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63AF6-625E-B34F-853E-0B1A1F786563}"/>
              </a:ext>
            </a:extLst>
          </p:cNvPr>
          <p:cNvSpPr>
            <a:spLocks noGrp="1"/>
          </p:cNvSpPr>
          <p:nvPr>
            <p:ph type="title"/>
          </p:nvPr>
        </p:nvSpPr>
        <p:spPr/>
        <p:txBody>
          <a:bodyPr/>
          <a:lstStyle/>
          <a:p>
            <a:r>
              <a:rPr lang="nb-NO" dirty="0"/>
              <a:t>Planlagte tiltak - ITAS</a:t>
            </a:r>
          </a:p>
        </p:txBody>
      </p:sp>
      <p:sp>
        <p:nvSpPr>
          <p:cNvPr id="3" name="Content Placeholder 2">
            <a:extLst>
              <a:ext uri="{FF2B5EF4-FFF2-40B4-BE49-F238E27FC236}">
                <a16:creationId xmlns:a16="http://schemas.microsoft.com/office/drawing/2014/main" id="{64B19D54-77F5-5B40-A08C-468430A34343}"/>
              </a:ext>
            </a:extLst>
          </p:cNvPr>
          <p:cNvSpPr>
            <a:spLocks noGrp="1"/>
          </p:cNvSpPr>
          <p:nvPr>
            <p:ph idx="1"/>
          </p:nvPr>
        </p:nvSpPr>
        <p:spPr/>
        <p:txBody>
          <a:bodyPr/>
          <a:lstStyle/>
          <a:p>
            <a:r>
              <a:rPr lang="nb-NO" dirty="0"/>
              <a:t>Flytte </a:t>
            </a:r>
            <a:r>
              <a:rPr lang="nb-NO" dirty="0" err="1"/>
              <a:t>eFormidling</a:t>
            </a:r>
            <a:r>
              <a:rPr lang="nb-NO" dirty="0"/>
              <a:t> over på intern sone</a:t>
            </a:r>
          </a:p>
          <a:p>
            <a:r>
              <a:rPr lang="nb-NO" dirty="0"/>
              <a:t>Avvikle </a:t>
            </a:r>
            <a:r>
              <a:rPr lang="nb-NO" u="sng" dirty="0" err="1"/>
              <a:t>beta.einnsyn.no</a:t>
            </a:r>
            <a:endParaRPr lang="nb-NO" u="sng" dirty="0"/>
          </a:p>
          <a:p>
            <a:r>
              <a:rPr lang="nb-NO" dirty="0"/>
              <a:t>Avvikle testmiljø på Digital Ocean</a:t>
            </a:r>
          </a:p>
          <a:p>
            <a:r>
              <a:rPr lang="nb-NO" dirty="0"/>
              <a:t>Omkonfigurere til </a:t>
            </a:r>
            <a:r>
              <a:rPr lang="nb-NO" dirty="0" err="1"/>
              <a:t>Difis</a:t>
            </a:r>
            <a:r>
              <a:rPr lang="nb-NO" dirty="0"/>
              <a:t> testmiljø</a:t>
            </a:r>
          </a:p>
          <a:p>
            <a:r>
              <a:rPr lang="nb-NO" dirty="0"/>
              <a:t>Utvikle grensesnitt for eInnsyn fillager</a:t>
            </a:r>
          </a:p>
          <a:p>
            <a:pPr marL="0" indent="0">
              <a:buNone/>
            </a:pPr>
            <a:endParaRPr lang="nb-NO" dirty="0"/>
          </a:p>
        </p:txBody>
      </p:sp>
    </p:spTree>
    <p:extLst>
      <p:ext uri="{BB962C8B-B14F-4D97-AF65-F5344CB8AC3E}">
        <p14:creationId xmlns:p14="http://schemas.microsoft.com/office/powerpoint/2010/main" val="2464114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A32C0-1688-4E49-83B9-BD643B1598A4}"/>
              </a:ext>
            </a:extLst>
          </p:cNvPr>
          <p:cNvSpPr>
            <a:spLocks noGrp="1"/>
          </p:cNvSpPr>
          <p:nvPr>
            <p:ph type="title"/>
          </p:nvPr>
        </p:nvSpPr>
        <p:spPr/>
        <p:txBody>
          <a:bodyPr/>
          <a:lstStyle/>
          <a:p>
            <a:r>
              <a:rPr lang="nb-NO" dirty="0"/>
              <a:t>Planlagte utviklingstiltak 2019</a:t>
            </a:r>
          </a:p>
        </p:txBody>
      </p:sp>
      <p:sp>
        <p:nvSpPr>
          <p:cNvPr id="3" name="Content Placeholder 2">
            <a:extLst>
              <a:ext uri="{FF2B5EF4-FFF2-40B4-BE49-F238E27FC236}">
                <a16:creationId xmlns:a16="http://schemas.microsoft.com/office/drawing/2014/main" id="{372F0346-2999-314B-BB6D-95E84FCEF9C8}"/>
              </a:ext>
            </a:extLst>
          </p:cNvPr>
          <p:cNvSpPr>
            <a:spLocks noGrp="1"/>
          </p:cNvSpPr>
          <p:nvPr>
            <p:ph idx="1"/>
          </p:nvPr>
        </p:nvSpPr>
        <p:spPr>
          <a:xfrm>
            <a:off x="826008" y="1846961"/>
            <a:ext cx="10515600" cy="4351338"/>
          </a:xfrm>
        </p:spPr>
        <p:txBody>
          <a:bodyPr>
            <a:normAutofit/>
          </a:bodyPr>
          <a:lstStyle/>
          <a:p>
            <a:r>
              <a:rPr lang="nb-NO" dirty="0"/>
              <a:t>Statistikk</a:t>
            </a:r>
          </a:p>
          <a:p>
            <a:r>
              <a:rPr lang="nb-NO" dirty="0"/>
              <a:t>ID-porten</a:t>
            </a:r>
          </a:p>
          <a:p>
            <a:r>
              <a:rPr lang="nb-NO" dirty="0"/>
              <a:t>Logg og håndtering av duplikatmeldinger</a:t>
            </a:r>
          </a:p>
          <a:p>
            <a:r>
              <a:rPr lang="nb-NO" dirty="0"/>
              <a:t>Videreutvikling av administrasjonsgrensesnittet</a:t>
            </a:r>
          </a:p>
          <a:p>
            <a:r>
              <a:rPr lang="nb-NO" dirty="0"/>
              <a:t>«Slett meg» - GDPR</a:t>
            </a:r>
          </a:p>
          <a:p>
            <a:r>
              <a:rPr lang="nb-NO" dirty="0"/>
              <a:t>Støtte for fulltekstpublisering av enkeltvedlegg</a:t>
            </a:r>
          </a:p>
          <a:p>
            <a:r>
              <a:rPr lang="nb-NO" dirty="0"/>
              <a:t>Nytt driftsmiljø</a:t>
            </a:r>
          </a:p>
          <a:p>
            <a:r>
              <a:rPr lang="nb-NO" dirty="0"/>
              <a:t>Pilotere tre nye kommuner</a:t>
            </a:r>
          </a:p>
        </p:txBody>
      </p:sp>
    </p:spTree>
    <p:extLst>
      <p:ext uri="{BB962C8B-B14F-4D97-AF65-F5344CB8AC3E}">
        <p14:creationId xmlns:p14="http://schemas.microsoft.com/office/powerpoint/2010/main" val="1485954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CED7B-B324-7F44-B3CB-317D957BD8A7}"/>
              </a:ext>
            </a:extLst>
          </p:cNvPr>
          <p:cNvSpPr>
            <a:spLocks noGrp="1"/>
          </p:cNvSpPr>
          <p:nvPr>
            <p:ph type="title"/>
          </p:nvPr>
        </p:nvSpPr>
        <p:spPr/>
        <p:txBody>
          <a:bodyPr/>
          <a:lstStyle/>
          <a:p>
            <a:r>
              <a:rPr lang="nb-NO" dirty="0"/>
              <a:t>Involvering med dere</a:t>
            </a:r>
          </a:p>
        </p:txBody>
      </p:sp>
      <p:sp>
        <p:nvSpPr>
          <p:cNvPr id="3" name="Content Placeholder 2">
            <a:extLst>
              <a:ext uri="{FF2B5EF4-FFF2-40B4-BE49-F238E27FC236}">
                <a16:creationId xmlns:a16="http://schemas.microsoft.com/office/drawing/2014/main" id="{376DF75C-3764-FB4E-A010-C00606B3DD52}"/>
              </a:ext>
            </a:extLst>
          </p:cNvPr>
          <p:cNvSpPr>
            <a:spLocks noGrp="1"/>
          </p:cNvSpPr>
          <p:nvPr>
            <p:ph idx="1"/>
          </p:nvPr>
        </p:nvSpPr>
        <p:spPr/>
        <p:txBody>
          <a:bodyPr/>
          <a:lstStyle/>
          <a:p>
            <a:r>
              <a:rPr lang="nb-NO" dirty="0"/>
              <a:t>Referansegruppe</a:t>
            </a:r>
          </a:p>
          <a:p>
            <a:r>
              <a:rPr lang="nb-NO" dirty="0"/>
              <a:t>Brukerforum</a:t>
            </a:r>
          </a:p>
        </p:txBody>
      </p:sp>
    </p:spTree>
    <p:extLst>
      <p:ext uri="{BB962C8B-B14F-4D97-AF65-F5344CB8AC3E}">
        <p14:creationId xmlns:p14="http://schemas.microsoft.com/office/powerpoint/2010/main" val="408008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5EDF5-21E8-3E45-8A9B-1F39F74BCDA5}"/>
              </a:ext>
            </a:extLst>
          </p:cNvPr>
          <p:cNvSpPr>
            <a:spLocks noGrp="1"/>
          </p:cNvSpPr>
          <p:nvPr>
            <p:ph type="title"/>
          </p:nvPr>
        </p:nvSpPr>
        <p:spPr/>
        <p:txBody>
          <a:bodyPr/>
          <a:lstStyle/>
          <a:p>
            <a:r>
              <a:rPr lang="nb-NO" dirty="0"/>
              <a:t>Demo</a:t>
            </a:r>
          </a:p>
        </p:txBody>
      </p:sp>
      <p:sp>
        <p:nvSpPr>
          <p:cNvPr id="3" name="Content Placeholder 2">
            <a:extLst>
              <a:ext uri="{FF2B5EF4-FFF2-40B4-BE49-F238E27FC236}">
                <a16:creationId xmlns:a16="http://schemas.microsoft.com/office/drawing/2014/main" id="{3FA20F31-276D-9942-9715-0E2CD6096A59}"/>
              </a:ext>
            </a:extLst>
          </p:cNvPr>
          <p:cNvSpPr>
            <a:spLocks noGrp="1"/>
          </p:cNvSpPr>
          <p:nvPr>
            <p:ph idx="1"/>
          </p:nvPr>
        </p:nvSpPr>
        <p:spPr/>
        <p:txBody>
          <a:bodyPr/>
          <a:lstStyle/>
          <a:p>
            <a:r>
              <a:rPr lang="nb-NO" dirty="0"/>
              <a:t>Bulk-sletting</a:t>
            </a:r>
          </a:p>
          <a:p>
            <a:r>
              <a:rPr lang="nb-NO" dirty="0"/>
              <a:t>Statistikk</a:t>
            </a:r>
          </a:p>
        </p:txBody>
      </p:sp>
    </p:spTree>
    <p:extLst>
      <p:ext uri="{BB962C8B-B14F-4D97-AF65-F5344CB8AC3E}">
        <p14:creationId xmlns:p14="http://schemas.microsoft.com/office/powerpoint/2010/main" val="3640560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8254" y="2652334"/>
            <a:ext cx="3435350" cy="119576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1952" y="2652334"/>
            <a:ext cx="1520650" cy="1338623"/>
          </a:xfrm>
          <a:prstGeom prst="rect">
            <a:avLst/>
          </a:prstGeom>
        </p:spPr>
      </p:pic>
    </p:spTree>
    <p:extLst>
      <p:ext uri="{BB962C8B-B14F-4D97-AF65-F5344CB8AC3E}">
        <p14:creationId xmlns:p14="http://schemas.microsoft.com/office/powerpoint/2010/main" val="45763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large crowd of people&#10;&#10;Description automatically generated">
            <a:extLst>
              <a:ext uri="{FF2B5EF4-FFF2-40B4-BE49-F238E27FC236}">
                <a16:creationId xmlns:a16="http://schemas.microsoft.com/office/drawing/2014/main" id="{E714BAA2-82FE-3E44-A419-F458C90304A1}"/>
              </a:ext>
            </a:extLst>
          </p:cNvPr>
          <p:cNvPicPr>
            <a:picLocks noChangeAspect="1"/>
          </p:cNvPicPr>
          <p:nvPr/>
        </p:nvPicPr>
        <p:blipFill>
          <a:blip r:embed="rId3"/>
          <a:stretch>
            <a:fillRect/>
          </a:stretch>
        </p:blipFill>
        <p:spPr>
          <a:xfrm>
            <a:off x="-583113" y="0"/>
            <a:ext cx="13330882" cy="6857999"/>
          </a:xfrm>
          <a:prstGeom prst="rect">
            <a:avLst/>
          </a:prstGeom>
        </p:spPr>
      </p:pic>
    </p:spTree>
    <p:extLst>
      <p:ext uri="{BB962C8B-B14F-4D97-AF65-F5344CB8AC3E}">
        <p14:creationId xmlns:p14="http://schemas.microsoft.com/office/powerpoint/2010/main" val="3617801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90B65-D4A0-0C4D-91B6-BAB7B3EB287C}"/>
              </a:ext>
            </a:extLst>
          </p:cNvPr>
          <p:cNvSpPr>
            <a:spLocks noGrp="1"/>
          </p:cNvSpPr>
          <p:nvPr>
            <p:ph type="title"/>
          </p:nvPr>
        </p:nvSpPr>
        <p:spPr/>
        <p:txBody>
          <a:bodyPr/>
          <a:lstStyle/>
          <a:p>
            <a:r>
              <a:rPr lang="nb-NO" dirty="0"/>
              <a:t>Noen utfordringer på veien</a:t>
            </a:r>
          </a:p>
        </p:txBody>
      </p:sp>
      <p:sp>
        <p:nvSpPr>
          <p:cNvPr id="3" name="Content Placeholder 2">
            <a:extLst>
              <a:ext uri="{FF2B5EF4-FFF2-40B4-BE49-F238E27FC236}">
                <a16:creationId xmlns:a16="http://schemas.microsoft.com/office/drawing/2014/main" id="{7F68F563-3E34-6844-92A3-A41B0B51365D}"/>
              </a:ext>
            </a:extLst>
          </p:cNvPr>
          <p:cNvSpPr>
            <a:spLocks noGrp="1"/>
          </p:cNvSpPr>
          <p:nvPr>
            <p:ph idx="1"/>
          </p:nvPr>
        </p:nvSpPr>
        <p:spPr/>
        <p:txBody>
          <a:bodyPr/>
          <a:lstStyle/>
          <a:p>
            <a:r>
              <a:rPr lang="nb-NO" dirty="0"/>
              <a:t>Utskiftning av nøkkelpersonell</a:t>
            </a:r>
          </a:p>
          <a:p>
            <a:endParaRPr lang="nb-NO" dirty="0"/>
          </a:p>
          <a:p>
            <a:r>
              <a:rPr lang="nb-NO" dirty="0"/>
              <a:t>Ny teknologi vs. </a:t>
            </a:r>
            <a:r>
              <a:rPr lang="nb-NO" dirty="0" err="1"/>
              <a:t>legacy</a:t>
            </a:r>
            <a:r>
              <a:rPr lang="nb-NO" dirty="0"/>
              <a:t>-systemer</a:t>
            </a:r>
          </a:p>
          <a:p>
            <a:pPr marL="0" indent="0">
              <a:buNone/>
            </a:pPr>
            <a:endParaRPr lang="nb-NO" dirty="0"/>
          </a:p>
          <a:p>
            <a:r>
              <a:rPr lang="nb-NO" dirty="0"/>
              <a:t>Datamodell for møte</a:t>
            </a:r>
          </a:p>
          <a:p>
            <a:endParaRPr lang="nb-NO" dirty="0"/>
          </a:p>
          <a:p>
            <a:r>
              <a:rPr lang="nb-NO" dirty="0"/>
              <a:t>Skrapingsforsøk</a:t>
            </a:r>
          </a:p>
          <a:p>
            <a:pPr marL="0" indent="0">
              <a:buNone/>
            </a:pPr>
            <a:endParaRPr lang="nb-NO" dirty="0"/>
          </a:p>
        </p:txBody>
      </p:sp>
    </p:spTree>
    <p:extLst>
      <p:ext uri="{BB962C8B-B14F-4D97-AF65-F5344CB8AC3E}">
        <p14:creationId xmlns:p14="http://schemas.microsoft.com/office/powerpoint/2010/main" val="385375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B3D8F-13C7-E64E-9737-CDE0C47FDD57}"/>
              </a:ext>
            </a:extLst>
          </p:cNvPr>
          <p:cNvSpPr>
            <a:spLocks noGrp="1"/>
          </p:cNvSpPr>
          <p:nvPr>
            <p:ph type="title"/>
          </p:nvPr>
        </p:nvSpPr>
        <p:spPr/>
        <p:txBody>
          <a:bodyPr/>
          <a:lstStyle/>
          <a:p>
            <a:r>
              <a:rPr lang="nb-NO" dirty="0"/>
              <a:t>Hva har vi gjort siden sist?</a:t>
            </a:r>
          </a:p>
        </p:txBody>
      </p:sp>
      <p:sp>
        <p:nvSpPr>
          <p:cNvPr id="3" name="Content Placeholder 2">
            <a:extLst>
              <a:ext uri="{FF2B5EF4-FFF2-40B4-BE49-F238E27FC236}">
                <a16:creationId xmlns:a16="http://schemas.microsoft.com/office/drawing/2014/main" id="{4E506020-EF3F-244B-8710-83C6CFBEEBE9}"/>
              </a:ext>
            </a:extLst>
          </p:cNvPr>
          <p:cNvSpPr>
            <a:spLocks noGrp="1"/>
          </p:cNvSpPr>
          <p:nvPr>
            <p:ph idx="1"/>
          </p:nvPr>
        </p:nvSpPr>
        <p:spPr/>
        <p:txBody>
          <a:bodyPr>
            <a:normAutofit/>
          </a:bodyPr>
          <a:lstStyle/>
          <a:p>
            <a:r>
              <a:rPr lang="nb-NO" dirty="0"/>
              <a:t>Migrering til </a:t>
            </a:r>
            <a:r>
              <a:rPr lang="nb-NO" u="sng" dirty="0" err="1"/>
              <a:t>einnsyn.no</a:t>
            </a:r>
            <a:r>
              <a:rPr lang="nb-NO" dirty="0"/>
              <a:t> 22. august 2018</a:t>
            </a:r>
          </a:p>
          <a:p>
            <a:endParaRPr lang="nb-NO" dirty="0"/>
          </a:p>
          <a:p>
            <a:r>
              <a:rPr lang="nb-NO" dirty="0"/>
              <a:t>Påbegynt arbeid med statistikkløsning</a:t>
            </a:r>
          </a:p>
          <a:p>
            <a:endParaRPr lang="nb-NO" dirty="0"/>
          </a:p>
          <a:p>
            <a:r>
              <a:rPr lang="nb-NO" dirty="0"/>
              <a:t>eInnsyn fillager flyttet til intern sone ITAS </a:t>
            </a:r>
            <a:br>
              <a:rPr lang="nb-NO" dirty="0"/>
            </a:br>
            <a:endParaRPr lang="nb-NO" dirty="0"/>
          </a:p>
          <a:p>
            <a:r>
              <a:rPr lang="nb-NO" dirty="0"/>
              <a:t>Stor BYR-import</a:t>
            </a:r>
          </a:p>
        </p:txBody>
      </p:sp>
    </p:spTree>
    <p:extLst>
      <p:ext uri="{BB962C8B-B14F-4D97-AF65-F5344CB8AC3E}">
        <p14:creationId xmlns:p14="http://schemas.microsoft.com/office/powerpoint/2010/main" val="3037058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D33D6-ABC1-D843-ABB5-3B2093E0ABF3}"/>
              </a:ext>
            </a:extLst>
          </p:cNvPr>
          <p:cNvSpPr>
            <a:spLocks noGrp="1"/>
          </p:cNvSpPr>
          <p:nvPr>
            <p:ph type="title"/>
          </p:nvPr>
        </p:nvSpPr>
        <p:spPr/>
        <p:txBody>
          <a:bodyPr/>
          <a:lstStyle/>
          <a:p>
            <a:r>
              <a:rPr lang="nb-NO" dirty="0"/>
              <a:t>Team eInnsyn</a:t>
            </a:r>
          </a:p>
        </p:txBody>
      </p:sp>
      <p:sp>
        <p:nvSpPr>
          <p:cNvPr id="3" name="Content Placeholder 2">
            <a:extLst>
              <a:ext uri="{FF2B5EF4-FFF2-40B4-BE49-F238E27FC236}">
                <a16:creationId xmlns:a16="http://schemas.microsoft.com/office/drawing/2014/main" id="{97907AD8-FC96-364F-99E0-0DBE6120B0CC}"/>
              </a:ext>
            </a:extLst>
          </p:cNvPr>
          <p:cNvSpPr>
            <a:spLocks noGrp="1"/>
          </p:cNvSpPr>
          <p:nvPr>
            <p:ph idx="1"/>
          </p:nvPr>
        </p:nvSpPr>
        <p:spPr/>
        <p:txBody>
          <a:bodyPr>
            <a:normAutofit/>
          </a:bodyPr>
          <a:lstStyle/>
          <a:p>
            <a:r>
              <a:rPr lang="nb-NO" dirty="0"/>
              <a:t>Utvikling</a:t>
            </a:r>
          </a:p>
          <a:p>
            <a:pPr lvl="1"/>
            <a:r>
              <a:rPr lang="nb-NO" dirty="0"/>
              <a:t>Markus Jacobsen</a:t>
            </a:r>
          </a:p>
          <a:p>
            <a:pPr lvl="1"/>
            <a:r>
              <a:rPr lang="nb-NO" dirty="0"/>
              <a:t>Eirik </a:t>
            </a:r>
            <a:r>
              <a:rPr lang="nb-NO" dirty="0" err="1"/>
              <a:t>Kvarstein</a:t>
            </a:r>
            <a:endParaRPr lang="nb-NO" dirty="0"/>
          </a:p>
          <a:p>
            <a:pPr lvl="1"/>
            <a:endParaRPr lang="nb-NO" dirty="0"/>
          </a:p>
          <a:p>
            <a:r>
              <a:rPr lang="nb-NO" dirty="0"/>
              <a:t>Brukeropplevelse</a:t>
            </a:r>
          </a:p>
          <a:p>
            <a:pPr lvl="1"/>
            <a:r>
              <a:rPr lang="nb-NO" dirty="0"/>
              <a:t>Tina Vedal</a:t>
            </a:r>
          </a:p>
          <a:p>
            <a:pPr lvl="1"/>
            <a:r>
              <a:rPr lang="nb-NO" dirty="0"/>
              <a:t>Caroline Borge-Andersen Salberg</a:t>
            </a:r>
          </a:p>
          <a:p>
            <a:pPr lvl="1"/>
            <a:endParaRPr lang="nb-NO" dirty="0"/>
          </a:p>
          <a:p>
            <a:r>
              <a:rPr lang="nb-NO" dirty="0"/>
              <a:t>Drift (ITAS)</a:t>
            </a:r>
          </a:p>
          <a:p>
            <a:pPr lvl="1"/>
            <a:r>
              <a:rPr lang="nb-NO" dirty="0"/>
              <a:t>Torjus Dahle</a:t>
            </a:r>
          </a:p>
        </p:txBody>
      </p:sp>
    </p:spTree>
    <p:extLst>
      <p:ext uri="{BB962C8B-B14F-4D97-AF65-F5344CB8AC3E}">
        <p14:creationId xmlns:p14="http://schemas.microsoft.com/office/powerpoint/2010/main" val="3916563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7F46D-98B4-3549-A839-F88E1EF8109E}"/>
              </a:ext>
            </a:extLst>
          </p:cNvPr>
          <p:cNvSpPr>
            <a:spLocks noGrp="1"/>
          </p:cNvSpPr>
          <p:nvPr>
            <p:ph type="title"/>
          </p:nvPr>
        </p:nvSpPr>
        <p:spPr/>
        <p:txBody>
          <a:bodyPr/>
          <a:lstStyle/>
          <a:p>
            <a:r>
              <a:rPr lang="nb-NO" dirty="0"/>
              <a:t>Status utrulling</a:t>
            </a:r>
          </a:p>
        </p:txBody>
      </p:sp>
      <p:sp>
        <p:nvSpPr>
          <p:cNvPr id="3" name="Content Placeholder 2">
            <a:extLst>
              <a:ext uri="{FF2B5EF4-FFF2-40B4-BE49-F238E27FC236}">
                <a16:creationId xmlns:a16="http://schemas.microsoft.com/office/drawing/2014/main" id="{BB001962-604D-2548-A0DC-D671E4FE33AF}"/>
              </a:ext>
            </a:extLst>
          </p:cNvPr>
          <p:cNvSpPr>
            <a:spLocks noGrp="1"/>
          </p:cNvSpPr>
          <p:nvPr>
            <p:ph idx="1"/>
          </p:nvPr>
        </p:nvSpPr>
        <p:spPr/>
        <p:txBody>
          <a:bodyPr/>
          <a:lstStyle/>
          <a:p>
            <a:r>
              <a:rPr lang="nb-NO" dirty="0"/>
              <a:t>BYS/BYR</a:t>
            </a:r>
          </a:p>
          <a:p>
            <a:r>
              <a:rPr lang="nb-NO" dirty="0"/>
              <a:t>23 etater</a:t>
            </a:r>
          </a:p>
          <a:p>
            <a:r>
              <a:rPr lang="nb-NO" dirty="0"/>
              <a:t>10 bydeler</a:t>
            </a:r>
          </a:p>
          <a:p>
            <a:endParaRPr lang="nb-NO" dirty="0"/>
          </a:p>
          <a:p>
            <a:r>
              <a:rPr lang="nb-NO" dirty="0"/>
              <a:t>Integrasjon mot </a:t>
            </a:r>
            <a:r>
              <a:rPr lang="nb-NO" dirty="0" err="1"/>
              <a:t>Evry</a:t>
            </a:r>
            <a:r>
              <a:rPr lang="nb-NO" dirty="0"/>
              <a:t>/</a:t>
            </a:r>
            <a:r>
              <a:rPr lang="nb-NO" dirty="0" err="1"/>
              <a:t>ePhorte</a:t>
            </a:r>
            <a:r>
              <a:rPr lang="nb-NO" dirty="0"/>
              <a:t> gjenstår</a:t>
            </a:r>
          </a:p>
        </p:txBody>
      </p:sp>
    </p:spTree>
    <p:extLst>
      <p:ext uri="{BB962C8B-B14F-4D97-AF65-F5344CB8AC3E}">
        <p14:creationId xmlns:p14="http://schemas.microsoft.com/office/powerpoint/2010/main" val="3641097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8770-608C-5D4D-96CD-0EF8DA17C0DA}"/>
              </a:ext>
            </a:extLst>
          </p:cNvPr>
          <p:cNvSpPr>
            <a:spLocks noGrp="1"/>
          </p:cNvSpPr>
          <p:nvPr>
            <p:ph type="title"/>
          </p:nvPr>
        </p:nvSpPr>
        <p:spPr/>
        <p:txBody>
          <a:bodyPr/>
          <a:lstStyle/>
          <a:p>
            <a:r>
              <a:rPr lang="nb-NO" dirty="0"/>
              <a:t>Drift - hvem har ansvar for hva?</a:t>
            </a:r>
          </a:p>
        </p:txBody>
      </p:sp>
      <p:sp>
        <p:nvSpPr>
          <p:cNvPr id="3" name="Content Placeholder 2">
            <a:extLst>
              <a:ext uri="{FF2B5EF4-FFF2-40B4-BE49-F238E27FC236}">
                <a16:creationId xmlns:a16="http://schemas.microsoft.com/office/drawing/2014/main" id="{457A83C4-EB13-AF40-B33A-8F9EEDBBD0B7}"/>
              </a:ext>
            </a:extLst>
          </p:cNvPr>
          <p:cNvSpPr>
            <a:spLocks noGrp="1"/>
          </p:cNvSpPr>
          <p:nvPr>
            <p:ph idx="1"/>
          </p:nvPr>
        </p:nvSpPr>
        <p:spPr/>
        <p:txBody>
          <a:bodyPr/>
          <a:lstStyle/>
          <a:p>
            <a:r>
              <a:rPr lang="nb-NO" dirty="0"/>
              <a:t>ITAS</a:t>
            </a:r>
          </a:p>
          <a:p>
            <a:pPr lvl="1"/>
            <a:r>
              <a:rPr lang="nb-NO" dirty="0" err="1"/>
              <a:t>beta.einnsyn.no</a:t>
            </a:r>
            <a:endParaRPr lang="nb-NO" dirty="0"/>
          </a:p>
          <a:p>
            <a:pPr lvl="1"/>
            <a:r>
              <a:rPr lang="nb-NO" dirty="0" err="1"/>
              <a:t>test.einnsyn.knowit.no</a:t>
            </a:r>
            <a:endParaRPr lang="nb-NO" dirty="0"/>
          </a:p>
          <a:p>
            <a:pPr lvl="1"/>
            <a:r>
              <a:rPr lang="nb-NO" dirty="0"/>
              <a:t>Sender/</a:t>
            </a:r>
            <a:r>
              <a:rPr lang="nb-NO" dirty="0" err="1"/>
              <a:t>eFormidling</a:t>
            </a:r>
            <a:r>
              <a:rPr lang="nb-NO" dirty="0"/>
              <a:t> </a:t>
            </a:r>
            <a:r>
              <a:rPr lang="nb-NO" dirty="0" err="1"/>
              <a:t>aka</a:t>
            </a:r>
            <a:r>
              <a:rPr lang="nb-NO" dirty="0"/>
              <a:t>. Integrasjonspunktet</a:t>
            </a:r>
          </a:p>
          <a:p>
            <a:pPr lvl="1"/>
            <a:r>
              <a:rPr lang="nb-NO" dirty="0"/>
              <a:t>eInnsyn fillager</a:t>
            </a:r>
          </a:p>
          <a:p>
            <a:pPr lvl="1"/>
            <a:r>
              <a:rPr lang="nb-NO" dirty="0"/>
              <a:t>DKI/SIPS</a:t>
            </a:r>
          </a:p>
          <a:p>
            <a:r>
              <a:rPr lang="nb-NO" dirty="0"/>
              <a:t>Difi</a:t>
            </a:r>
          </a:p>
          <a:p>
            <a:pPr lvl="1"/>
            <a:r>
              <a:rPr lang="nb-NO" dirty="0" err="1"/>
              <a:t>Azure</a:t>
            </a:r>
            <a:endParaRPr lang="nb-NO" dirty="0"/>
          </a:p>
          <a:p>
            <a:pPr lvl="1"/>
            <a:r>
              <a:rPr lang="nb-NO" dirty="0" err="1"/>
              <a:t>eFormidling</a:t>
            </a:r>
            <a:endParaRPr lang="nb-NO" dirty="0"/>
          </a:p>
          <a:p>
            <a:pPr lvl="1"/>
            <a:r>
              <a:rPr lang="nb-NO" dirty="0" err="1"/>
              <a:t>einnsyn.no</a:t>
            </a:r>
            <a:endParaRPr lang="nb-NO" dirty="0"/>
          </a:p>
        </p:txBody>
      </p:sp>
    </p:spTree>
    <p:extLst>
      <p:ext uri="{BB962C8B-B14F-4D97-AF65-F5344CB8AC3E}">
        <p14:creationId xmlns:p14="http://schemas.microsoft.com/office/powerpoint/2010/main" val="420481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map&#10;&#10;Description automatically generated">
            <a:extLst>
              <a:ext uri="{FF2B5EF4-FFF2-40B4-BE49-F238E27FC236}">
                <a16:creationId xmlns:a16="http://schemas.microsoft.com/office/drawing/2014/main" id="{8DEDA2DF-6637-DF45-9B23-4FEF384B62AB}"/>
              </a:ext>
            </a:extLst>
          </p:cNvPr>
          <p:cNvPicPr>
            <a:picLocks noChangeAspect="1"/>
          </p:cNvPicPr>
          <p:nvPr/>
        </p:nvPicPr>
        <p:blipFill>
          <a:blip r:embed="rId2"/>
          <a:stretch>
            <a:fillRect/>
          </a:stretch>
        </p:blipFill>
        <p:spPr>
          <a:xfrm>
            <a:off x="769008" y="42424"/>
            <a:ext cx="10653983" cy="6858000"/>
          </a:xfrm>
          <a:prstGeom prst="rect">
            <a:avLst/>
          </a:prstGeom>
        </p:spPr>
      </p:pic>
    </p:spTree>
    <p:extLst>
      <p:ext uri="{BB962C8B-B14F-4D97-AF65-F5344CB8AC3E}">
        <p14:creationId xmlns:p14="http://schemas.microsoft.com/office/powerpoint/2010/main" val="3333663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train on a steel track&#10;&#10;Description automatically generated">
            <a:extLst>
              <a:ext uri="{FF2B5EF4-FFF2-40B4-BE49-F238E27FC236}">
                <a16:creationId xmlns:a16="http://schemas.microsoft.com/office/drawing/2014/main" id="{6F892C99-DE6B-2F4B-A9FA-B5F282FF0E1A}"/>
              </a:ext>
            </a:extLst>
          </p:cNvPr>
          <p:cNvPicPr>
            <a:picLocks noChangeAspect="1"/>
          </p:cNvPicPr>
          <p:nvPr/>
        </p:nvPicPr>
        <p:blipFill>
          <a:blip r:embed="rId2"/>
          <a:stretch>
            <a:fillRect/>
          </a:stretch>
        </p:blipFill>
        <p:spPr>
          <a:xfrm>
            <a:off x="1" y="-632460"/>
            <a:ext cx="12192000" cy="8122920"/>
          </a:xfrm>
          <a:prstGeom prst="rect">
            <a:avLst/>
          </a:prstGeom>
        </p:spPr>
      </p:pic>
    </p:spTree>
    <p:extLst>
      <p:ext uri="{BB962C8B-B14F-4D97-AF65-F5344CB8AC3E}">
        <p14:creationId xmlns:p14="http://schemas.microsoft.com/office/powerpoint/2010/main" val="303972993"/>
      </p:ext>
    </p:extLst>
  </p:cSld>
  <p:clrMapOvr>
    <a:masterClrMapping/>
  </p:clrMapOvr>
</p:sld>
</file>

<file path=ppt/theme/theme1.xml><?xml version="1.0" encoding="utf-8"?>
<a:theme xmlns:a="http://schemas.openxmlformats.org/drawingml/2006/main" name="einnsyn presentation template">
  <a:themeElements>
    <a:clrScheme name="einnsyn 1">
      <a:dk1>
        <a:srgbClr val="000000"/>
      </a:dk1>
      <a:lt1>
        <a:srgbClr val="FFFFFF"/>
      </a:lt1>
      <a:dk2>
        <a:srgbClr val="1F2348"/>
      </a:dk2>
      <a:lt2>
        <a:srgbClr val="E7E6E6"/>
      </a:lt2>
      <a:accent1>
        <a:srgbClr val="87BCD4"/>
      </a:accent1>
      <a:accent2>
        <a:srgbClr val="2A5791"/>
      </a:accent2>
      <a:accent3>
        <a:srgbClr val="CBCCCB"/>
      </a:accent3>
      <a:accent4>
        <a:srgbClr val="FFDC74"/>
      </a:accent4>
      <a:accent5>
        <a:srgbClr val="E6F1F6"/>
      </a:accent5>
      <a:accent6>
        <a:srgbClr val="98AB2C"/>
      </a:accent6>
      <a:hlink>
        <a:srgbClr val="0078A6"/>
      </a:hlink>
      <a:folHlink>
        <a:srgbClr val="9F3031"/>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sz="8000" dirty="0" smtClean="0">
            <a:latin typeface="Arial" charset="0"/>
            <a:ea typeface="Arial" charset="0"/>
            <a:cs typeface="Arial"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smtClean="0">
            <a:latin typeface="Arial" charset="0"/>
            <a:ea typeface="Arial" charset="0"/>
            <a:cs typeface="Arial" charset="0"/>
          </a:defRPr>
        </a:defPPr>
      </a:lstStyle>
    </a:txDef>
  </a:objectDefaults>
  <a:extraClrSchemeLst/>
  <a:extLst>
    <a:ext uri="{05A4C25C-085E-4340-85A3-A5531E510DB2}">
      <thm15:themeFamily xmlns:thm15="http://schemas.microsoft.com/office/thememl/2012/main" name="einnsyn presentation template" id="{A1CA47E2-C2C9-B043-9135-18F2FE60299E}" vid="{80FAB091-E3D5-CD40-B5F9-DC31838833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einnsyn presentation template</Template>
  <TotalTime>3723</TotalTime>
  <Words>398</Words>
  <Application>Microsoft Macintosh PowerPoint</Application>
  <PresentationFormat>Widescreen</PresentationFormat>
  <Paragraphs>78</Paragraphs>
  <Slides>14</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Helvetica</vt:lpstr>
      <vt:lpstr>einnsyn presentation template</vt:lpstr>
      <vt:lpstr>eInnsyn: Status og videre utvikling</vt:lpstr>
      <vt:lpstr>PowerPoint Presentation</vt:lpstr>
      <vt:lpstr>Noen utfordringer på veien</vt:lpstr>
      <vt:lpstr>Hva har vi gjort siden sist?</vt:lpstr>
      <vt:lpstr>Team eInnsyn</vt:lpstr>
      <vt:lpstr>Status utrulling</vt:lpstr>
      <vt:lpstr>Drift - hvem har ansvar for hva?</vt:lpstr>
      <vt:lpstr>PowerPoint Presentation</vt:lpstr>
      <vt:lpstr>PowerPoint Presentation</vt:lpstr>
      <vt:lpstr>Planlagte tiltak - ITAS</vt:lpstr>
      <vt:lpstr>Planlagte utviklingstiltak 2019</vt:lpstr>
      <vt:lpstr>Involvering med dere</vt:lpstr>
      <vt:lpstr>Demo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eInnsyn</dc:title>
  <dc:creator>Erik Aarsand</dc:creator>
  <cp:lastModifiedBy>Erik Aarsand</cp:lastModifiedBy>
  <cp:revision>20</cp:revision>
  <dcterms:created xsi:type="dcterms:W3CDTF">2019-03-29T20:09:44Z</dcterms:created>
  <dcterms:modified xsi:type="dcterms:W3CDTF">2019-04-05T11:03:25Z</dcterms:modified>
</cp:coreProperties>
</file>