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1" autoAdjust="0"/>
    <p:restoredTop sz="86499" autoAdjust="0"/>
  </p:normalViewPr>
  <p:slideViewPr>
    <p:cSldViewPr snapToGrid="0" snapToObjects="1">
      <p:cViewPr>
        <p:scale>
          <a:sx n="25" d="100"/>
          <a:sy n="25" d="100"/>
        </p:scale>
        <p:origin x="-2116" y="-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55" d="100"/>
          <a:sy n="155" d="100"/>
        </p:scale>
        <p:origin x="-394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slofelles\home-is\BYR\byr121698\Documents\TEMP\innsynsbegj&#230;ringer%20pr%2003-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[innsynsbegjæringer pr 03-19.xlsx]Oslos innsynsbegjæringer!Pivottabell1</c:name>
    <c:fmtId val="5"/>
  </c:pivotSource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Innsynsbegjæringer pr måned pr virksomhet</a:t>
            </a:r>
          </a:p>
        </c:rich>
      </c:tx>
      <c:layout>
        <c:manualLayout>
          <c:xMode val="edge"/>
          <c:yMode val="edge"/>
          <c:x val="8.9602405599441853E-2"/>
          <c:y val="2.1334266017897001E-2"/>
        </c:manualLayout>
      </c:layout>
      <c:overlay val="1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  <c:pivotFmt>
        <c:idx val="66"/>
        <c:marker>
          <c:symbol val="none"/>
        </c:marker>
      </c:pivotFmt>
      <c:pivotFmt>
        <c:idx val="67"/>
        <c:marker>
          <c:symbol val="none"/>
        </c:marker>
      </c:pivotFmt>
      <c:pivotFmt>
        <c:idx val="68"/>
        <c:marker>
          <c:symbol val="none"/>
        </c:marker>
      </c:pivotFmt>
      <c:pivotFmt>
        <c:idx val="69"/>
        <c:marker>
          <c:symbol val="none"/>
        </c:marker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</c:pivotFmt>
      <c:pivotFmt>
        <c:idx val="72"/>
        <c:marker>
          <c:symbol val="none"/>
        </c:marker>
      </c:pivotFmt>
      <c:pivotFmt>
        <c:idx val="73"/>
        <c:marker>
          <c:symbol val="none"/>
        </c:marker>
      </c:pivotFmt>
      <c:pivotFmt>
        <c:idx val="74"/>
        <c:marker>
          <c:symbol val="none"/>
        </c:marker>
      </c:pivotFmt>
      <c:pivotFmt>
        <c:idx val="75"/>
        <c:marker>
          <c:symbol val="none"/>
        </c:marker>
      </c:pivotFmt>
      <c:pivotFmt>
        <c:idx val="76"/>
        <c:marker>
          <c:symbol val="none"/>
        </c:marker>
      </c:pivotFmt>
      <c:pivotFmt>
        <c:idx val="77"/>
        <c:marker>
          <c:symbol val="none"/>
        </c:marker>
      </c:pivotFmt>
      <c:pivotFmt>
        <c:idx val="78"/>
        <c:marker>
          <c:symbol val="none"/>
        </c:marker>
      </c:pivotFmt>
      <c:pivotFmt>
        <c:idx val="79"/>
        <c:marker>
          <c:symbol val="none"/>
        </c:marker>
      </c:pivotFmt>
      <c:pivotFmt>
        <c:idx val="80"/>
        <c:marker>
          <c:symbol val="none"/>
        </c:marker>
      </c:pivotFmt>
      <c:pivotFmt>
        <c:idx val="81"/>
        <c:marker>
          <c:symbol val="none"/>
        </c:marker>
      </c:pivotFmt>
      <c:pivotFmt>
        <c:idx val="82"/>
        <c:marker>
          <c:symbol val="none"/>
        </c:marker>
      </c:pivotFmt>
      <c:pivotFmt>
        <c:idx val="83"/>
        <c:marker>
          <c:symbol val="none"/>
        </c:marker>
      </c:pivotFmt>
      <c:pivotFmt>
        <c:idx val="84"/>
        <c:marker>
          <c:symbol val="none"/>
        </c:marker>
      </c:pivotFmt>
      <c:pivotFmt>
        <c:idx val="85"/>
        <c:marker>
          <c:symbol val="none"/>
        </c:marker>
      </c:pivotFmt>
      <c:pivotFmt>
        <c:idx val="86"/>
        <c:marker>
          <c:symbol val="none"/>
        </c:marker>
      </c:pivotFmt>
      <c:pivotFmt>
        <c:idx val="87"/>
        <c:marker>
          <c:symbol val="none"/>
        </c:marker>
      </c:pivotFmt>
      <c:pivotFmt>
        <c:idx val="88"/>
        <c:marker>
          <c:symbol val="none"/>
        </c:marker>
      </c:pivotFmt>
      <c:pivotFmt>
        <c:idx val="89"/>
        <c:marker>
          <c:symbol val="none"/>
        </c:marker>
      </c:pivotFmt>
      <c:pivotFmt>
        <c:idx val="90"/>
        <c:marker>
          <c:symbol val="none"/>
        </c:marker>
      </c:pivotFmt>
      <c:pivotFmt>
        <c:idx val="91"/>
        <c:marker>
          <c:symbol val="none"/>
        </c:marker>
      </c:pivotFmt>
      <c:pivotFmt>
        <c:idx val="92"/>
        <c:marker>
          <c:symbol val="none"/>
        </c:marker>
      </c:pivotFmt>
      <c:pivotFmt>
        <c:idx val="93"/>
        <c:marker>
          <c:symbol val="none"/>
        </c:marker>
      </c:pivotFmt>
      <c:pivotFmt>
        <c:idx val="94"/>
        <c:marker>
          <c:symbol val="none"/>
        </c:marker>
      </c:pivotFmt>
      <c:pivotFmt>
        <c:idx val="95"/>
        <c:marker>
          <c:symbol val="none"/>
        </c:marker>
      </c:pivotFmt>
      <c:pivotFmt>
        <c:idx val="96"/>
        <c:marker>
          <c:symbol val="none"/>
        </c:marker>
      </c:pivotFmt>
      <c:pivotFmt>
        <c:idx val="97"/>
        <c:marker>
          <c:symbol val="none"/>
        </c:marker>
      </c:pivotFmt>
      <c:pivotFmt>
        <c:idx val="98"/>
        <c:marker>
          <c:symbol val="none"/>
        </c:marker>
      </c:pivotFmt>
      <c:pivotFmt>
        <c:idx val="99"/>
        <c:marker>
          <c:symbol val="none"/>
        </c:marker>
      </c:pivotFmt>
      <c:pivotFmt>
        <c:idx val="100"/>
        <c:marker>
          <c:symbol val="none"/>
        </c:marker>
      </c:pivotFmt>
      <c:pivotFmt>
        <c:idx val="101"/>
        <c:marker>
          <c:symbol val="none"/>
        </c:marker>
      </c:pivotFmt>
      <c:pivotFmt>
        <c:idx val="102"/>
        <c:marker>
          <c:symbol val="none"/>
        </c:marker>
      </c:pivotFmt>
      <c:pivotFmt>
        <c:idx val="103"/>
        <c:marker>
          <c:symbol val="none"/>
        </c:marker>
      </c:pivotFmt>
      <c:pivotFmt>
        <c:idx val="104"/>
        <c:marker>
          <c:symbol val="none"/>
        </c:marker>
      </c:pivotFmt>
      <c:pivotFmt>
        <c:idx val="105"/>
        <c:marker>
          <c:symbol val="none"/>
        </c:marker>
      </c:pivotFmt>
      <c:pivotFmt>
        <c:idx val="106"/>
        <c:marker>
          <c:symbol val="none"/>
        </c:marker>
      </c:pivotFmt>
      <c:pivotFmt>
        <c:idx val="107"/>
        <c:marker>
          <c:symbol val="none"/>
        </c:marker>
      </c:pivotFmt>
      <c:pivotFmt>
        <c:idx val="108"/>
        <c:marker>
          <c:symbol val="none"/>
        </c:marker>
      </c:pivotFmt>
      <c:pivotFmt>
        <c:idx val="109"/>
        <c:marker>
          <c:symbol val="none"/>
        </c:marker>
      </c:pivotFmt>
      <c:pivotFmt>
        <c:idx val="110"/>
        <c:marker>
          <c:symbol val="none"/>
        </c:marker>
      </c:pivotFmt>
      <c:pivotFmt>
        <c:idx val="111"/>
        <c:marker>
          <c:symbol val="none"/>
        </c:marker>
      </c:pivotFmt>
      <c:pivotFmt>
        <c:idx val="112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0718140205919714E-2"/>
          <c:y val="0.12513777801339016"/>
          <c:w val="0.77506458295943814"/>
          <c:h val="0.70549852999971285"/>
        </c:manualLayout>
      </c:layout>
      <c:lineChart>
        <c:grouping val="standard"/>
        <c:varyColors val="0"/>
        <c:ser>
          <c:idx val="0"/>
          <c:order val="0"/>
          <c:tx>
            <c:strRef>
              <c:f>'Oslos innsynsbegjæringer'!$B$3:$B$4</c:f>
              <c:strCache>
                <c:ptCount val="1"/>
                <c:pt idx="0">
                  <c:v>Brann- og redningsetaten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innsynsbegjæringer'!$B$5:$B$19</c:f>
              <c:numCache>
                <c:formatCode>General</c:formatCode>
                <c:ptCount val="14"/>
                <c:pt idx="0">
                  <c:v>2</c:v>
                </c:pt>
                <c:pt idx="2">
                  <c:v>99</c:v>
                </c:pt>
                <c:pt idx="3">
                  <c:v>20</c:v>
                </c:pt>
                <c:pt idx="4">
                  <c:v>6</c:v>
                </c:pt>
                <c:pt idx="5">
                  <c:v>8</c:v>
                </c:pt>
                <c:pt idx="6">
                  <c:v>14</c:v>
                </c:pt>
                <c:pt idx="7">
                  <c:v>42</c:v>
                </c:pt>
                <c:pt idx="8">
                  <c:v>52</c:v>
                </c:pt>
                <c:pt idx="9">
                  <c:v>19</c:v>
                </c:pt>
                <c:pt idx="10">
                  <c:v>5</c:v>
                </c:pt>
                <c:pt idx="11">
                  <c:v>30</c:v>
                </c:pt>
                <c:pt idx="12">
                  <c:v>15</c:v>
                </c:pt>
                <c:pt idx="13">
                  <c:v>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'Oslos innsynsbegjæringer'!$C$3:$C$4</c:f>
              <c:strCache>
                <c:ptCount val="1"/>
                <c:pt idx="0">
                  <c:v>Byantikvaren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innsynsbegjæringer'!$C$5:$C$19</c:f>
              <c:numCache>
                <c:formatCode>General</c:formatCode>
                <c:ptCount val="14"/>
                <c:pt idx="12">
                  <c:v>10</c:v>
                </c:pt>
                <c:pt idx="13">
                  <c:v>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'Oslos innsynsbegjæringer'!$D$3:$D$4</c:f>
              <c:strCache>
                <c:ptCount val="1"/>
                <c:pt idx="0">
                  <c:v>Bydel Alna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innsynsbegjæringer'!$D$5:$D$19</c:f>
              <c:numCache>
                <c:formatCode>General</c:formatCode>
                <c:ptCount val="14"/>
                <c:pt idx="0">
                  <c:v>8</c:v>
                </c:pt>
                <c:pt idx="1">
                  <c:v>4</c:v>
                </c:pt>
                <c:pt idx="2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8</c:v>
                </c:pt>
                <c:pt idx="9">
                  <c:v>5</c:v>
                </c:pt>
                <c:pt idx="10">
                  <c:v>22</c:v>
                </c:pt>
                <c:pt idx="11">
                  <c:v>3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'Oslos innsynsbegjæringer'!$E$3:$E$4</c:f>
              <c:strCache>
                <c:ptCount val="1"/>
                <c:pt idx="0">
                  <c:v>Bydel Bjerke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innsynsbegjæringer'!$E$5:$E$19</c:f>
              <c:numCache>
                <c:formatCode>General</c:formatCode>
                <c:ptCount val="14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6">
                  <c:v>8</c:v>
                </c:pt>
                <c:pt idx="7">
                  <c:v>5</c:v>
                </c:pt>
                <c:pt idx="8">
                  <c:v>12</c:v>
                </c:pt>
                <c:pt idx="9">
                  <c:v>13</c:v>
                </c:pt>
                <c:pt idx="10">
                  <c:v>1</c:v>
                </c:pt>
                <c:pt idx="11">
                  <c:v>5</c:v>
                </c:pt>
                <c:pt idx="12">
                  <c:v>10</c:v>
                </c:pt>
                <c:pt idx="13">
                  <c:v>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'Oslos innsynsbegjæringer'!$F$3:$F$4</c:f>
              <c:strCache>
                <c:ptCount val="1"/>
                <c:pt idx="0">
                  <c:v>Bydel Grorud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innsynsbegjæringer'!$F$5:$F$19</c:f>
              <c:numCache>
                <c:formatCode>General</c:formatCode>
                <c:ptCount val="14"/>
                <c:pt idx="0">
                  <c:v>1</c:v>
                </c:pt>
                <c:pt idx="3">
                  <c:v>2</c:v>
                </c:pt>
                <c:pt idx="5">
                  <c:v>1</c:v>
                </c:pt>
                <c:pt idx="6">
                  <c:v>16</c:v>
                </c:pt>
                <c:pt idx="7">
                  <c:v>8</c:v>
                </c:pt>
                <c:pt idx="8">
                  <c:v>9</c:v>
                </c:pt>
                <c:pt idx="9">
                  <c:v>5</c:v>
                </c:pt>
                <c:pt idx="10">
                  <c:v>7</c:v>
                </c:pt>
                <c:pt idx="11">
                  <c:v>16</c:v>
                </c:pt>
                <c:pt idx="12">
                  <c:v>4</c:v>
                </c:pt>
                <c:pt idx="13">
                  <c:v>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'Oslos innsynsbegjæringer'!$G$3:$G$4</c:f>
              <c:strCache>
                <c:ptCount val="1"/>
                <c:pt idx="0">
                  <c:v>Bydel Grünerløkka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innsynsbegjæringer'!$G$5:$G$19</c:f>
              <c:numCache>
                <c:formatCode>General</c:formatCode>
                <c:ptCount val="14"/>
                <c:pt idx="0">
                  <c:v>5</c:v>
                </c:pt>
                <c:pt idx="1">
                  <c:v>2</c:v>
                </c:pt>
                <c:pt idx="2">
                  <c:v>67</c:v>
                </c:pt>
                <c:pt idx="3">
                  <c:v>17</c:v>
                </c:pt>
                <c:pt idx="4">
                  <c:v>54</c:v>
                </c:pt>
                <c:pt idx="5">
                  <c:v>7</c:v>
                </c:pt>
                <c:pt idx="6">
                  <c:v>5</c:v>
                </c:pt>
                <c:pt idx="7">
                  <c:v>27</c:v>
                </c:pt>
                <c:pt idx="8">
                  <c:v>35</c:v>
                </c:pt>
                <c:pt idx="9">
                  <c:v>39</c:v>
                </c:pt>
                <c:pt idx="10">
                  <c:v>10</c:v>
                </c:pt>
                <c:pt idx="11">
                  <c:v>20</c:v>
                </c:pt>
                <c:pt idx="12">
                  <c:v>78</c:v>
                </c:pt>
                <c:pt idx="13">
                  <c:v>35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'Oslos innsynsbegjæringer'!$H$3:$H$4</c:f>
              <c:strCache>
                <c:ptCount val="1"/>
                <c:pt idx="0">
                  <c:v>Bydel Nordre Aker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innsynsbegjæringer'!$H$5:$H$19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5">
                  <c:v>2</c:v>
                </c:pt>
                <c:pt idx="7">
                  <c:v>14</c:v>
                </c:pt>
                <c:pt idx="8">
                  <c:v>5</c:v>
                </c:pt>
                <c:pt idx="9">
                  <c:v>7</c:v>
                </c:pt>
                <c:pt idx="10">
                  <c:v>3</c:v>
                </c:pt>
                <c:pt idx="11">
                  <c:v>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'Oslos innsynsbegjæringer'!$I$3:$I$4</c:f>
              <c:strCache>
                <c:ptCount val="1"/>
                <c:pt idx="0">
                  <c:v>Bydel Nordstrand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innsynsbegjæringer'!$I$5:$I$19</c:f>
              <c:numCache>
                <c:formatCode>General</c:formatCode>
                <c:ptCount val="14"/>
                <c:pt idx="0">
                  <c:v>5</c:v>
                </c:pt>
                <c:pt idx="2">
                  <c:v>2</c:v>
                </c:pt>
                <c:pt idx="3">
                  <c:v>7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17</c:v>
                </c:pt>
                <c:pt idx="8">
                  <c:v>14</c:v>
                </c:pt>
                <c:pt idx="9">
                  <c:v>17</c:v>
                </c:pt>
                <c:pt idx="10">
                  <c:v>6</c:v>
                </c:pt>
                <c:pt idx="11">
                  <c:v>14</c:v>
                </c:pt>
                <c:pt idx="12">
                  <c:v>4</c:v>
                </c:pt>
                <c:pt idx="13">
                  <c:v>6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'Oslos innsynsbegjæringer'!$J$3:$J$4</c:f>
              <c:strCache>
                <c:ptCount val="1"/>
                <c:pt idx="0">
                  <c:v>Bydel St. Hanshaugen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innsynsbegjæringer'!$J$5:$J$19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12</c:v>
                </c:pt>
                <c:pt idx="4">
                  <c:v>13</c:v>
                </c:pt>
                <c:pt idx="5">
                  <c:v>6</c:v>
                </c:pt>
                <c:pt idx="6">
                  <c:v>16</c:v>
                </c:pt>
                <c:pt idx="7">
                  <c:v>61</c:v>
                </c:pt>
                <c:pt idx="8">
                  <c:v>67</c:v>
                </c:pt>
                <c:pt idx="9">
                  <c:v>28</c:v>
                </c:pt>
                <c:pt idx="10">
                  <c:v>4</c:v>
                </c:pt>
                <c:pt idx="11">
                  <c:v>25</c:v>
                </c:pt>
                <c:pt idx="12">
                  <c:v>19</c:v>
                </c:pt>
                <c:pt idx="13">
                  <c:v>6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'Oslos innsynsbegjæringer'!$K$3:$K$4</c:f>
              <c:strCache>
                <c:ptCount val="1"/>
                <c:pt idx="0">
                  <c:v>Bydel Stovner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innsynsbegjæringer'!$K$5:$K$19</c:f>
              <c:numCache>
                <c:formatCode>General</c:formatCode>
                <c:ptCount val="14"/>
                <c:pt idx="0">
                  <c:v>13</c:v>
                </c:pt>
                <c:pt idx="2">
                  <c:v>7</c:v>
                </c:pt>
                <c:pt idx="3">
                  <c:v>7</c:v>
                </c:pt>
                <c:pt idx="4">
                  <c:v>4</c:v>
                </c:pt>
                <c:pt idx="5">
                  <c:v>2</c:v>
                </c:pt>
                <c:pt idx="6">
                  <c:v>7</c:v>
                </c:pt>
                <c:pt idx="7">
                  <c:v>36</c:v>
                </c:pt>
                <c:pt idx="8">
                  <c:v>19</c:v>
                </c:pt>
                <c:pt idx="9">
                  <c:v>11</c:v>
                </c:pt>
                <c:pt idx="10">
                  <c:v>3</c:v>
                </c:pt>
                <c:pt idx="11">
                  <c:v>56</c:v>
                </c:pt>
                <c:pt idx="12">
                  <c:v>8</c:v>
                </c:pt>
                <c:pt idx="13">
                  <c:v>3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'Oslos innsynsbegjæringer'!$L$3:$L$4</c:f>
              <c:strCache>
                <c:ptCount val="1"/>
                <c:pt idx="0">
                  <c:v>Bydel Ullern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innsynsbegjæringer'!$L$5:$L$19</c:f>
              <c:numCache>
                <c:formatCode>General</c:formatCode>
                <c:ptCount val="14"/>
                <c:pt idx="7">
                  <c:v>2</c:v>
                </c:pt>
                <c:pt idx="8">
                  <c:v>15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5</c:v>
                </c:pt>
                <c:pt idx="13">
                  <c:v>3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'Oslos innsynsbegjæringer'!$M$3:$M$4</c:f>
              <c:strCache>
                <c:ptCount val="1"/>
                <c:pt idx="0">
                  <c:v>Bydel Østensjø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innsynsbegjæringer'!$M$5:$M$19</c:f>
              <c:numCache>
                <c:formatCode>General</c:formatCode>
                <c:ptCount val="14"/>
                <c:pt idx="0">
                  <c:v>14</c:v>
                </c:pt>
                <c:pt idx="1">
                  <c:v>1</c:v>
                </c:pt>
                <c:pt idx="2">
                  <c:v>18</c:v>
                </c:pt>
                <c:pt idx="3">
                  <c:v>2</c:v>
                </c:pt>
                <c:pt idx="5">
                  <c:v>3</c:v>
                </c:pt>
                <c:pt idx="6">
                  <c:v>5</c:v>
                </c:pt>
                <c:pt idx="8">
                  <c:v>9</c:v>
                </c:pt>
                <c:pt idx="9">
                  <c:v>12</c:v>
                </c:pt>
                <c:pt idx="10">
                  <c:v>7</c:v>
                </c:pt>
                <c:pt idx="11">
                  <c:v>4</c:v>
                </c:pt>
                <c:pt idx="13">
                  <c:v>3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'Oslos innsynsbegjæringer'!$N$3:$N$4</c:f>
              <c:strCache>
                <c:ptCount val="1"/>
                <c:pt idx="0">
                  <c:v>Bymiljøetaten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innsynsbegjæringer'!$N$5:$N$19</c:f>
              <c:numCache>
                <c:formatCode>General</c:formatCode>
                <c:ptCount val="14"/>
                <c:pt idx="0">
                  <c:v>71</c:v>
                </c:pt>
                <c:pt idx="1">
                  <c:v>92</c:v>
                </c:pt>
                <c:pt idx="2">
                  <c:v>99</c:v>
                </c:pt>
                <c:pt idx="3">
                  <c:v>170</c:v>
                </c:pt>
                <c:pt idx="4">
                  <c:v>169</c:v>
                </c:pt>
                <c:pt idx="5">
                  <c:v>231</c:v>
                </c:pt>
                <c:pt idx="6">
                  <c:v>247</c:v>
                </c:pt>
                <c:pt idx="7">
                  <c:v>331</c:v>
                </c:pt>
                <c:pt idx="8">
                  <c:v>358</c:v>
                </c:pt>
                <c:pt idx="9">
                  <c:v>301</c:v>
                </c:pt>
                <c:pt idx="10">
                  <c:v>85</c:v>
                </c:pt>
                <c:pt idx="11">
                  <c:v>146</c:v>
                </c:pt>
                <c:pt idx="12">
                  <c:v>151</c:v>
                </c:pt>
                <c:pt idx="13">
                  <c:v>163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'Oslos innsynsbegjæringer'!$O$3:$O$4</c:f>
              <c:strCache>
                <c:ptCount val="1"/>
                <c:pt idx="0">
                  <c:v>Byrådsavdelingene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innsynsbegjæringer'!$O$5:$O$19</c:f>
              <c:numCache>
                <c:formatCode>General</c:formatCode>
                <c:ptCount val="14"/>
                <c:pt idx="4">
                  <c:v>3</c:v>
                </c:pt>
                <c:pt idx="5">
                  <c:v>7</c:v>
                </c:pt>
                <c:pt idx="6">
                  <c:v>22</c:v>
                </c:pt>
                <c:pt idx="7">
                  <c:v>56</c:v>
                </c:pt>
                <c:pt idx="8">
                  <c:v>77</c:v>
                </c:pt>
                <c:pt idx="9">
                  <c:v>38</c:v>
                </c:pt>
                <c:pt idx="10">
                  <c:v>20</c:v>
                </c:pt>
                <c:pt idx="11">
                  <c:v>2</c:v>
                </c:pt>
                <c:pt idx="13">
                  <c:v>1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'Oslos innsynsbegjæringer'!$P$3:$P$4</c:f>
              <c:strCache>
                <c:ptCount val="1"/>
                <c:pt idx="0">
                  <c:v>Bystyrets sekretariat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innsynsbegjæringer'!$P$5:$P$19</c:f>
              <c:numCache>
                <c:formatCode>General</c:formatCode>
                <c:ptCount val="14"/>
                <c:pt idx="0">
                  <c:v>10</c:v>
                </c:pt>
                <c:pt idx="1">
                  <c:v>4</c:v>
                </c:pt>
                <c:pt idx="2">
                  <c:v>11</c:v>
                </c:pt>
                <c:pt idx="3">
                  <c:v>17</c:v>
                </c:pt>
                <c:pt idx="4">
                  <c:v>7</c:v>
                </c:pt>
                <c:pt idx="5">
                  <c:v>13</c:v>
                </c:pt>
                <c:pt idx="6">
                  <c:v>17</c:v>
                </c:pt>
                <c:pt idx="7">
                  <c:v>18</c:v>
                </c:pt>
                <c:pt idx="8">
                  <c:v>37</c:v>
                </c:pt>
                <c:pt idx="9">
                  <c:v>17</c:v>
                </c:pt>
                <c:pt idx="10">
                  <c:v>13</c:v>
                </c:pt>
                <c:pt idx="11">
                  <c:v>23</c:v>
                </c:pt>
                <c:pt idx="12">
                  <c:v>20</c:v>
                </c:pt>
                <c:pt idx="13">
                  <c:v>62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'Oslos innsynsbegjæringer'!$Q$3:$Q$4</c:f>
              <c:strCache>
                <c:ptCount val="1"/>
                <c:pt idx="0">
                  <c:v>Eiendoms- og byfornyelsesetaten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innsynsbegjæringer'!$Q$5:$Q$19</c:f>
              <c:numCache>
                <c:formatCode>General</c:formatCode>
                <c:ptCount val="14"/>
                <c:pt idx="4">
                  <c:v>4</c:v>
                </c:pt>
                <c:pt idx="5">
                  <c:v>7</c:v>
                </c:pt>
                <c:pt idx="6">
                  <c:v>10</c:v>
                </c:pt>
                <c:pt idx="7">
                  <c:v>8</c:v>
                </c:pt>
                <c:pt idx="8">
                  <c:v>41</c:v>
                </c:pt>
                <c:pt idx="9">
                  <c:v>27</c:v>
                </c:pt>
                <c:pt idx="10">
                  <c:v>1</c:v>
                </c:pt>
                <c:pt idx="11">
                  <c:v>21</c:v>
                </c:pt>
                <c:pt idx="12">
                  <c:v>45</c:v>
                </c:pt>
                <c:pt idx="13">
                  <c:v>48</c:v>
                </c:pt>
              </c:numCache>
            </c:numRef>
          </c:val>
          <c:smooth val="0"/>
        </c:ser>
        <c:ser>
          <c:idx val="16"/>
          <c:order val="16"/>
          <c:tx>
            <c:strRef>
              <c:f>'Oslos innsynsbegjæringer'!$R$3:$R$4</c:f>
              <c:strCache>
                <c:ptCount val="1"/>
                <c:pt idx="0">
                  <c:v>Energigjenvinningsetaten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innsynsbegjæringer'!$R$5:$R$19</c:f>
              <c:numCache>
                <c:formatCode>General</c:formatCode>
                <c:ptCount val="14"/>
                <c:pt idx="8">
                  <c:v>4</c:v>
                </c:pt>
                <c:pt idx="11">
                  <c:v>1</c:v>
                </c:pt>
              </c:numCache>
            </c:numRef>
          </c:val>
          <c:smooth val="0"/>
        </c:ser>
        <c:ser>
          <c:idx val="17"/>
          <c:order val="17"/>
          <c:tx>
            <c:strRef>
              <c:f>'Oslos innsynsbegjæringer'!$S$3:$S$4</c:f>
              <c:strCache>
                <c:ptCount val="1"/>
                <c:pt idx="0">
                  <c:v>Helseetaten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innsynsbegjæringer'!$S$5:$S$19</c:f>
              <c:numCache>
                <c:formatCode>General</c:formatCode>
                <c:ptCount val="14"/>
                <c:pt idx="4">
                  <c:v>2</c:v>
                </c:pt>
                <c:pt idx="6">
                  <c:v>1</c:v>
                </c:pt>
                <c:pt idx="7">
                  <c:v>9</c:v>
                </c:pt>
                <c:pt idx="8">
                  <c:v>10</c:v>
                </c:pt>
                <c:pt idx="9">
                  <c:v>4</c:v>
                </c:pt>
                <c:pt idx="10">
                  <c:v>1</c:v>
                </c:pt>
                <c:pt idx="11">
                  <c:v>8</c:v>
                </c:pt>
                <c:pt idx="12">
                  <c:v>9</c:v>
                </c:pt>
                <c:pt idx="13">
                  <c:v>72</c:v>
                </c:pt>
              </c:numCache>
            </c:numRef>
          </c:val>
          <c:smooth val="0"/>
        </c:ser>
        <c:ser>
          <c:idx val="18"/>
          <c:order val="18"/>
          <c:tx>
            <c:strRef>
              <c:f>'Oslos innsynsbegjæringer'!$T$3:$T$4</c:f>
              <c:strCache>
                <c:ptCount val="1"/>
                <c:pt idx="0">
                  <c:v>Kemnerkontoret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innsynsbegjæringer'!$T$5:$T$19</c:f>
              <c:numCache>
                <c:formatCode>General</c:formatCode>
                <c:ptCount val="14"/>
                <c:pt idx="0">
                  <c:v>1</c:v>
                </c:pt>
                <c:pt idx="1">
                  <c:v>11</c:v>
                </c:pt>
                <c:pt idx="2">
                  <c:v>6</c:v>
                </c:pt>
                <c:pt idx="3">
                  <c:v>6</c:v>
                </c:pt>
                <c:pt idx="4">
                  <c:v>2</c:v>
                </c:pt>
                <c:pt idx="5">
                  <c:v>6</c:v>
                </c:pt>
                <c:pt idx="6">
                  <c:v>8</c:v>
                </c:pt>
                <c:pt idx="7">
                  <c:v>17</c:v>
                </c:pt>
                <c:pt idx="8">
                  <c:v>8</c:v>
                </c:pt>
                <c:pt idx="9">
                  <c:v>15</c:v>
                </c:pt>
                <c:pt idx="10">
                  <c:v>30</c:v>
                </c:pt>
                <c:pt idx="11">
                  <c:v>21</c:v>
                </c:pt>
                <c:pt idx="12">
                  <c:v>10</c:v>
                </c:pt>
                <c:pt idx="13">
                  <c:v>42</c:v>
                </c:pt>
              </c:numCache>
            </c:numRef>
          </c:val>
          <c:smooth val="0"/>
        </c:ser>
        <c:ser>
          <c:idx val="19"/>
          <c:order val="19"/>
          <c:tx>
            <c:strRef>
              <c:f>'Oslos innsynsbegjæringer'!$U$3:$U$4</c:f>
              <c:strCache>
                <c:ptCount val="1"/>
                <c:pt idx="0">
                  <c:v>Klagenemndssekretariatet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innsynsbegjæringer'!$U$5:$U$19</c:f>
              <c:numCache>
                <c:formatCode>General</c:formatCode>
                <c:ptCount val="14"/>
                <c:pt idx="3">
                  <c:v>49</c:v>
                </c:pt>
                <c:pt idx="4">
                  <c:v>53</c:v>
                </c:pt>
                <c:pt idx="5">
                  <c:v>9</c:v>
                </c:pt>
                <c:pt idx="6">
                  <c:v>60</c:v>
                </c:pt>
                <c:pt idx="7">
                  <c:v>56</c:v>
                </c:pt>
                <c:pt idx="8">
                  <c:v>35</c:v>
                </c:pt>
                <c:pt idx="9">
                  <c:v>15</c:v>
                </c:pt>
                <c:pt idx="10">
                  <c:v>8</c:v>
                </c:pt>
                <c:pt idx="11">
                  <c:v>34</c:v>
                </c:pt>
                <c:pt idx="12">
                  <c:v>31</c:v>
                </c:pt>
                <c:pt idx="13">
                  <c:v>48</c:v>
                </c:pt>
              </c:numCache>
            </c:numRef>
          </c:val>
          <c:smooth val="0"/>
        </c:ser>
        <c:ser>
          <c:idx val="20"/>
          <c:order val="20"/>
          <c:tx>
            <c:strRef>
              <c:f>'Oslos innsynsbegjæringer'!$V$3:$V$4</c:f>
              <c:strCache>
                <c:ptCount val="1"/>
                <c:pt idx="0">
                  <c:v>Kommunerevisjonen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innsynsbegjæringer'!$V$5:$V$19</c:f>
              <c:numCache>
                <c:formatCode>General</c:formatCode>
                <c:ptCount val="14"/>
                <c:pt idx="0">
                  <c:v>7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6">
                  <c:v>9</c:v>
                </c:pt>
                <c:pt idx="7">
                  <c:v>30</c:v>
                </c:pt>
                <c:pt idx="8">
                  <c:v>14</c:v>
                </c:pt>
                <c:pt idx="9">
                  <c:v>9</c:v>
                </c:pt>
                <c:pt idx="10">
                  <c:v>14</c:v>
                </c:pt>
                <c:pt idx="11">
                  <c:v>18</c:v>
                </c:pt>
                <c:pt idx="12">
                  <c:v>96</c:v>
                </c:pt>
                <c:pt idx="13">
                  <c:v>37</c:v>
                </c:pt>
              </c:numCache>
            </c:numRef>
          </c:val>
          <c:smooth val="0"/>
        </c:ser>
        <c:ser>
          <c:idx val="21"/>
          <c:order val="21"/>
          <c:tx>
            <c:strRef>
              <c:f>'Oslos innsynsbegjæringer'!$W$3:$W$4</c:f>
              <c:strCache>
                <c:ptCount val="1"/>
                <c:pt idx="0">
                  <c:v>Kontrollutvalget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innsynsbegjæringer'!$W$5:$W$19</c:f>
              <c:numCache>
                <c:formatCode>General</c:formatCode>
                <c:ptCount val="14"/>
                <c:pt idx="0">
                  <c:v>9</c:v>
                </c:pt>
                <c:pt idx="1">
                  <c:v>2</c:v>
                </c:pt>
                <c:pt idx="2">
                  <c:v>4</c:v>
                </c:pt>
                <c:pt idx="4">
                  <c:v>1</c:v>
                </c:pt>
                <c:pt idx="6">
                  <c:v>2</c:v>
                </c:pt>
                <c:pt idx="8">
                  <c:v>10</c:v>
                </c:pt>
                <c:pt idx="9">
                  <c:v>21</c:v>
                </c:pt>
                <c:pt idx="11">
                  <c:v>2</c:v>
                </c:pt>
                <c:pt idx="12">
                  <c:v>4</c:v>
                </c:pt>
                <c:pt idx="13">
                  <c:v>31</c:v>
                </c:pt>
              </c:numCache>
            </c:numRef>
          </c:val>
          <c:smooth val="0"/>
        </c:ser>
        <c:ser>
          <c:idx val="22"/>
          <c:order val="22"/>
          <c:tx>
            <c:strRef>
              <c:f>'Oslos innsynsbegjæringer'!$X$3:$X$4</c:f>
              <c:strCache>
                <c:ptCount val="1"/>
                <c:pt idx="0">
                  <c:v>Kultur- og idrettsbygg Oslo KF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innsynsbegjæringer'!$X$5:$X$19</c:f>
              <c:numCache>
                <c:formatCode>General</c:formatCode>
                <c:ptCount val="14"/>
                <c:pt idx="11">
                  <c:v>4</c:v>
                </c:pt>
              </c:numCache>
            </c:numRef>
          </c:val>
          <c:smooth val="0"/>
        </c:ser>
        <c:ser>
          <c:idx val="23"/>
          <c:order val="23"/>
          <c:tx>
            <c:strRef>
              <c:f>'Oslos innsynsbegjæringer'!$Y$3:$Y$4</c:f>
              <c:strCache>
                <c:ptCount val="1"/>
                <c:pt idx="0">
                  <c:v>Kulturetaten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innsynsbegjæringer'!$Y$5:$Y$19</c:f>
              <c:numCache>
                <c:formatCode>General</c:formatCode>
                <c:ptCount val="14"/>
                <c:pt idx="0">
                  <c:v>10</c:v>
                </c:pt>
                <c:pt idx="1">
                  <c:v>14</c:v>
                </c:pt>
                <c:pt idx="2">
                  <c:v>10</c:v>
                </c:pt>
                <c:pt idx="3">
                  <c:v>37</c:v>
                </c:pt>
                <c:pt idx="4">
                  <c:v>5</c:v>
                </c:pt>
                <c:pt idx="5">
                  <c:v>3</c:v>
                </c:pt>
                <c:pt idx="6">
                  <c:v>13</c:v>
                </c:pt>
                <c:pt idx="7">
                  <c:v>28</c:v>
                </c:pt>
                <c:pt idx="8">
                  <c:v>50</c:v>
                </c:pt>
                <c:pt idx="9">
                  <c:v>41</c:v>
                </c:pt>
                <c:pt idx="10">
                  <c:v>28</c:v>
                </c:pt>
                <c:pt idx="11">
                  <c:v>15</c:v>
                </c:pt>
                <c:pt idx="12">
                  <c:v>37</c:v>
                </c:pt>
                <c:pt idx="13">
                  <c:v>31</c:v>
                </c:pt>
              </c:numCache>
            </c:numRef>
          </c:val>
          <c:smooth val="0"/>
        </c:ser>
        <c:ser>
          <c:idx val="24"/>
          <c:order val="24"/>
          <c:tx>
            <c:strRef>
              <c:f>'Oslos innsynsbegjæringer'!$Z$3:$Z$4</c:f>
              <c:strCache>
                <c:ptCount val="1"/>
                <c:pt idx="0">
                  <c:v>Munchmuseet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innsynsbegjæringer'!$Z$5:$Z$19</c:f>
              <c:numCache>
                <c:formatCode>General</c:formatCode>
                <c:ptCount val="14"/>
                <c:pt idx="10">
                  <c:v>1</c:v>
                </c:pt>
              </c:numCache>
            </c:numRef>
          </c:val>
          <c:smooth val="0"/>
        </c:ser>
        <c:ser>
          <c:idx val="25"/>
          <c:order val="25"/>
          <c:tx>
            <c:strRef>
              <c:f>'Oslos innsynsbegjæringer'!$AA$3:$AA$4</c:f>
              <c:strCache>
                <c:ptCount val="1"/>
                <c:pt idx="0">
                  <c:v>Næringsetaten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innsynsbegjæringer'!$AA$5:$AA$19</c:f>
              <c:numCache>
                <c:formatCode>General</c:formatCode>
                <c:ptCount val="14"/>
                <c:pt idx="0">
                  <c:v>15</c:v>
                </c:pt>
                <c:pt idx="1">
                  <c:v>6</c:v>
                </c:pt>
                <c:pt idx="2">
                  <c:v>14</c:v>
                </c:pt>
                <c:pt idx="3">
                  <c:v>47</c:v>
                </c:pt>
                <c:pt idx="4">
                  <c:v>71</c:v>
                </c:pt>
                <c:pt idx="5">
                  <c:v>4</c:v>
                </c:pt>
                <c:pt idx="6">
                  <c:v>103</c:v>
                </c:pt>
                <c:pt idx="7">
                  <c:v>37</c:v>
                </c:pt>
                <c:pt idx="8">
                  <c:v>97</c:v>
                </c:pt>
                <c:pt idx="9">
                  <c:v>115</c:v>
                </c:pt>
                <c:pt idx="10">
                  <c:v>13</c:v>
                </c:pt>
                <c:pt idx="11">
                  <c:v>49</c:v>
                </c:pt>
                <c:pt idx="12">
                  <c:v>74</c:v>
                </c:pt>
                <c:pt idx="13">
                  <c:v>55</c:v>
                </c:pt>
              </c:numCache>
            </c:numRef>
          </c:val>
          <c:smooth val="0"/>
        </c:ser>
        <c:ser>
          <c:idx val="26"/>
          <c:order val="26"/>
          <c:tx>
            <c:strRef>
              <c:f>'Oslos innsynsbegjæringer'!$AB$3:$AB$4</c:f>
              <c:strCache>
                <c:ptCount val="1"/>
                <c:pt idx="0">
                  <c:v>Omsorgsbygg Oslo KF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innsynsbegjæringer'!$AB$5:$AB$19</c:f>
              <c:numCache>
                <c:formatCode>General</c:formatCode>
                <c:ptCount val="14"/>
                <c:pt idx="4">
                  <c:v>13</c:v>
                </c:pt>
                <c:pt idx="6">
                  <c:v>3</c:v>
                </c:pt>
                <c:pt idx="7">
                  <c:v>22</c:v>
                </c:pt>
                <c:pt idx="8">
                  <c:v>16</c:v>
                </c:pt>
                <c:pt idx="9">
                  <c:v>4</c:v>
                </c:pt>
                <c:pt idx="10">
                  <c:v>8</c:v>
                </c:pt>
                <c:pt idx="11">
                  <c:v>18</c:v>
                </c:pt>
                <c:pt idx="12">
                  <c:v>20</c:v>
                </c:pt>
                <c:pt idx="13">
                  <c:v>4</c:v>
                </c:pt>
              </c:numCache>
            </c:numRef>
          </c:val>
          <c:smooth val="0"/>
        </c:ser>
        <c:ser>
          <c:idx val="27"/>
          <c:order val="27"/>
          <c:tx>
            <c:strRef>
              <c:f>'Oslos innsynsbegjæringer'!$AC$3:$AC$4</c:f>
              <c:strCache>
                <c:ptCount val="1"/>
                <c:pt idx="0">
                  <c:v>Oslo Havn KF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innsynsbegjæringer'!$AC$5:$AC$19</c:f>
              <c:numCache>
                <c:formatCode>General</c:formatCode>
                <c:ptCount val="14"/>
                <c:pt idx="7">
                  <c:v>5</c:v>
                </c:pt>
                <c:pt idx="8">
                  <c:v>14</c:v>
                </c:pt>
                <c:pt idx="9">
                  <c:v>16</c:v>
                </c:pt>
                <c:pt idx="10">
                  <c:v>12</c:v>
                </c:pt>
                <c:pt idx="11">
                  <c:v>11</c:v>
                </c:pt>
                <c:pt idx="12">
                  <c:v>7</c:v>
                </c:pt>
                <c:pt idx="13">
                  <c:v>43</c:v>
                </c:pt>
              </c:numCache>
            </c:numRef>
          </c:val>
          <c:smooth val="0"/>
        </c:ser>
        <c:ser>
          <c:idx val="28"/>
          <c:order val="28"/>
          <c:tx>
            <c:strRef>
              <c:f>'Oslos innsynsbegjæringer'!$AD$3:$AD$4</c:f>
              <c:strCache>
                <c:ptCount val="1"/>
                <c:pt idx="0">
                  <c:v>Renovasjonsetaten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innsynsbegjæringer'!$AD$5:$AD$19</c:f>
              <c:numCache>
                <c:formatCode>General</c:formatCode>
                <c:ptCount val="14"/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11</c:v>
                </c:pt>
                <c:pt idx="6">
                  <c:v>1</c:v>
                </c:pt>
                <c:pt idx="7">
                  <c:v>1</c:v>
                </c:pt>
                <c:pt idx="8">
                  <c:v>16</c:v>
                </c:pt>
                <c:pt idx="9">
                  <c:v>3</c:v>
                </c:pt>
                <c:pt idx="10">
                  <c:v>6</c:v>
                </c:pt>
                <c:pt idx="11">
                  <c:v>2</c:v>
                </c:pt>
                <c:pt idx="12">
                  <c:v>4</c:v>
                </c:pt>
                <c:pt idx="13">
                  <c:v>17</c:v>
                </c:pt>
              </c:numCache>
            </c:numRef>
          </c:val>
          <c:smooth val="0"/>
        </c:ser>
        <c:ser>
          <c:idx val="29"/>
          <c:order val="29"/>
          <c:tx>
            <c:strRef>
              <c:f>'Oslos innsynsbegjæringer'!$AE$3:$AE$4</c:f>
              <c:strCache>
                <c:ptCount val="1"/>
                <c:pt idx="0">
                  <c:v>Sykehjemsetaten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innsynsbegjæringer'!$AE$5:$AE$19</c:f>
              <c:numCache>
                <c:formatCode>General</c:formatCode>
                <c:ptCount val="14"/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6">
                  <c:v>3</c:v>
                </c:pt>
                <c:pt idx="7">
                  <c:v>13</c:v>
                </c:pt>
                <c:pt idx="8">
                  <c:v>18</c:v>
                </c:pt>
                <c:pt idx="9">
                  <c:v>11</c:v>
                </c:pt>
                <c:pt idx="10">
                  <c:v>2</c:v>
                </c:pt>
                <c:pt idx="11">
                  <c:v>9</c:v>
                </c:pt>
                <c:pt idx="12">
                  <c:v>4</c:v>
                </c:pt>
                <c:pt idx="13">
                  <c:v>28</c:v>
                </c:pt>
              </c:numCache>
            </c:numRef>
          </c:val>
          <c:smooth val="0"/>
        </c:ser>
        <c:ser>
          <c:idx val="30"/>
          <c:order val="30"/>
          <c:tx>
            <c:strRef>
              <c:f>'Oslos innsynsbegjæringer'!$AF$3:$AF$4</c:f>
              <c:strCache>
                <c:ptCount val="1"/>
                <c:pt idx="0">
                  <c:v>Utlendingsnemnda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innsynsbegjæringer'!$AF$5:$AF$19</c:f>
              <c:numCache>
                <c:formatCode>General</c:formatCode>
                <c:ptCount val="14"/>
                <c:pt idx="0">
                  <c:v>38</c:v>
                </c:pt>
                <c:pt idx="1">
                  <c:v>27</c:v>
                </c:pt>
                <c:pt idx="2">
                  <c:v>44</c:v>
                </c:pt>
                <c:pt idx="3">
                  <c:v>45</c:v>
                </c:pt>
                <c:pt idx="4">
                  <c:v>17</c:v>
                </c:pt>
                <c:pt idx="5">
                  <c:v>23</c:v>
                </c:pt>
                <c:pt idx="6">
                  <c:v>58</c:v>
                </c:pt>
                <c:pt idx="7">
                  <c:v>11</c:v>
                </c:pt>
                <c:pt idx="8">
                  <c:v>15</c:v>
                </c:pt>
                <c:pt idx="9">
                  <c:v>26</c:v>
                </c:pt>
                <c:pt idx="10">
                  <c:v>16</c:v>
                </c:pt>
                <c:pt idx="11">
                  <c:v>36</c:v>
                </c:pt>
                <c:pt idx="12">
                  <c:v>59</c:v>
                </c:pt>
                <c:pt idx="13">
                  <c:v>17</c:v>
                </c:pt>
              </c:numCache>
            </c:numRef>
          </c:val>
          <c:smooth val="0"/>
        </c:ser>
        <c:ser>
          <c:idx val="31"/>
          <c:order val="31"/>
          <c:tx>
            <c:strRef>
              <c:f>'Oslos innsynsbegjæringer'!$AG$3:$AG$4</c:f>
              <c:strCache>
                <c:ptCount val="1"/>
                <c:pt idx="0">
                  <c:v>Vann- og avløpsetaten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innsynsbegjæringer'!$AG$5:$AG$19</c:f>
              <c:numCache>
                <c:formatCode>General</c:formatCode>
                <c:ptCount val="14"/>
                <c:pt idx="0">
                  <c:v>5</c:v>
                </c:pt>
                <c:pt idx="1">
                  <c:v>3</c:v>
                </c:pt>
                <c:pt idx="3">
                  <c:v>6</c:v>
                </c:pt>
                <c:pt idx="4">
                  <c:v>14</c:v>
                </c:pt>
                <c:pt idx="5">
                  <c:v>15</c:v>
                </c:pt>
                <c:pt idx="6">
                  <c:v>14</c:v>
                </c:pt>
                <c:pt idx="7">
                  <c:v>221</c:v>
                </c:pt>
                <c:pt idx="8">
                  <c:v>44</c:v>
                </c:pt>
                <c:pt idx="9">
                  <c:v>7</c:v>
                </c:pt>
                <c:pt idx="10">
                  <c:v>21</c:v>
                </c:pt>
                <c:pt idx="11">
                  <c:v>30</c:v>
                </c:pt>
                <c:pt idx="12">
                  <c:v>58</c:v>
                </c:pt>
                <c:pt idx="13">
                  <c:v>31</c:v>
                </c:pt>
              </c:numCache>
            </c:numRef>
          </c:val>
          <c:smooth val="0"/>
        </c:ser>
        <c:ser>
          <c:idx val="32"/>
          <c:order val="32"/>
          <c:tx>
            <c:strRef>
              <c:f>'Oslos innsynsbegjæringer'!$AH$3:$AH$4</c:f>
              <c:strCache>
                <c:ptCount val="1"/>
                <c:pt idx="0">
                  <c:v>Velferdsetaten</c:v>
                </c:pt>
              </c:strCache>
            </c:strRef>
          </c:tx>
          <c:marker>
            <c:symbol val="none"/>
          </c:marker>
          <c:cat>
            <c:strRef>
              <c:f>'Oslos innsynsbegjæringer'!$A$5:$A$19</c:f>
              <c:strCache>
                <c:ptCount val="14"/>
                <c:pt idx="0">
                  <c:v>201802</c:v>
                </c:pt>
                <c:pt idx="1">
                  <c:v>201803</c:v>
                </c:pt>
                <c:pt idx="2">
                  <c:v>201804</c:v>
                </c:pt>
                <c:pt idx="3">
                  <c:v>201805</c:v>
                </c:pt>
                <c:pt idx="4">
                  <c:v>201806</c:v>
                </c:pt>
                <c:pt idx="5">
                  <c:v>201807</c:v>
                </c:pt>
                <c:pt idx="6">
                  <c:v>201808</c:v>
                </c:pt>
                <c:pt idx="7">
                  <c:v>201809</c:v>
                </c:pt>
                <c:pt idx="8">
                  <c:v>201810</c:v>
                </c:pt>
                <c:pt idx="9">
                  <c:v>201811</c:v>
                </c:pt>
                <c:pt idx="10">
                  <c:v>201812</c:v>
                </c:pt>
                <c:pt idx="11">
                  <c:v>201901</c:v>
                </c:pt>
                <c:pt idx="12">
                  <c:v>201902</c:v>
                </c:pt>
                <c:pt idx="13">
                  <c:v>201903</c:v>
                </c:pt>
              </c:strCache>
            </c:strRef>
          </c:cat>
          <c:val>
            <c:numRef>
              <c:f>'Oslos innsynsbegjæringer'!$AH$5:$AH$19</c:f>
              <c:numCache>
                <c:formatCode>General</c:formatCode>
                <c:ptCount val="14"/>
                <c:pt idx="2">
                  <c:v>1</c:v>
                </c:pt>
                <c:pt idx="3">
                  <c:v>19</c:v>
                </c:pt>
                <c:pt idx="5">
                  <c:v>1</c:v>
                </c:pt>
                <c:pt idx="6">
                  <c:v>3</c:v>
                </c:pt>
                <c:pt idx="7">
                  <c:v>42</c:v>
                </c:pt>
                <c:pt idx="8">
                  <c:v>34</c:v>
                </c:pt>
                <c:pt idx="9">
                  <c:v>65</c:v>
                </c:pt>
                <c:pt idx="10">
                  <c:v>47</c:v>
                </c:pt>
                <c:pt idx="11">
                  <c:v>35</c:v>
                </c:pt>
                <c:pt idx="12">
                  <c:v>41</c:v>
                </c:pt>
                <c:pt idx="13">
                  <c:v>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4731776"/>
        <c:axId val="234746240"/>
      </c:lineChart>
      <c:catAx>
        <c:axId val="234731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Måned</a:t>
                </a:r>
              </a:p>
            </c:rich>
          </c:tx>
          <c:layout>
            <c:manualLayout>
              <c:xMode val="edge"/>
              <c:yMode val="edge"/>
              <c:x val="0.41656641337624345"/>
              <c:y val="0.89152435795370366"/>
            </c:manualLayout>
          </c:layout>
          <c:overlay val="0"/>
        </c:title>
        <c:majorTickMark val="out"/>
        <c:minorTickMark val="none"/>
        <c:tickLblPos val="nextTo"/>
        <c:crossAx val="234746240"/>
        <c:crosses val="autoZero"/>
        <c:auto val="1"/>
        <c:lblAlgn val="ctr"/>
        <c:lblOffset val="100"/>
        <c:noMultiLvlLbl val="0"/>
      </c:catAx>
      <c:valAx>
        <c:axId val="2347462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Antall innsynsbegjæringer</a:t>
                </a:r>
              </a:p>
            </c:rich>
          </c:tx>
          <c:layout>
            <c:manualLayout>
              <c:xMode val="edge"/>
              <c:yMode val="edge"/>
              <c:x val="1.5782183013801749E-3"/>
              <c:y val="0.2767046384995962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4731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9948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4"/>
            <a:r>
              <a:rPr lang="nb-NO" dirty="0" smtClean="0"/>
              <a:t>Fifth </a:t>
            </a:r>
            <a:r>
              <a:rPr lang="nb-NO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91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3614471"/>
            <a:ext cx="8122640" cy="846313"/>
          </a:xfrm>
        </p:spPr>
        <p:txBody>
          <a:bodyPr anchor="t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66890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01418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>
              <a:defRPr sz="1600"/>
            </a:lvl1pPr>
            <a:lvl2pPr marL="608400">
              <a:defRPr sz="1600"/>
            </a:lvl2pPr>
            <a:lvl3pPr marL="896400">
              <a:defRPr sz="1600"/>
            </a:lvl3pPr>
            <a:lvl4pPr marL="1184400">
              <a:defRPr sz="1600"/>
            </a:lvl4pPr>
            <a:lvl5pPr marL="14724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96016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50219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3569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56312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4170083"/>
            <a:ext cx="8122640" cy="766929"/>
          </a:xfrm>
        </p:spPr>
        <p:txBody>
          <a:bodyPr anchor="t">
            <a:noAutofit/>
          </a:bodyPr>
          <a:lstStyle>
            <a:lvl1pPr algn="ctr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3117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44784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03305B-B1CC-4D7E-856E-DA0EA9766C5E}" type="datetimeFigureOut">
              <a:rPr lang="nb-NO" smtClean="0"/>
              <a:t>31.03.2019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CDA471-D6E8-4071-87B3-7824EA4C10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85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61704"/>
            <a:ext cx="8229600" cy="8681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noProof="0" smtClean="0"/>
              <a:t>Klikk for å redigere tittelstil</a:t>
            </a:r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4062"/>
            <a:ext cx="8229600" cy="4414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91027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51" r:id="rId6"/>
    <p:sldLayoutId id="2147483662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28575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608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896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184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1472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»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noProof="0" dirty="0" smtClean="0"/>
              <a:t>Gevinster </a:t>
            </a:r>
            <a:r>
              <a:rPr lang="nb-NO" noProof="0" dirty="0" err="1" smtClean="0"/>
              <a:t>m.m</a:t>
            </a:r>
            <a:endParaRPr lang="nb-NO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Arkivforum</a:t>
            </a:r>
            <a:r>
              <a:rPr lang="en-US" dirty="0" smtClean="0"/>
              <a:t> 1.4.19</a:t>
            </a:r>
          </a:p>
          <a:p>
            <a:r>
              <a:rPr lang="en-US" dirty="0" smtClean="0"/>
              <a:t>Jon Sundby , BLK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Temaer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Typiske gevinster – og tiltak</a:t>
            </a:r>
          </a:p>
          <a:p>
            <a:r>
              <a:rPr lang="nb-NO" dirty="0" smtClean="0"/>
              <a:t>Litt statistikk</a:t>
            </a:r>
          </a:p>
          <a:p>
            <a:r>
              <a:rPr lang="nb-NO" dirty="0" smtClean="0"/>
              <a:t>En erfaring… </a:t>
            </a:r>
          </a:p>
        </p:txBody>
      </p:sp>
    </p:spTree>
    <p:extLst>
      <p:ext uri="{BB962C8B-B14F-4D97-AF65-F5344CB8AC3E}">
        <p14:creationId xmlns:p14="http://schemas.microsoft.com/office/powerpoint/2010/main" val="32037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Gevinster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Hovedformålet med </a:t>
            </a:r>
            <a:r>
              <a:rPr lang="nb-NO" dirty="0" err="1" smtClean="0"/>
              <a:t>eInnsyn</a:t>
            </a:r>
            <a:r>
              <a:rPr lang="nb-NO" dirty="0" smtClean="0"/>
              <a:t> er økt åpenhet, </a:t>
            </a:r>
            <a:r>
              <a:rPr lang="nb-NO" u="sng" dirty="0" smtClean="0"/>
              <a:t>for folk og demokratiet.</a:t>
            </a:r>
          </a:p>
          <a:p>
            <a:pPr lvl="1"/>
            <a:r>
              <a:rPr lang="nb-NO" u="sng" dirty="0" smtClean="0"/>
              <a:t>Steg 1 alle på med journal</a:t>
            </a:r>
          </a:p>
          <a:p>
            <a:pPr lvl="1"/>
            <a:r>
              <a:rPr lang="nb-NO" u="sng" dirty="0" smtClean="0"/>
              <a:t>Steg 2 alle på med fulltekstdokumenter</a:t>
            </a:r>
          </a:p>
          <a:p>
            <a:r>
              <a:rPr lang="nb-NO" dirty="0" smtClean="0"/>
              <a:t>Arbeidsbesparelser – beskjedne (opptil 2-3 </a:t>
            </a:r>
            <a:r>
              <a:rPr lang="nb-NO" dirty="0" err="1" smtClean="0"/>
              <a:t>årsverkt</a:t>
            </a:r>
            <a:r>
              <a:rPr lang="nb-NO" dirty="0" smtClean="0"/>
              <a:t> totalt)</a:t>
            </a:r>
          </a:p>
          <a:p>
            <a:r>
              <a:rPr lang="nb-NO" dirty="0" smtClean="0"/>
              <a:t>Kan bli annerledes også.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4774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Sentrale tiltak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Vær tydelig på kanalbruk (vi publiserer her, ikke der og der)</a:t>
            </a:r>
          </a:p>
          <a:p>
            <a:r>
              <a:rPr lang="nb-NO" dirty="0" smtClean="0"/>
              <a:t>Avvikle «gamle kanaler», forankre dette.</a:t>
            </a:r>
          </a:p>
          <a:p>
            <a:r>
              <a:rPr lang="nb-NO" dirty="0" smtClean="0"/>
              <a:t>Informer godt, på nettsider, svarmail på postmottak, e-post til «nettverket».</a:t>
            </a:r>
          </a:p>
          <a:p>
            <a:r>
              <a:rPr lang="nb-NO" dirty="0" smtClean="0"/>
              <a:t>Lær opp folk, ikke søk i </a:t>
            </a:r>
            <a:r>
              <a:rPr lang="nb-NO" dirty="0" err="1" smtClean="0"/>
              <a:t>eInnsyn</a:t>
            </a:r>
            <a:r>
              <a:rPr lang="nb-NO" dirty="0" smtClean="0"/>
              <a:t> for de.</a:t>
            </a:r>
          </a:p>
          <a:p>
            <a:r>
              <a:rPr lang="nb-NO" dirty="0" smtClean="0"/>
              <a:t>Fokus på saksbehandler. Legg til rette, lær opp, støtte og kontroll!</a:t>
            </a:r>
          </a:p>
          <a:p>
            <a:r>
              <a:rPr lang="nb-NO" dirty="0" smtClean="0"/>
              <a:t>Lenke til </a:t>
            </a:r>
            <a:r>
              <a:rPr lang="nb-NO" dirty="0" err="1" smtClean="0"/>
              <a:t>eInnsyn</a:t>
            </a:r>
            <a:r>
              <a:rPr lang="nb-NO" dirty="0" smtClean="0"/>
              <a:t> i maler på utgående brev</a:t>
            </a:r>
          </a:p>
          <a:p>
            <a:r>
              <a:rPr lang="nb-NO" dirty="0" smtClean="0"/>
              <a:t>Benytt anledningen til å rydde og forenkle rutiner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61274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Utvikling i innsynsbegjæringer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965290"/>
              </p:ext>
            </p:extLst>
          </p:nvPr>
        </p:nvGraphicFramePr>
        <p:xfrm>
          <a:off x="0" y="1916832"/>
          <a:ext cx="9297641" cy="4477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39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nb-NO" dirty="0" smtClean="0"/>
              <a:t>Innsynsbegjæringer totalt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658100" cy="651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195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 erfaring å dele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 bitteliten ting – ble stor.</a:t>
            </a:r>
          </a:p>
          <a:p>
            <a:pPr lvl="1"/>
            <a:r>
              <a:rPr lang="nb-NO" dirty="0" smtClean="0"/>
              <a:t>En liten feil i eksportprogrammet….</a:t>
            </a:r>
          </a:p>
          <a:p>
            <a:r>
              <a:rPr lang="nb-NO" dirty="0" smtClean="0"/>
              <a:t>Integriteten i vårt arkiv er «nesten» på plass…</a:t>
            </a:r>
          </a:p>
          <a:p>
            <a:r>
              <a:rPr lang="nb-NO" dirty="0" smtClean="0"/>
              <a:t>Vi måtte stenge ned BYR.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6166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Test ALLE systemendringer!</a:t>
            </a:r>
          </a:p>
          <a:p>
            <a:r>
              <a:rPr lang="nb-NO" dirty="0" smtClean="0"/>
              <a:t>Finn frem en test-sak – som har alle relevante fenomen. Test denne hver gang!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1231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674649627"/>
      </p:ext>
    </p:extLst>
  </p:cSld>
  <p:clrMapOvr>
    <a:masterClrMapping/>
  </p:clrMapOvr>
</p:sld>
</file>

<file path=ppt/theme/theme1.xml><?xml version="1.0" encoding="utf-8"?>
<a:theme xmlns:a="http://schemas.openxmlformats.org/drawingml/2006/main" name="Skyline_norsk_PPT">
  <a:themeElements>
    <a:clrScheme name="Oslo kommune">
      <a:dk1>
        <a:srgbClr val="000000"/>
      </a:dk1>
      <a:lt1>
        <a:sysClr val="window" lastClr="FFFFFF"/>
      </a:lt1>
      <a:dk2>
        <a:srgbClr val="2B265B"/>
      </a:dk2>
      <a:lt2>
        <a:srgbClr val="FFFFFF"/>
      </a:lt2>
      <a:accent1>
        <a:srgbClr val="22408C"/>
      </a:accent1>
      <a:accent2>
        <a:srgbClr val="004438"/>
      </a:accent2>
      <a:accent3>
        <a:srgbClr val="007770"/>
      </a:accent3>
      <a:accent4>
        <a:srgbClr val="DFAB26"/>
      </a:accent4>
      <a:accent5>
        <a:srgbClr val="CE1126"/>
      </a:accent5>
      <a:accent6>
        <a:srgbClr val="861D5D"/>
      </a:accent6>
      <a:hlink>
        <a:srgbClr val="2F5EC0"/>
      </a:hlink>
      <a:folHlink>
        <a:srgbClr val="9BB8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>
        <a:normAutofit/>
      </a:bodyPr>
      <a:lstStyle>
        <a:defPPr>
          <a:defRPr sz="2000" b="1" dirty="0" err="1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Skyline_norsk_PPT</Template>
  <TotalTime>9</TotalTime>
  <Words>207</Words>
  <Application>Microsoft Office PowerPoint</Application>
  <PresentationFormat>Skjermfremvisning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Skyline_norsk_PPT</vt:lpstr>
      <vt:lpstr>Gevinster m.m</vt:lpstr>
      <vt:lpstr>Temaer</vt:lpstr>
      <vt:lpstr>Gevinster</vt:lpstr>
      <vt:lpstr>Sentrale tiltak</vt:lpstr>
      <vt:lpstr>Utvikling i innsynsbegjæringer</vt:lpstr>
      <vt:lpstr>Innsynsbegjæringer totalt</vt:lpstr>
      <vt:lpstr>En erfaring å dele</vt:lpstr>
      <vt:lpstr>Erfaringen</vt:lpstr>
      <vt:lpstr>PowerPoint-presentasjon</vt:lpstr>
    </vt:vector>
  </TitlesOfParts>
  <Company>Oslo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Gevinster m.m</dc:title>
  <dc:creator>Meld inn i Domenet</dc:creator>
  <cp:lastModifiedBy>Meld inn i Domenet</cp:lastModifiedBy>
  <cp:revision>3</cp:revision>
  <dcterms:created xsi:type="dcterms:W3CDTF">2019-04-01T09:43:00Z</dcterms:created>
  <dcterms:modified xsi:type="dcterms:W3CDTF">2019-04-01T09:52:48Z</dcterms:modified>
</cp:coreProperties>
</file>