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48"/>
  </p:normalViewPr>
  <p:slideViewPr>
    <p:cSldViewPr snapToGrid="0" snapToObjects="1">
      <p:cViewPr>
        <p:scale>
          <a:sx n="100" d="100"/>
          <a:sy n="100" d="100"/>
        </p:scale>
        <p:origin x="-972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CE789-7253-494E-9661-AB94E36950E8}" type="datetimeFigureOut">
              <a:rPr lang="nb-NO" smtClean="0"/>
              <a:t>24.05.2019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7FCA-D6C2-415F-8817-5316C0EB1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41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FCA-D6C2-415F-8817-5316C0EB17D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752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FCA-D6C2-415F-8817-5316C0EB17D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564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Til slutt: Ikke nødvendigvis den </a:t>
            </a:r>
            <a:r>
              <a:rPr lang="nb-NO" dirty="0" err="1" smtClean="0"/>
              <a:t>rutina</a:t>
            </a:r>
            <a:r>
              <a:rPr lang="nb-NO" dirty="0" smtClean="0"/>
              <a:t> som passer for alle virksomheter, men vi tenker det er godt å vite hvordan man behandler slike innsynsforespørsler rundt omkring i Oslo kommune slik at vi kan dra inspirasjon fra hverandre. </a:t>
            </a:r>
          </a:p>
          <a:p>
            <a:endParaRPr lang="nb-NO" dirty="0"/>
          </a:p>
          <a:p>
            <a:r>
              <a:rPr lang="nb-NO" dirty="0" err="1" smtClean="0"/>
              <a:t>Workplace</a:t>
            </a:r>
            <a:r>
              <a:rPr lang="nb-NO" dirty="0" smtClean="0"/>
              <a:t> er et godt sted for deling av rutiner innad i kommunen. Her har flere virksomheter allerede delt sine rutiner. Vår rutine har vi nå delt her, og vi legger den i tillegg ut på intranettsiden til arkivforum på Oslo kommunes intranettsider.</a:t>
            </a:r>
          </a:p>
          <a:p>
            <a:endParaRPr lang="nb-NO" dirty="0"/>
          </a:p>
          <a:p>
            <a:r>
              <a:rPr lang="nb-NO" dirty="0" smtClean="0"/>
              <a:t>Innspill? Spørsmål?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FCA-D6C2-415F-8817-5316C0EB17D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12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Ved å kontakte Norges største by og be om innsyn i alle personopplysninger kommunen har på deg, er det mange virksomheter som settes i gang for å svare nettopp deg.</a:t>
            </a:r>
          </a:p>
          <a:p>
            <a:endParaRPr lang="nb-NO" dirty="0"/>
          </a:p>
          <a:p>
            <a:r>
              <a:rPr lang="nb-NO" dirty="0" smtClean="0"/>
              <a:t>Kommunen har 36 etater/foretak/ombud og 15 forskjellige bydeler</a:t>
            </a:r>
            <a:r>
              <a:rPr lang="nb-NO" dirty="0"/>
              <a:t> </a:t>
            </a:r>
            <a:r>
              <a:rPr lang="nb-NO" dirty="0" smtClean="0"/>
              <a:t>med hver sine forskjellige enheter og tjenestested.</a:t>
            </a:r>
          </a:p>
          <a:p>
            <a:endParaRPr lang="nb-NO" dirty="0"/>
          </a:p>
          <a:p>
            <a:r>
              <a:rPr lang="nb-NO" dirty="0" smtClean="0"/>
              <a:t>Ved å kontakte kommunen og spørre om innsyn kan man oppleve å få svar på mange forskjellige måter: via epost, telefon, brevpost, eller bli bedt om å møte opp hos virksomheten.</a:t>
            </a:r>
          </a:p>
          <a:p>
            <a:endParaRPr lang="nb-NO" dirty="0"/>
          </a:p>
          <a:p>
            <a:r>
              <a:rPr lang="nb-NO" dirty="0" smtClean="0"/>
              <a:t>Det er mange kokker i sving</a:t>
            </a:r>
            <a:r>
              <a:rPr lang="nb-NO" dirty="0"/>
              <a:t>.</a:t>
            </a:r>
            <a:r>
              <a:rPr lang="nb-NO" dirty="0" smtClean="0"/>
              <a:t> Mange har gode rutiner på hvordan man behandler slike begjæringer, mange har masse kunnskap og erfaringer å lene seg på, men det skal ikke mye til før noen opplysninger kommer på avveie.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FCA-D6C2-415F-8817-5316C0EB17D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038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FCA-D6C2-415F-8817-5316C0EB17D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21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FCA-D6C2-415F-8817-5316C0EB17D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08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FCA-D6C2-415F-8817-5316C0EB17D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53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Når vi sender det foreløpige svaret og ber om bekreftelse spør vi samtidig om hvilken måte avsender ønsker eventuelle opplysninger tilsendt: </a:t>
            </a:r>
            <a:r>
              <a:rPr lang="nb-NO" dirty="0" err="1" smtClean="0"/>
              <a:t>rekommendert</a:t>
            </a:r>
            <a:r>
              <a:rPr lang="nb-NO" dirty="0" smtClean="0"/>
              <a:t> sending, oppmøte eller via digital forsendelse.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FCA-D6C2-415F-8817-5316C0EB17D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59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FCA-D6C2-415F-8817-5316C0EB17D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82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FCA-D6C2-415F-8817-5316C0EB17D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18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FCA-D6C2-415F-8817-5316C0EB17D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28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185176"/>
            <a:ext cx="9144000" cy="1079584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356835"/>
            <a:ext cx="9144000" cy="7052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0"/>
            <a:ext cx="12192000" cy="1519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25" y="589485"/>
            <a:ext cx="1707750" cy="15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8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-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3" b="8449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4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48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6144000" y="0"/>
            <a:ext cx="6048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-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>
            <a:fillRect/>
          </a:stretch>
        </p:blipFill>
        <p:spPr>
          <a:xfrm>
            <a:off x="6144000" y="0"/>
            <a:ext cx="6048000" cy="6858000"/>
          </a:xfrm>
          <a:prstGeom prst="rect">
            <a:avLst/>
          </a:prstGeom>
        </p:spPr>
      </p:pic>
      <p:pic>
        <p:nvPicPr>
          <p:cNvPr id="4" name="Plassholder for 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>
            <a:fillRect/>
          </a:stretch>
        </p:blipFill>
        <p:spPr>
          <a:xfrm>
            <a:off x="0" y="0"/>
            <a:ext cx="6048000" cy="685800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48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6144000" y="0"/>
            <a:ext cx="6048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11269953" y="6632097"/>
            <a:ext cx="9220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Foto: NTB </a:t>
            </a:r>
            <a:r>
              <a:rPr lang="nb-NO" sz="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scanpix</a:t>
            </a:r>
            <a:endParaRPr lang="nb-NO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5138828" y="6632097"/>
            <a:ext cx="9220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Foto:</a:t>
            </a:r>
            <a:r>
              <a:rPr lang="nb-NO" sz="70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NTB </a:t>
            </a:r>
            <a:r>
              <a:rPr lang="nb-NO" sz="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scanpix</a:t>
            </a:r>
            <a:endParaRPr lang="nb-NO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/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7" name="Plassholder for bilde 4"/>
          <p:cNvSpPr>
            <a:spLocks noGrp="1"/>
          </p:cNvSpPr>
          <p:nvPr>
            <p:ph type="pic" sz="quarter" idx="19"/>
          </p:nvPr>
        </p:nvSpPr>
        <p:spPr>
          <a:xfrm>
            <a:off x="6144000" y="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20"/>
          </p:nvPr>
        </p:nvSpPr>
        <p:spPr>
          <a:xfrm>
            <a:off x="-1" y="348120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4"/>
          <p:cNvSpPr>
            <a:spLocks noGrp="1"/>
          </p:cNvSpPr>
          <p:nvPr>
            <p:ph type="pic" sz="quarter" idx="21"/>
          </p:nvPr>
        </p:nvSpPr>
        <p:spPr>
          <a:xfrm>
            <a:off x="6144000" y="348120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ilder - eks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9094"/>
          <a:stretch>
            <a:fillRect/>
          </a:stretch>
        </p:blipFill>
        <p:spPr>
          <a:xfrm>
            <a:off x="-1" y="0"/>
            <a:ext cx="6048000" cy="3376800"/>
          </a:xfrm>
          <a:prstGeom prst="rect">
            <a:avLst/>
          </a:prstGeom>
        </p:spPr>
      </p:pic>
      <p:pic>
        <p:nvPicPr>
          <p:cNvPr id="7" name="Plassholder for 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" b="8173"/>
          <a:stretch>
            <a:fillRect/>
          </a:stretch>
        </p:blipFill>
        <p:spPr>
          <a:xfrm>
            <a:off x="6144000" y="0"/>
            <a:ext cx="6048000" cy="3376800"/>
          </a:xfrm>
          <a:prstGeom prst="rect">
            <a:avLst/>
          </a:prstGeom>
        </p:spPr>
      </p:pic>
      <p:pic>
        <p:nvPicPr>
          <p:cNvPr id="8" name="Plassholder for 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0" b="8110"/>
          <a:stretch>
            <a:fillRect/>
          </a:stretch>
        </p:blipFill>
        <p:spPr>
          <a:xfrm>
            <a:off x="-1" y="3481200"/>
            <a:ext cx="6048000" cy="3376800"/>
          </a:xfrm>
          <a:prstGeom prst="rect">
            <a:avLst/>
          </a:prstGeom>
        </p:spPr>
      </p:pic>
      <p:pic>
        <p:nvPicPr>
          <p:cNvPr id="9" name="Plassholder for bild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6"/>
          <a:stretch/>
        </p:blipFill>
        <p:spPr>
          <a:xfrm>
            <a:off x="6144000" y="3481200"/>
            <a:ext cx="6048000" cy="3376800"/>
          </a:xfrm>
          <a:prstGeom prst="rect">
            <a:avLst/>
          </a:prstGeom>
        </p:spPr>
      </p:pic>
      <p:sp>
        <p:nvSpPr>
          <p:cNvPr id="4" name="Plassholder for bilde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7" name="Plassholder for bilde 4"/>
          <p:cNvSpPr>
            <a:spLocks noGrp="1"/>
          </p:cNvSpPr>
          <p:nvPr>
            <p:ph type="pic" sz="quarter" idx="19"/>
          </p:nvPr>
        </p:nvSpPr>
        <p:spPr>
          <a:xfrm>
            <a:off x="6144000" y="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20"/>
          </p:nvPr>
        </p:nvSpPr>
        <p:spPr>
          <a:xfrm>
            <a:off x="0" y="348120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4"/>
          <p:cNvSpPr>
            <a:spLocks noGrp="1"/>
          </p:cNvSpPr>
          <p:nvPr>
            <p:ph type="pic" sz="quarter" idx="21"/>
          </p:nvPr>
        </p:nvSpPr>
        <p:spPr>
          <a:xfrm>
            <a:off x="6144000" y="3481200"/>
            <a:ext cx="6048000" cy="33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5125952" y="3176745"/>
            <a:ext cx="9220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Foto: NTB </a:t>
            </a:r>
            <a:r>
              <a:rPr lang="nb-NO" sz="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scanpix</a:t>
            </a:r>
            <a:endParaRPr lang="nb-NO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11269953" y="3188967"/>
            <a:ext cx="9220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Foto: NTB </a:t>
            </a:r>
            <a:r>
              <a:rPr lang="nb-NO" sz="700" dirty="0" err="1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scanpix</a:t>
            </a:r>
            <a:endParaRPr lang="nb-NO" sz="7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10654400" y="6632097"/>
            <a:ext cx="15376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b="0" i="0" kern="1200" dirty="0" smtClean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Foto: Thomas Brun / NTB </a:t>
            </a:r>
            <a:r>
              <a:rPr lang="nb-NO" sz="700" b="0" i="0" kern="1200" dirty="0" err="1" smtClean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scanpix</a:t>
            </a:r>
            <a:endParaRPr lang="nb-NO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4510400" y="6657945"/>
            <a:ext cx="15376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b="0" i="0" kern="1200" dirty="0" smtClean="0">
                <a:solidFill>
                  <a:schemeClr val="bg2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Foto: Thomas Brun / NTB </a:t>
            </a:r>
            <a:r>
              <a:rPr lang="nb-NO" sz="700" b="0" i="0" kern="1200" dirty="0" err="1" smtClean="0">
                <a:solidFill>
                  <a:schemeClr val="bg2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scanpix</a:t>
            </a:r>
            <a:endParaRPr lang="nb-NO" sz="7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1230" b="24272"/>
          <a:stretch/>
        </p:blipFill>
        <p:spPr>
          <a:xfrm>
            <a:off x="-1" y="1519084"/>
            <a:ext cx="12192002" cy="533891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9" name="Rektangel 8"/>
          <p:cNvSpPr/>
          <p:nvPr userDrawn="1"/>
        </p:nvSpPr>
        <p:spPr>
          <a:xfrm>
            <a:off x="0" y="0"/>
            <a:ext cx="12192000" cy="1519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25" y="589485"/>
            <a:ext cx="1707750" cy="1501355"/>
          </a:xfrm>
          <a:prstGeom prst="rect">
            <a:avLst/>
          </a:prstGeom>
        </p:spPr>
      </p:pic>
      <p:sp>
        <p:nvSpPr>
          <p:cNvPr id="5" name="TekstSylinder 4"/>
          <p:cNvSpPr txBox="1"/>
          <p:nvPr userDrawn="1"/>
        </p:nvSpPr>
        <p:spPr>
          <a:xfrm>
            <a:off x="10200749" y="6632097"/>
            <a:ext cx="19912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Foto: Ingeborg Øien </a:t>
            </a:r>
            <a:r>
              <a:rPr lang="nb-NO" sz="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Thorsland</a:t>
            </a:r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/ NTB </a:t>
            </a:r>
            <a:r>
              <a:rPr lang="nb-NO" sz="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scanpix</a:t>
            </a:r>
            <a:endParaRPr lang="nb-NO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27005" b="14958"/>
          <a:stretch/>
        </p:blipFill>
        <p:spPr>
          <a:xfrm>
            <a:off x="0" y="1519084"/>
            <a:ext cx="12192000" cy="533891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9" name="Rektangel 8"/>
          <p:cNvSpPr/>
          <p:nvPr userDrawn="1"/>
        </p:nvSpPr>
        <p:spPr>
          <a:xfrm>
            <a:off x="0" y="0"/>
            <a:ext cx="12192000" cy="1519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25" y="589485"/>
            <a:ext cx="1707750" cy="1501355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10840" r="1594" b="26906"/>
          <a:stretch/>
        </p:blipFill>
        <p:spPr>
          <a:xfrm>
            <a:off x="1" y="1519084"/>
            <a:ext cx="12191998" cy="5338916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8509819" y="-8111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0"/>
            <a:ext cx="12192000" cy="1519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25" y="589485"/>
            <a:ext cx="1707750" cy="1501355"/>
          </a:xfrm>
          <a:prstGeom prst="rect">
            <a:avLst/>
          </a:prstGeom>
        </p:spPr>
      </p:pic>
      <p:sp>
        <p:nvSpPr>
          <p:cNvPr id="6" name="TekstSylinder 5"/>
          <p:cNvSpPr txBox="1"/>
          <p:nvPr userDrawn="1"/>
        </p:nvSpPr>
        <p:spPr>
          <a:xfrm>
            <a:off x="11269952" y="6632097"/>
            <a:ext cx="9220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Foto: NTB </a:t>
            </a:r>
            <a:r>
              <a:rPr lang="nb-NO" sz="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scanpix</a:t>
            </a:r>
            <a:endParaRPr lang="nb-NO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4" b="7828"/>
          <a:stretch/>
        </p:blipFill>
        <p:spPr>
          <a:xfrm>
            <a:off x="0" y="1519084"/>
            <a:ext cx="12192000" cy="5338916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8509819" y="-8111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0"/>
            <a:ext cx="12192000" cy="1519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25" y="589485"/>
            <a:ext cx="1707750" cy="1501355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10758490" cy="4072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10756800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0327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5176587" cy="4072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6324853" y="2328613"/>
            <a:ext cx="5176587" cy="4072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324853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10758490" cy="4072187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12000" indent="0">
              <a:buNone/>
              <a:defRPr/>
            </a:lvl3pPr>
            <a:lvl4pPr marL="900000" indent="0">
              <a:buNone/>
              <a:defRPr/>
            </a:lvl4pPr>
            <a:lvl5pPr marL="118800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10756800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5176587" cy="4072187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12000" indent="0">
              <a:buNone/>
              <a:defRPr/>
            </a:lvl3pPr>
            <a:lvl4pPr marL="900000" indent="0">
              <a:buNone/>
              <a:defRPr/>
            </a:lvl4pPr>
            <a:lvl5pPr marL="118800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6324853" y="2328613"/>
            <a:ext cx="5176587" cy="4072187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12000" indent="0">
              <a:buNone/>
              <a:defRPr/>
            </a:lvl3pPr>
            <a:lvl4pPr marL="900000" indent="0">
              <a:buNone/>
              <a:defRPr/>
            </a:lvl4pPr>
            <a:lvl5pPr marL="118800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324853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42950" y="904908"/>
            <a:ext cx="10758490" cy="8676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42950" y="1868761"/>
            <a:ext cx="10758490" cy="453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12192000" cy="577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5"/>
          <a:stretch/>
        </p:blipFill>
        <p:spPr>
          <a:xfrm>
            <a:off x="10809681" y="250123"/>
            <a:ext cx="902254" cy="6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9" r:id="rId3"/>
    <p:sldLayoutId id="2147483671" r:id="rId4"/>
    <p:sldLayoutId id="2147483670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73" r:id="rId11"/>
    <p:sldLayoutId id="2147483668" r:id="rId12"/>
    <p:sldLayoutId id="2147483674" r:id="rId13"/>
    <p:sldLayoutId id="2147483667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84400" indent="-284400" algn="l" defTabSz="914400" rtl="0" eaLnBrk="1" latinLnBrk="0" hangingPunct="1">
        <a:lnSpc>
          <a:spcPts val="2100"/>
        </a:lnSpc>
        <a:spcBef>
          <a:spcPts val="0"/>
        </a:spcBef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" charset="0"/>
          <a:ea typeface="Helvetica" charset="0"/>
          <a:cs typeface="Helvetica" charset="0"/>
        </a:defRPr>
      </a:lvl1pPr>
      <a:lvl2pPr marL="608400" indent="-284400" algn="l" defTabSz="914400" rtl="0" eaLnBrk="1" latinLnBrk="0" hangingPunct="1">
        <a:lnSpc>
          <a:spcPts val="2100"/>
        </a:lnSpc>
        <a:spcBef>
          <a:spcPts val="500"/>
        </a:spcBef>
        <a:buFont typeface=".AppleSystemUIFont" charset="-12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Helvetica" charset="0"/>
          <a:ea typeface="Helvetica" charset="0"/>
          <a:cs typeface="Helvetica" charset="0"/>
        </a:defRPr>
      </a:lvl2pPr>
      <a:lvl3pPr marL="896400" indent="-284400" algn="l" defTabSz="914400" rtl="0" eaLnBrk="1" latinLnBrk="0" hangingPunct="1">
        <a:lnSpc>
          <a:spcPts val="21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" charset="0"/>
          <a:ea typeface="Helvetica" charset="0"/>
          <a:cs typeface="Helvetica" charset="0"/>
        </a:defRPr>
      </a:lvl3pPr>
      <a:lvl4pPr marL="1184400" indent="-284400" algn="l" defTabSz="914400" rtl="0" eaLnBrk="1" latinLnBrk="0" hangingPunct="1">
        <a:lnSpc>
          <a:spcPts val="2100"/>
        </a:lnSpc>
        <a:spcBef>
          <a:spcPts val="500"/>
        </a:spcBef>
        <a:buFont typeface=".AppleSystemUIFont" charset="-12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Helvetica" charset="0"/>
          <a:ea typeface="Helvetica" charset="0"/>
          <a:cs typeface="Helvetica" charset="0"/>
        </a:defRPr>
      </a:lvl4pPr>
      <a:lvl5pPr marL="1472400" indent="-284400" algn="l" defTabSz="914400" rtl="0" eaLnBrk="1" latinLnBrk="0" hangingPunct="1">
        <a:lnSpc>
          <a:spcPts val="2100"/>
        </a:lnSpc>
        <a:spcBef>
          <a:spcPts val="500"/>
        </a:spcBef>
        <a:buFont typeface=".AppleSystemUIFont" charset="-120"/>
        <a:buChar char="»"/>
        <a:defRPr sz="1600" kern="1200">
          <a:solidFill>
            <a:schemeClr val="tx1">
              <a:lumMod val="85000"/>
              <a:lumOff val="15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819274" y="2499239"/>
            <a:ext cx="85629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Behandling av begjæringer om innsyn i alle opplysninger vedrørende én person</a:t>
            </a:r>
            <a:endParaRPr lang="nb-NO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99464"/>
            <a:ext cx="92487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6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442226"/>
            <a:ext cx="9144000" cy="1079584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Deling av rutiner</a:t>
            </a:r>
            <a:endParaRPr lang="nb-NO" sz="32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838139"/>
            <a:ext cx="7943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9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Utfordringer ved å kontakte Oslo kommune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b="1" dirty="0" smtClean="0"/>
              <a:t>Mange virksomheter, mange svar</a:t>
            </a:r>
          </a:p>
          <a:p>
            <a:endParaRPr lang="nb-NO" sz="2400" b="1" dirty="0" smtClean="0"/>
          </a:p>
          <a:p>
            <a:r>
              <a:rPr lang="nb-NO" sz="2400" b="1" dirty="0" smtClean="0"/>
              <a:t>Svar på mange forskjellige måter</a:t>
            </a:r>
          </a:p>
          <a:p>
            <a:endParaRPr lang="nb-NO" sz="2400" b="1" dirty="0" smtClean="0"/>
          </a:p>
          <a:p>
            <a:r>
              <a:rPr lang="nb-NO" sz="2400" b="1" dirty="0" smtClean="0"/>
              <a:t>Mange som skal svare – kommer personopplysninger på avveie? Kontroll og sikkerhet</a:t>
            </a:r>
            <a:endParaRPr lang="nb-NO" sz="2400" b="1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1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6715124" y="4419600"/>
            <a:ext cx="45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Én bydels løsning</a:t>
            </a:r>
            <a:r>
              <a:rPr lang="nb-N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b-N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il høyre 3"/>
          <p:cNvSpPr/>
          <p:nvPr/>
        </p:nvSpPr>
        <p:spPr>
          <a:xfrm rot="9100726">
            <a:off x="383976" y="2428874"/>
            <a:ext cx="1247775" cy="723900"/>
          </a:xfrm>
          <a:prstGeom prst="rightArrow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84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Søndre Nordstrands rutine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b="1" dirty="0" smtClean="0"/>
              <a:t>Forenkling – at vi har en standard måte å behandle slike forespørsler på. Avsender trenger kun forholde seg til ett kontaktpunkt</a:t>
            </a:r>
          </a:p>
          <a:p>
            <a:endParaRPr lang="nb-NO" sz="1800" b="1" dirty="0" smtClean="0"/>
          </a:p>
          <a:p>
            <a:r>
              <a:rPr lang="nb-NO" sz="1800" b="1" dirty="0" smtClean="0"/>
              <a:t>Å svare raskt – vi har kontroll på at vi har fått sjekket alle våre arkiv og får svart unna for alle samtidig. Bruker </a:t>
            </a:r>
            <a:r>
              <a:rPr lang="nb-NO" sz="1800" b="1" dirty="0" err="1" smtClean="0"/>
              <a:t>SvarUt</a:t>
            </a:r>
            <a:r>
              <a:rPr lang="nb-NO" sz="1800" b="1" dirty="0" smtClean="0"/>
              <a:t> for kjapt svar direkte til avsender</a:t>
            </a:r>
          </a:p>
          <a:p>
            <a:endParaRPr lang="nb-NO" sz="1800" b="1" dirty="0" smtClean="0"/>
          </a:p>
          <a:p>
            <a:r>
              <a:rPr lang="nb-NO" sz="1800" b="1" dirty="0" smtClean="0"/>
              <a:t>Sikkerhet – slik at vi kan kontrollere informasjonen før det sendes ut, og passe spesielt på at ingen personopplysninger kommer på avveie</a:t>
            </a:r>
          </a:p>
          <a:p>
            <a:endParaRPr lang="nb-NO" sz="1800" b="1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Fokus på: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50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880376"/>
            <a:ext cx="9144000" cy="1079584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Selve </a:t>
            </a:r>
            <a:r>
              <a:rPr lang="nb-NO" sz="3200" b="1" dirty="0" err="1" smtClean="0"/>
              <a:t>rutina</a:t>
            </a:r>
            <a:r>
              <a:rPr lang="nb-NO" sz="3200" b="1" dirty="0" smtClean="0"/>
              <a:t> punkt for punkt</a:t>
            </a:r>
            <a:endParaRPr lang="nb-NO" sz="32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78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752725"/>
            <a:ext cx="9982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7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2790825"/>
            <a:ext cx="97821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975710"/>
            <a:ext cx="9725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5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185176"/>
            <a:ext cx="95345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4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_kommune_presentasjon_2017 (1)">
  <a:themeElements>
    <a:clrScheme name="Oslo Kommune">
      <a:dk1>
        <a:srgbClr val="000000"/>
      </a:dk1>
      <a:lt1>
        <a:srgbClr val="FFFFFF"/>
      </a:lt1>
      <a:dk2>
        <a:srgbClr val="2B265B"/>
      </a:dk2>
      <a:lt2>
        <a:srgbClr val="FFFFFF"/>
      </a:lt2>
      <a:accent1>
        <a:srgbClr val="22408C"/>
      </a:accent1>
      <a:accent2>
        <a:srgbClr val="004438"/>
      </a:accent2>
      <a:accent3>
        <a:srgbClr val="007770"/>
      </a:accent3>
      <a:accent4>
        <a:srgbClr val="DFAB26"/>
      </a:accent4>
      <a:accent5>
        <a:srgbClr val="CE1126"/>
      </a:accent5>
      <a:accent6>
        <a:srgbClr val="861D5D"/>
      </a:accent6>
      <a:hlink>
        <a:srgbClr val="2F5EC0"/>
      </a:hlink>
      <a:folHlink>
        <a:srgbClr val="9BB8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slo_nyeste" id="{FFBB758D-D92A-1846-A2DC-C405B3E124C0}" vid="{29657B43-DFE6-3646-9E21-B9E98F1FA68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Oslo_kommune_presentasjon_2017 (1)</Template>
  <TotalTime>99</TotalTime>
  <Words>392</Words>
  <Application>Microsoft Office PowerPoint</Application>
  <PresentationFormat>Egendefinert</PresentationFormat>
  <Paragraphs>41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Oslo_kommune_presentasjon_2017 (1)</vt:lpstr>
      <vt:lpstr>PowerPoint-presentasjon</vt:lpstr>
      <vt:lpstr>Utfordringer ved å kontakte Oslo kommune</vt:lpstr>
      <vt:lpstr>PowerPoint-presentasjon</vt:lpstr>
      <vt:lpstr>Søndre Nordstrands rutine</vt:lpstr>
      <vt:lpstr>Selve rutina punkt for punkt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Deling av rutiner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Tobias Flatin</dc:creator>
  <cp:lastModifiedBy>Siri Mæhlum</cp:lastModifiedBy>
  <cp:revision>11</cp:revision>
  <dcterms:created xsi:type="dcterms:W3CDTF">2018-11-28T12:15:00Z</dcterms:created>
  <dcterms:modified xsi:type="dcterms:W3CDTF">2019-05-24T08:14:37Z</dcterms:modified>
</cp:coreProperties>
</file>