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3"/>
  </p:notesMasterIdLst>
  <p:handoutMasterIdLst>
    <p:handoutMasterId r:id="rId24"/>
  </p:handoutMasterIdLst>
  <p:sldIdLst>
    <p:sldId id="257" r:id="rId2"/>
    <p:sldId id="376" r:id="rId3"/>
    <p:sldId id="303" r:id="rId4"/>
    <p:sldId id="339" r:id="rId5"/>
    <p:sldId id="375" r:id="rId6"/>
    <p:sldId id="374" r:id="rId7"/>
    <p:sldId id="378" r:id="rId8"/>
    <p:sldId id="383" r:id="rId9"/>
    <p:sldId id="380" r:id="rId10"/>
    <p:sldId id="386" r:id="rId11"/>
    <p:sldId id="381" r:id="rId12"/>
    <p:sldId id="387" r:id="rId13"/>
    <p:sldId id="384" r:id="rId14"/>
    <p:sldId id="392" r:id="rId15"/>
    <p:sldId id="385" r:id="rId16"/>
    <p:sldId id="389" r:id="rId17"/>
    <p:sldId id="390" r:id="rId18"/>
    <p:sldId id="388" r:id="rId19"/>
    <p:sldId id="391" r:id="rId20"/>
    <p:sldId id="393" r:id="rId21"/>
    <p:sldId id="394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in Mathisen" initials="S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CFB"/>
    <a:srgbClr val="F17F72"/>
    <a:srgbClr val="65E09E"/>
    <a:srgbClr val="E1AE6B"/>
    <a:srgbClr val="6FC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6101" autoAdjust="0"/>
  </p:normalViewPr>
  <p:slideViewPr>
    <p:cSldViewPr snapToGrid="0">
      <p:cViewPr>
        <p:scale>
          <a:sx n="167" d="100"/>
          <a:sy n="167" d="100"/>
        </p:scale>
        <p:origin x="-108" y="-5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F1624-ED51-4C79-BBFA-E81146863182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</dgm:pt>
    <dgm:pt modelId="{C76EB672-7548-4768-B6BF-20BE34991BCE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Oppstart</a:t>
          </a:r>
          <a:endParaRPr lang="nb-NO" dirty="0"/>
        </a:p>
      </dgm:t>
    </dgm:pt>
    <dgm:pt modelId="{EB274836-DA04-45BE-BED1-EE0370CE9A2E}" type="parTrans" cxnId="{282B466C-7DBF-42CA-8DD5-935CD347409A}">
      <dgm:prSet/>
      <dgm:spPr/>
      <dgm:t>
        <a:bodyPr/>
        <a:lstStyle/>
        <a:p>
          <a:endParaRPr lang="nb-NO"/>
        </a:p>
      </dgm:t>
    </dgm:pt>
    <dgm:pt modelId="{BE832923-3807-43EB-BEDF-6A6413DDF6A0}" type="sibTrans" cxnId="{282B466C-7DBF-42CA-8DD5-935CD347409A}">
      <dgm:prSet/>
      <dgm:spPr/>
      <dgm:t>
        <a:bodyPr/>
        <a:lstStyle/>
        <a:p>
          <a:endParaRPr lang="nb-NO"/>
        </a:p>
      </dgm:t>
    </dgm:pt>
    <dgm:pt modelId="{4DCA67F4-A7BC-4462-A61E-9283FBA8BE40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Forberedelser</a:t>
          </a:r>
          <a:endParaRPr lang="nb-NO" dirty="0"/>
        </a:p>
      </dgm:t>
    </dgm:pt>
    <dgm:pt modelId="{E9A83577-C893-4BD3-9362-C4065C56881D}" type="parTrans" cxnId="{F6DF3101-5A56-4DBE-BD87-593E4A570226}">
      <dgm:prSet/>
      <dgm:spPr/>
      <dgm:t>
        <a:bodyPr/>
        <a:lstStyle/>
        <a:p>
          <a:endParaRPr lang="nb-NO"/>
        </a:p>
      </dgm:t>
    </dgm:pt>
    <dgm:pt modelId="{67DCF94B-9D14-48F6-841D-E429C03E6A96}" type="sibTrans" cxnId="{F6DF3101-5A56-4DBE-BD87-593E4A570226}">
      <dgm:prSet/>
      <dgm:spPr/>
      <dgm:t>
        <a:bodyPr/>
        <a:lstStyle/>
        <a:p>
          <a:endParaRPr lang="nb-NO"/>
        </a:p>
      </dgm:t>
    </dgm:pt>
    <dgm:pt modelId="{2A4542CD-500C-4321-B690-64B51F8653BA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Konvertering</a:t>
          </a:r>
          <a:endParaRPr lang="nb-NO" dirty="0"/>
        </a:p>
      </dgm:t>
    </dgm:pt>
    <dgm:pt modelId="{9AB6BA66-20C2-43B0-AABB-ACD0D18E4DCF}" type="parTrans" cxnId="{016EACCD-F9C9-48D3-B3D9-B83C3D86AEE2}">
      <dgm:prSet/>
      <dgm:spPr/>
      <dgm:t>
        <a:bodyPr/>
        <a:lstStyle/>
        <a:p>
          <a:endParaRPr lang="nb-NO"/>
        </a:p>
      </dgm:t>
    </dgm:pt>
    <dgm:pt modelId="{79F1DBBD-AA32-4F3B-84F9-0416E8643D02}" type="sibTrans" cxnId="{016EACCD-F9C9-48D3-B3D9-B83C3D86AEE2}">
      <dgm:prSet/>
      <dgm:spPr/>
      <dgm:t>
        <a:bodyPr/>
        <a:lstStyle/>
        <a:p>
          <a:endParaRPr lang="nb-NO"/>
        </a:p>
      </dgm:t>
    </dgm:pt>
    <dgm:pt modelId="{2A8A0F2E-4567-4170-9B40-EDC69FEDD9AF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Produksjon</a:t>
          </a:r>
          <a:endParaRPr lang="nb-NO" dirty="0"/>
        </a:p>
      </dgm:t>
    </dgm:pt>
    <dgm:pt modelId="{95CFBAF7-5079-4896-9727-45B9B68BFB09}" type="parTrans" cxnId="{62C917F7-BEFB-4D26-9A84-DA16CE889D3F}">
      <dgm:prSet/>
      <dgm:spPr/>
      <dgm:t>
        <a:bodyPr/>
        <a:lstStyle/>
        <a:p>
          <a:endParaRPr lang="nb-NO"/>
        </a:p>
      </dgm:t>
    </dgm:pt>
    <dgm:pt modelId="{5D8D2FF8-03CE-40B7-B4D0-C3E691618199}" type="sibTrans" cxnId="{62C917F7-BEFB-4D26-9A84-DA16CE889D3F}">
      <dgm:prSet/>
      <dgm:spPr/>
      <dgm:t>
        <a:bodyPr/>
        <a:lstStyle/>
        <a:p>
          <a:endParaRPr lang="nb-NO"/>
        </a:p>
      </dgm:t>
    </dgm:pt>
    <dgm:pt modelId="{474930A9-F1DC-4339-8520-7654B4ADFF1A}" type="pres">
      <dgm:prSet presAssocID="{CFCF1624-ED51-4C79-BBFA-E81146863182}" presName="Name0" presStyleCnt="0">
        <dgm:presLayoutVars>
          <dgm:dir/>
          <dgm:animLvl val="lvl"/>
          <dgm:resizeHandles val="exact"/>
        </dgm:presLayoutVars>
      </dgm:prSet>
      <dgm:spPr/>
    </dgm:pt>
    <dgm:pt modelId="{96724356-33EF-4B74-A3BB-9806F21E16FD}" type="pres">
      <dgm:prSet presAssocID="{C76EB672-7548-4768-B6BF-20BE34991BCE}" presName="parTxOnly" presStyleLbl="node1" presStyleIdx="0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BFD1272-DB43-45C1-B682-65E8D3B7C22F}" type="pres">
      <dgm:prSet presAssocID="{BE832923-3807-43EB-BEDF-6A6413DDF6A0}" presName="parTxOnlySpace" presStyleCnt="0"/>
      <dgm:spPr/>
    </dgm:pt>
    <dgm:pt modelId="{17FF96B6-2996-4F85-81C5-1B9BED3BDC11}" type="pres">
      <dgm:prSet presAssocID="{4DCA67F4-A7BC-4462-A61E-9283FBA8BE40}" presName="parTxOnly" presStyleLbl="node1" presStyleIdx="1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FCFB90B-8D75-4415-9C4E-1869EE49DC6F}" type="pres">
      <dgm:prSet presAssocID="{67DCF94B-9D14-48F6-841D-E429C03E6A96}" presName="parTxOnlySpace" presStyleCnt="0"/>
      <dgm:spPr/>
    </dgm:pt>
    <dgm:pt modelId="{748971DD-ECF0-456A-B748-0D46BC1181DF}" type="pres">
      <dgm:prSet presAssocID="{2A4542CD-500C-4321-B690-64B51F8653BA}" presName="parTxOnly" presStyleLbl="node1" presStyleIdx="2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AE665B4-8659-4579-81B8-1B4F00AE8CD4}" type="pres">
      <dgm:prSet presAssocID="{79F1DBBD-AA32-4F3B-84F9-0416E8643D02}" presName="parTxOnlySpace" presStyleCnt="0"/>
      <dgm:spPr/>
    </dgm:pt>
    <dgm:pt modelId="{240CAEA9-0AC0-48DA-A4AE-129A8FB632FC}" type="pres">
      <dgm:prSet presAssocID="{2A8A0F2E-4567-4170-9B40-EDC69FEDD9AF}" presName="parTxOnly" presStyleLbl="node1" presStyleIdx="3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4EC76EAB-2A58-4A96-9986-C62F205BF333}" type="presOf" srcId="{4DCA67F4-A7BC-4462-A61E-9283FBA8BE40}" destId="{17FF96B6-2996-4F85-81C5-1B9BED3BDC11}" srcOrd="0" destOrd="0" presId="urn:microsoft.com/office/officeart/2005/8/layout/chevron1"/>
    <dgm:cxn modelId="{D77FE79C-4DC2-4B77-8E52-D03C25FE7360}" type="presOf" srcId="{CFCF1624-ED51-4C79-BBFA-E81146863182}" destId="{474930A9-F1DC-4339-8520-7654B4ADFF1A}" srcOrd="0" destOrd="0" presId="urn:microsoft.com/office/officeart/2005/8/layout/chevron1"/>
    <dgm:cxn modelId="{282B466C-7DBF-42CA-8DD5-935CD347409A}" srcId="{CFCF1624-ED51-4C79-BBFA-E81146863182}" destId="{C76EB672-7548-4768-B6BF-20BE34991BCE}" srcOrd="0" destOrd="0" parTransId="{EB274836-DA04-45BE-BED1-EE0370CE9A2E}" sibTransId="{BE832923-3807-43EB-BEDF-6A6413DDF6A0}"/>
    <dgm:cxn modelId="{687A94CA-404A-4394-9618-5B5A33BDD6AF}" type="presOf" srcId="{2A4542CD-500C-4321-B690-64B51F8653BA}" destId="{748971DD-ECF0-456A-B748-0D46BC1181DF}" srcOrd="0" destOrd="0" presId="urn:microsoft.com/office/officeart/2005/8/layout/chevron1"/>
    <dgm:cxn modelId="{62C917F7-BEFB-4D26-9A84-DA16CE889D3F}" srcId="{CFCF1624-ED51-4C79-BBFA-E81146863182}" destId="{2A8A0F2E-4567-4170-9B40-EDC69FEDD9AF}" srcOrd="3" destOrd="0" parTransId="{95CFBAF7-5079-4896-9727-45B9B68BFB09}" sibTransId="{5D8D2FF8-03CE-40B7-B4D0-C3E691618199}"/>
    <dgm:cxn modelId="{F6DF3101-5A56-4DBE-BD87-593E4A570226}" srcId="{CFCF1624-ED51-4C79-BBFA-E81146863182}" destId="{4DCA67F4-A7BC-4462-A61E-9283FBA8BE40}" srcOrd="1" destOrd="0" parTransId="{E9A83577-C893-4BD3-9362-C4065C56881D}" sibTransId="{67DCF94B-9D14-48F6-841D-E429C03E6A96}"/>
    <dgm:cxn modelId="{A60F4C85-5004-4FFA-AD6E-49A332045B8C}" type="presOf" srcId="{C76EB672-7548-4768-B6BF-20BE34991BCE}" destId="{96724356-33EF-4B74-A3BB-9806F21E16FD}" srcOrd="0" destOrd="0" presId="urn:microsoft.com/office/officeart/2005/8/layout/chevron1"/>
    <dgm:cxn modelId="{876FFAB4-414F-45F4-A64F-0E4A2634848D}" type="presOf" srcId="{2A8A0F2E-4567-4170-9B40-EDC69FEDD9AF}" destId="{240CAEA9-0AC0-48DA-A4AE-129A8FB632FC}" srcOrd="0" destOrd="0" presId="urn:microsoft.com/office/officeart/2005/8/layout/chevron1"/>
    <dgm:cxn modelId="{016EACCD-F9C9-48D3-B3D9-B83C3D86AEE2}" srcId="{CFCF1624-ED51-4C79-BBFA-E81146863182}" destId="{2A4542CD-500C-4321-B690-64B51F8653BA}" srcOrd="2" destOrd="0" parTransId="{9AB6BA66-20C2-43B0-AABB-ACD0D18E4DCF}" sibTransId="{79F1DBBD-AA32-4F3B-84F9-0416E8643D02}"/>
    <dgm:cxn modelId="{18A44BAB-98A6-4266-8A58-5A27BDC78CBE}" type="presParOf" srcId="{474930A9-F1DC-4339-8520-7654B4ADFF1A}" destId="{96724356-33EF-4B74-A3BB-9806F21E16FD}" srcOrd="0" destOrd="0" presId="urn:microsoft.com/office/officeart/2005/8/layout/chevron1"/>
    <dgm:cxn modelId="{1ECE04B5-9C55-466B-9CF4-79603BAA1362}" type="presParOf" srcId="{474930A9-F1DC-4339-8520-7654B4ADFF1A}" destId="{FBFD1272-DB43-45C1-B682-65E8D3B7C22F}" srcOrd="1" destOrd="0" presId="urn:microsoft.com/office/officeart/2005/8/layout/chevron1"/>
    <dgm:cxn modelId="{F3D42684-E656-41AE-A38E-2F993BE44255}" type="presParOf" srcId="{474930A9-F1DC-4339-8520-7654B4ADFF1A}" destId="{17FF96B6-2996-4F85-81C5-1B9BED3BDC11}" srcOrd="2" destOrd="0" presId="urn:microsoft.com/office/officeart/2005/8/layout/chevron1"/>
    <dgm:cxn modelId="{F8908A4D-B4AD-4DCA-9A3C-B9155B2EAE9D}" type="presParOf" srcId="{474930A9-F1DC-4339-8520-7654B4ADFF1A}" destId="{DFCFB90B-8D75-4415-9C4E-1869EE49DC6F}" srcOrd="3" destOrd="0" presId="urn:microsoft.com/office/officeart/2005/8/layout/chevron1"/>
    <dgm:cxn modelId="{367DE39E-55C5-44F9-8084-5D7C28BF3365}" type="presParOf" srcId="{474930A9-F1DC-4339-8520-7654B4ADFF1A}" destId="{748971DD-ECF0-456A-B748-0D46BC1181DF}" srcOrd="4" destOrd="0" presId="urn:microsoft.com/office/officeart/2005/8/layout/chevron1"/>
    <dgm:cxn modelId="{27865F78-BFF2-4FBA-8AA0-5154444FE825}" type="presParOf" srcId="{474930A9-F1DC-4339-8520-7654B4ADFF1A}" destId="{6AE665B4-8659-4579-81B8-1B4F00AE8CD4}" srcOrd="5" destOrd="0" presId="urn:microsoft.com/office/officeart/2005/8/layout/chevron1"/>
    <dgm:cxn modelId="{D640B925-79AA-49F9-85F3-6DC782A28CC1}" type="presParOf" srcId="{474930A9-F1DC-4339-8520-7654B4ADFF1A}" destId="{240CAEA9-0AC0-48DA-A4AE-129A8FB632F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CF1624-ED51-4C79-BBFA-E81146863182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</dgm:pt>
    <dgm:pt modelId="{C76EB672-7548-4768-B6BF-20BE34991BCE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Oppstart</a:t>
          </a:r>
          <a:endParaRPr lang="nb-NO" dirty="0"/>
        </a:p>
      </dgm:t>
    </dgm:pt>
    <dgm:pt modelId="{EB274836-DA04-45BE-BED1-EE0370CE9A2E}" type="parTrans" cxnId="{282B466C-7DBF-42CA-8DD5-935CD347409A}">
      <dgm:prSet/>
      <dgm:spPr/>
      <dgm:t>
        <a:bodyPr/>
        <a:lstStyle/>
        <a:p>
          <a:endParaRPr lang="nb-NO"/>
        </a:p>
      </dgm:t>
    </dgm:pt>
    <dgm:pt modelId="{BE832923-3807-43EB-BEDF-6A6413DDF6A0}" type="sibTrans" cxnId="{282B466C-7DBF-42CA-8DD5-935CD347409A}">
      <dgm:prSet/>
      <dgm:spPr/>
      <dgm:t>
        <a:bodyPr/>
        <a:lstStyle/>
        <a:p>
          <a:endParaRPr lang="nb-NO"/>
        </a:p>
      </dgm:t>
    </dgm:pt>
    <dgm:pt modelId="{4DCA67F4-A7BC-4462-A61E-9283FBA8BE40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Forberedelser</a:t>
          </a:r>
          <a:endParaRPr lang="nb-NO" dirty="0"/>
        </a:p>
      </dgm:t>
    </dgm:pt>
    <dgm:pt modelId="{E9A83577-C893-4BD3-9362-C4065C56881D}" type="parTrans" cxnId="{F6DF3101-5A56-4DBE-BD87-593E4A570226}">
      <dgm:prSet/>
      <dgm:spPr/>
      <dgm:t>
        <a:bodyPr/>
        <a:lstStyle/>
        <a:p>
          <a:endParaRPr lang="nb-NO"/>
        </a:p>
      </dgm:t>
    </dgm:pt>
    <dgm:pt modelId="{67DCF94B-9D14-48F6-841D-E429C03E6A96}" type="sibTrans" cxnId="{F6DF3101-5A56-4DBE-BD87-593E4A570226}">
      <dgm:prSet/>
      <dgm:spPr/>
      <dgm:t>
        <a:bodyPr/>
        <a:lstStyle/>
        <a:p>
          <a:endParaRPr lang="nb-NO"/>
        </a:p>
      </dgm:t>
    </dgm:pt>
    <dgm:pt modelId="{2A4542CD-500C-4321-B690-64B51F8653BA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Konvertering</a:t>
          </a:r>
          <a:endParaRPr lang="nb-NO" dirty="0"/>
        </a:p>
      </dgm:t>
    </dgm:pt>
    <dgm:pt modelId="{9AB6BA66-20C2-43B0-AABB-ACD0D18E4DCF}" type="parTrans" cxnId="{016EACCD-F9C9-48D3-B3D9-B83C3D86AEE2}">
      <dgm:prSet/>
      <dgm:spPr/>
      <dgm:t>
        <a:bodyPr/>
        <a:lstStyle/>
        <a:p>
          <a:endParaRPr lang="nb-NO"/>
        </a:p>
      </dgm:t>
    </dgm:pt>
    <dgm:pt modelId="{79F1DBBD-AA32-4F3B-84F9-0416E8643D02}" type="sibTrans" cxnId="{016EACCD-F9C9-48D3-B3D9-B83C3D86AEE2}">
      <dgm:prSet/>
      <dgm:spPr/>
      <dgm:t>
        <a:bodyPr/>
        <a:lstStyle/>
        <a:p>
          <a:endParaRPr lang="nb-NO"/>
        </a:p>
      </dgm:t>
    </dgm:pt>
    <dgm:pt modelId="{2A8A0F2E-4567-4170-9B40-EDC69FEDD9AF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Produksjon</a:t>
          </a:r>
          <a:endParaRPr lang="nb-NO" dirty="0"/>
        </a:p>
      </dgm:t>
    </dgm:pt>
    <dgm:pt modelId="{95CFBAF7-5079-4896-9727-45B9B68BFB09}" type="parTrans" cxnId="{62C917F7-BEFB-4D26-9A84-DA16CE889D3F}">
      <dgm:prSet/>
      <dgm:spPr/>
      <dgm:t>
        <a:bodyPr/>
        <a:lstStyle/>
        <a:p>
          <a:endParaRPr lang="nb-NO"/>
        </a:p>
      </dgm:t>
    </dgm:pt>
    <dgm:pt modelId="{5D8D2FF8-03CE-40B7-B4D0-C3E691618199}" type="sibTrans" cxnId="{62C917F7-BEFB-4D26-9A84-DA16CE889D3F}">
      <dgm:prSet/>
      <dgm:spPr/>
      <dgm:t>
        <a:bodyPr/>
        <a:lstStyle/>
        <a:p>
          <a:endParaRPr lang="nb-NO"/>
        </a:p>
      </dgm:t>
    </dgm:pt>
    <dgm:pt modelId="{474930A9-F1DC-4339-8520-7654B4ADFF1A}" type="pres">
      <dgm:prSet presAssocID="{CFCF1624-ED51-4C79-BBFA-E81146863182}" presName="Name0" presStyleCnt="0">
        <dgm:presLayoutVars>
          <dgm:dir/>
          <dgm:animLvl val="lvl"/>
          <dgm:resizeHandles val="exact"/>
        </dgm:presLayoutVars>
      </dgm:prSet>
      <dgm:spPr/>
    </dgm:pt>
    <dgm:pt modelId="{96724356-33EF-4B74-A3BB-9806F21E16FD}" type="pres">
      <dgm:prSet presAssocID="{C76EB672-7548-4768-B6BF-20BE34991BCE}" presName="parTxOnly" presStyleLbl="node1" presStyleIdx="0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BFD1272-DB43-45C1-B682-65E8D3B7C22F}" type="pres">
      <dgm:prSet presAssocID="{BE832923-3807-43EB-BEDF-6A6413DDF6A0}" presName="parTxOnlySpace" presStyleCnt="0"/>
      <dgm:spPr/>
    </dgm:pt>
    <dgm:pt modelId="{17FF96B6-2996-4F85-81C5-1B9BED3BDC11}" type="pres">
      <dgm:prSet presAssocID="{4DCA67F4-A7BC-4462-A61E-9283FBA8BE40}" presName="parTxOnly" presStyleLbl="node1" presStyleIdx="1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FCFB90B-8D75-4415-9C4E-1869EE49DC6F}" type="pres">
      <dgm:prSet presAssocID="{67DCF94B-9D14-48F6-841D-E429C03E6A96}" presName="parTxOnlySpace" presStyleCnt="0"/>
      <dgm:spPr/>
    </dgm:pt>
    <dgm:pt modelId="{748971DD-ECF0-456A-B748-0D46BC1181DF}" type="pres">
      <dgm:prSet presAssocID="{2A4542CD-500C-4321-B690-64B51F8653BA}" presName="parTxOnly" presStyleLbl="node1" presStyleIdx="2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AE665B4-8659-4579-81B8-1B4F00AE8CD4}" type="pres">
      <dgm:prSet presAssocID="{79F1DBBD-AA32-4F3B-84F9-0416E8643D02}" presName="parTxOnlySpace" presStyleCnt="0"/>
      <dgm:spPr/>
    </dgm:pt>
    <dgm:pt modelId="{240CAEA9-0AC0-48DA-A4AE-129A8FB632FC}" type="pres">
      <dgm:prSet presAssocID="{2A8A0F2E-4567-4170-9B40-EDC69FEDD9AF}" presName="parTxOnly" presStyleLbl="node1" presStyleIdx="3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4EC76EAB-2A58-4A96-9986-C62F205BF333}" type="presOf" srcId="{4DCA67F4-A7BC-4462-A61E-9283FBA8BE40}" destId="{17FF96B6-2996-4F85-81C5-1B9BED3BDC11}" srcOrd="0" destOrd="0" presId="urn:microsoft.com/office/officeart/2005/8/layout/chevron1"/>
    <dgm:cxn modelId="{D77FE79C-4DC2-4B77-8E52-D03C25FE7360}" type="presOf" srcId="{CFCF1624-ED51-4C79-BBFA-E81146863182}" destId="{474930A9-F1DC-4339-8520-7654B4ADFF1A}" srcOrd="0" destOrd="0" presId="urn:microsoft.com/office/officeart/2005/8/layout/chevron1"/>
    <dgm:cxn modelId="{282B466C-7DBF-42CA-8DD5-935CD347409A}" srcId="{CFCF1624-ED51-4C79-BBFA-E81146863182}" destId="{C76EB672-7548-4768-B6BF-20BE34991BCE}" srcOrd="0" destOrd="0" parTransId="{EB274836-DA04-45BE-BED1-EE0370CE9A2E}" sibTransId="{BE832923-3807-43EB-BEDF-6A6413DDF6A0}"/>
    <dgm:cxn modelId="{687A94CA-404A-4394-9618-5B5A33BDD6AF}" type="presOf" srcId="{2A4542CD-500C-4321-B690-64B51F8653BA}" destId="{748971DD-ECF0-456A-B748-0D46BC1181DF}" srcOrd="0" destOrd="0" presId="urn:microsoft.com/office/officeart/2005/8/layout/chevron1"/>
    <dgm:cxn modelId="{62C917F7-BEFB-4D26-9A84-DA16CE889D3F}" srcId="{CFCF1624-ED51-4C79-BBFA-E81146863182}" destId="{2A8A0F2E-4567-4170-9B40-EDC69FEDD9AF}" srcOrd="3" destOrd="0" parTransId="{95CFBAF7-5079-4896-9727-45B9B68BFB09}" sibTransId="{5D8D2FF8-03CE-40B7-B4D0-C3E691618199}"/>
    <dgm:cxn modelId="{F6DF3101-5A56-4DBE-BD87-593E4A570226}" srcId="{CFCF1624-ED51-4C79-BBFA-E81146863182}" destId="{4DCA67F4-A7BC-4462-A61E-9283FBA8BE40}" srcOrd="1" destOrd="0" parTransId="{E9A83577-C893-4BD3-9362-C4065C56881D}" sibTransId="{67DCF94B-9D14-48F6-841D-E429C03E6A96}"/>
    <dgm:cxn modelId="{A60F4C85-5004-4FFA-AD6E-49A332045B8C}" type="presOf" srcId="{C76EB672-7548-4768-B6BF-20BE34991BCE}" destId="{96724356-33EF-4B74-A3BB-9806F21E16FD}" srcOrd="0" destOrd="0" presId="urn:microsoft.com/office/officeart/2005/8/layout/chevron1"/>
    <dgm:cxn modelId="{876FFAB4-414F-45F4-A64F-0E4A2634848D}" type="presOf" srcId="{2A8A0F2E-4567-4170-9B40-EDC69FEDD9AF}" destId="{240CAEA9-0AC0-48DA-A4AE-129A8FB632FC}" srcOrd="0" destOrd="0" presId="urn:microsoft.com/office/officeart/2005/8/layout/chevron1"/>
    <dgm:cxn modelId="{016EACCD-F9C9-48D3-B3D9-B83C3D86AEE2}" srcId="{CFCF1624-ED51-4C79-BBFA-E81146863182}" destId="{2A4542CD-500C-4321-B690-64B51F8653BA}" srcOrd="2" destOrd="0" parTransId="{9AB6BA66-20C2-43B0-AABB-ACD0D18E4DCF}" sibTransId="{79F1DBBD-AA32-4F3B-84F9-0416E8643D02}"/>
    <dgm:cxn modelId="{18A44BAB-98A6-4266-8A58-5A27BDC78CBE}" type="presParOf" srcId="{474930A9-F1DC-4339-8520-7654B4ADFF1A}" destId="{96724356-33EF-4B74-A3BB-9806F21E16FD}" srcOrd="0" destOrd="0" presId="urn:microsoft.com/office/officeart/2005/8/layout/chevron1"/>
    <dgm:cxn modelId="{1ECE04B5-9C55-466B-9CF4-79603BAA1362}" type="presParOf" srcId="{474930A9-F1DC-4339-8520-7654B4ADFF1A}" destId="{FBFD1272-DB43-45C1-B682-65E8D3B7C22F}" srcOrd="1" destOrd="0" presId="urn:microsoft.com/office/officeart/2005/8/layout/chevron1"/>
    <dgm:cxn modelId="{F3D42684-E656-41AE-A38E-2F993BE44255}" type="presParOf" srcId="{474930A9-F1DC-4339-8520-7654B4ADFF1A}" destId="{17FF96B6-2996-4F85-81C5-1B9BED3BDC11}" srcOrd="2" destOrd="0" presId="urn:microsoft.com/office/officeart/2005/8/layout/chevron1"/>
    <dgm:cxn modelId="{F8908A4D-B4AD-4DCA-9A3C-B9155B2EAE9D}" type="presParOf" srcId="{474930A9-F1DC-4339-8520-7654B4ADFF1A}" destId="{DFCFB90B-8D75-4415-9C4E-1869EE49DC6F}" srcOrd="3" destOrd="0" presId="urn:microsoft.com/office/officeart/2005/8/layout/chevron1"/>
    <dgm:cxn modelId="{367DE39E-55C5-44F9-8084-5D7C28BF3365}" type="presParOf" srcId="{474930A9-F1DC-4339-8520-7654B4ADFF1A}" destId="{748971DD-ECF0-456A-B748-0D46BC1181DF}" srcOrd="4" destOrd="0" presId="urn:microsoft.com/office/officeart/2005/8/layout/chevron1"/>
    <dgm:cxn modelId="{27865F78-BFF2-4FBA-8AA0-5154444FE825}" type="presParOf" srcId="{474930A9-F1DC-4339-8520-7654B4ADFF1A}" destId="{6AE665B4-8659-4579-81B8-1B4F00AE8CD4}" srcOrd="5" destOrd="0" presId="urn:microsoft.com/office/officeart/2005/8/layout/chevron1"/>
    <dgm:cxn modelId="{D640B925-79AA-49F9-85F3-6DC782A28CC1}" type="presParOf" srcId="{474930A9-F1DC-4339-8520-7654B4ADFF1A}" destId="{240CAEA9-0AC0-48DA-A4AE-129A8FB632F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24356-33EF-4B74-A3BB-9806F21E16FD}">
      <dsp:nvSpPr>
        <dsp:cNvPr id="0" name=""/>
        <dsp:cNvSpPr/>
      </dsp:nvSpPr>
      <dsp:spPr>
        <a:xfrm>
          <a:off x="3985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Oppstart</a:t>
          </a:r>
          <a:endParaRPr lang="nb-NO" sz="1800" kern="1200" dirty="0"/>
        </a:p>
      </dsp:txBody>
      <dsp:txXfrm>
        <a:off x="467959" y="1017718"/>
        <a:ext cx="1391924" cy="927948"/>
      </dsp:txXfrm>
    </dsp:sp>
    <dsp:sp modelId="{17FF96B6-2996-4F85-81C5-1B9BED3BDC11}">
      <dsp:nvSpPr>
        <dsp:cNvPr id="0" name=""/>
        <dsp:cNvSpPr/>
      </dsp:nvSpPr>
      <dsp:spPr>
        <a:xfrm>
          <a:off x="2091870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Forberedelser</a:t>
          </a:r>
          <a:endParaRPr lang="nb-NO" sz="1800" kern="1200" dirty="0"/>
        </a:p>
      </dsp:txBody>
      <dsp:txXfrm>
        <a:off x="2555844" y="1017718"/>
        <a:ext cx="1391924" cy="927948"/>
      </dsp:txXfrm>
    </dsp:sp>
    <dsp:sp modelId="{748971DD-ECF0-456A-B748-0D46BC1181DF}">
      <dsp:nvSpPr>
        <dsp:cNvPr id="0" name=""/>
        <dsp:cNvSpPr/>
      </dsp:nvSpPr>
      <dsp:spPr>
        <a:xfrm>
          <a:off x="4179755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Konvertering</a:t>
          </a:r>
          <a:endParaRPr lang="nb-NO" sz="1800" kern="1200" dirty="0"/>
        </a:p>
      </dsp:txBody>
      <dsp:txXfrm>
        <a:off x="4643729" y="1017718"/>
        <a:ext cx="1391924" cy="927948"/>
      </dsp:txXfrm>
    </dsp:sp>
    <dsp:sp modelId="{240CAEA9-0AC0-48DA-A4AE-129A8FB632FC}">
      <dsp:nvSpPr>
        <dsp:cNvPr id="0" name=""/>
        <dsp:cNvSpPr/>
      </dsp:nvSpPr>
      <dsp:spPr>
        <a:xfrm>
          <a:off x="6267640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Produksjon</a:t>
          </a:r>
          <a:endParaRPr lang="nb-NO" sz="1800" kern="1200" dirty="0"/>
        </a:p>
      </dsp:txBody>
      <dsp:txXfrm>
        <a:off x="6731614" y="1017718"/>
        <a:ext cx="1391924" cy="927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24356-33EF-4B74-A3BB-9806F21E16FD}">
      <dsp:nvSpPr>
        <dsp:cNvPr id="0" name=""/>
        <dsp:cNvSpPr/>
      </dsp:nvSpPr>
      <dsp:spPr>
        <a:xfrm>
          <a:off x="3985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Oppstart</a:t>
          </a:r>
          <a:endParaRPr lang="nb-NO" sz="1800" kern="1200" dirty="0"/>
        </a:p>
      </dsp:txBody>
      <dsp:txXfrm>
        <a:off x="467959" y="1017718"/>
        <a:ext cx="1391924" cy="927948"/>
      </dsp:txXfrm>
    </dsp:sp>
    <dsp:sp modelId="{17FF96B6-2996-4F85-81C5-1B9BED3BDC11}">
      <dsp:nvSpPr>
        <dsp:cNvPr id="0" name=""/>
        <dsp:cNvSpPr/>
      </dsp:nvSpPr>
      <dsp:spPr>
        <a:xfrm>
          <a:off x="2091870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Forberedelser</a:t>
          </a:r>
          <a:endParaRPr lang="nb-NO" sz="1800" kern="1200" dirty="0"/>
        </a:p>
      </dsp:txBody>
      <dsp:txXfrm>
        <a:off x="2555844" y="1017718"/>
        <a:ext cx="1391924" cy="927948"/>
      </dsp:txXfrm>
    </dsp:sp>
    <dsp:sp modelId="{748971DD-ECF0-456A-B748-0D46BC1181DF}">
      <dsp:nvSpPr>
        <dsp:cNvPr id="0" name=""/>
        <dsp:cNvSpPr/>
      </dsp:nvSpPr>
      <dsp:spPr>
        <a:xfrm>
          <a:off x="4179755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Konvertering</a:t>
          </a:r>
          <a:endParaRPr lang="nb-NO" sz="1800" kern="1200" dirty="0"/>
        </a:p>
      </dsp:txBody>
      <dsp:txXfrm>
        <a:off x="4643729" y="1017718"/>
        <a:ext cx="1391924" cy="927948"/>
      </dsp:txXfrm>
    </dsp:sp>
    <dsp:sp modelId="{240CAEA9-0AC0-48DA-A4AE-129A8FB632FC}">
      <dsp:nvSpPr>
        <dsp:cNvPr id="0" name=""/>
        <dsp:cNvSpPr/>
      </dsp:nvSpPr>
      <dsp:spPr>
        <a:xfrm>
          <a:off x="6267640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Produksjon</a:t>
          </a:r>
          <a:endParaRPr lang="nb-NO" sz="1800" kern="1200" dirty="0"/>
        </a:p>
      </dsp:txBody>
      <dsp:txXfrm>
        <a:off x="6731614" y="1017718"/>
        <a:ext cx="1391924" cy="927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23BD2-6A7E-4CFE-A528-CD053171D431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CA9E8-C4D8-42C6-93BF-E707F4132C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5194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A71A1-45BD-2849-B38A-04184B2E860F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297B1-3361-EE47-86F9-200C361FF8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376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" y="1"/>
            <a:ext cx="12191444" cy="6888166"/>
          </a:xfrm>
          <a:prstGeom prst="rect">
            <a:avLst/>
          </a:prstGeom>
        </p:spPr>
      </p:pic>
      <p:sp>
        <p:nvSpPr>
          <p:cNvPr id="9" name="Avrundet rektangel 8">
            <a:extLst>
              <a:ext uri="{FF2B5EF4-FFF2-40B4-BE49-F238E27FC236}">
                <a16:creationId xmlns:a16="http://schemas.microsoft.com/office/drawing/2014/main" xmlns="" id="{A8AADACD-C966-AD44-BC5B-565E097054D5}"/>
              </a:ext>
            </a:extLst>
          </p:cNvPr>
          <p:cNvSpPr/>
          <p:nvPr/>
        </p:nvSpPr>
        <p:spPr>
          <a:xfrm rot="2742760">
            <a:off x="3649810" y="982809"/>
            <a:ext cx="4892380" cy="4892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/>
              <a:t>Virksomhetsdialog</a:t>
            </a:r>
          </a:p>
          <a:p>
            <a:pPr algn="ctr"/>
            <a:r>
              <a:rPr lang="nb-NO" dirty="0"/>
              <a:t>Nyansattdagene</a:t>
            </a:r>
          </a:p>
          <a:p>
            <a:pPr algn="ctr"/>
            <a:r>
              <a:rPr lang="nb-NO" dirty="0"/>
              <a:t>&lt;&lt;&lt;&lt;&lt;&lt;&lt;&lt;&lt;&lt;&lt;&lt;&lt;&lt;&lt;&lt;&lt;&lt;&lt;&lt;&lt;</a:t>
            </a:r>
          </a:p>
        </p:txBody>
      </p:sp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2975212" y="2269811"/>
            <a:ext cx="6250675" cy="132565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2975212" y="3647410"/>
            <a:ext cx="6250675" cy="91931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35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7AE0D1C5-26B9-8148-A34A-57D019A3CD02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5414823" y="1533853"/>
            <a:ext cx="1362354" cy="2215991"/>
            <a:chOff x="5414823" y="1533853"/>
            <a:chExt cx="1362354" cy="2215991"/>
          </a:xfrm>
        </p:grpSpPr>
        <p:sp>
          <p:nvSpPr>
            <p:cNvPr id="7" name="Avrundet rektangel 6">
              <a:extLst>
                <a:ext uri="{FF2B5EF4-FFF2-40B4-BE49-F238E27FC236}">
                  <a16:creationId xmlns:a16="http://schemas.microsoft.com/office/drawing/2014/main" xmlns="" id="{14AADEB4-3FF4-664C-AB79-CB5E646B8A87}"/>
                </a:ext>
              </a:extLst>
            </p:cNvPr>
            <p:cNvSpPr/>
            <p:nvPr userDrawn="1"/>
          </p:nvSpPr>
          <p:spPr>
            <a:xfrm rot="2742760">
              <a:off x="5414823" y="1533881"/>
              <a:ext cx="1362354" cy="136235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xmlns="" id="{5F025EDA-FDDB-FC42-8F63-D0CEB492F228}"/>
                </a:ext>
              </a:extLst>
            </p:cNvPr>
            <p:cNvSpPr txBox="1"/>
            <p:nvPr userDrawn="1"/>
          </p:nvSpPr>
          <p:spPr>
            <a:xfrm>
              <a:off x="5715364" y="1533853"/>
              <a:ext cx="761271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3800" dirty="0">
                  <a:solidFill>
                    <a:srgbClr val="9ADCFB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“</a:t>
              </a:r>
              <a:endParaRPr lang="nb-NO" sz="3600" dirty="0">
                <a:solidFill>
                  <a:srgbClr val="9ADCF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4" name="Plassholder for tekst 13"/>
          <p:cNvSpPr>
            <a:spLocks noGrp="1"/>
          </p:cNvSpPr>
          <p:nvPr>
            <p:ph type="body" sz="quarter" idx="11"/>
          </p:nvPr>
        </p:nvSpPr>
        <p:spPr>
          <a:xfrm>
            <a:off x="1933575" y="3749844"/>
            <a:ext cx="8343900" cy="169545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7447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61026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5999320"/>
            <a:ext cx="10536071" cy="14015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41338C86-A780-5140-9255-7C01BD8B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DA9D-E1AA-4395-AF92-3937D47062A1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E5DF3DBC-ED36-E64F-98CF-5BDD7187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1275C74D-7634-9E49-A6E2-99628668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3EA-0E64-412E-A61A-FA07F990A6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072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hvit bakgrunn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xmlns="" id="{A62BCFFA-601E-024E-97F7-214DD843CF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4093" y="1836964"/>
            <a:ext cx="3099707" cy="3943350"/>
          </a:xfrm>
          <a:prstGeom prst="round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7323161" cy="394737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5999320"/>
            <a:ext cx="10536071" cy="140155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B8514B64-7406-AE45-822F-803AE5E9009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73DA9D-E1AA-4395-AF92-3937D47062A1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39059446-8255-9A4B-A172-F3ADF63E3E5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23111A4D-2F9F-5642-88FD-76A3E3BA312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00693EA-0E64-412E-A61A-FA07F990A6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0881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sz="half" idx="12"/>
          </p:nvPr>
        </p:nvSpPr>
        <p:spPr>
          <a:xfrm>
            <a:off x="838200" y="1815152"/>
            <a:ext cx="5181600" cy="39714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15152"/>
            <a:ext cx="5182737" cy="39714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5999320"/>
            <a:ext cx="10536071" cy="140155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D07BEDCE-C63D-2548-BC4B-BC40E4C259D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73DA9D-E1AA-4395-AF92-3937D47062A1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B3056200-A308-9D44-8419-8E930A70F9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3FDD1B15-8D12-9140-B6FE-6967672979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0693EA-0E64-412E-A61A-FA07F990A6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4179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2623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xmlns="" id="{1CCDE060-6DDD-B841-BF01-0E9C15822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8272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935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C76B4F5-834E-456F-AD75-E3B4EAC68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A253C88E-54BC-4D42-A3AF-2C0081DD2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6C760E2-0022-49CC-9C09-755FEE12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7C5B-6320-4F44-8013-A2613DAE1B26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D4EC563-340C-4DCE-B3D4-B019FD5C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0785F78-1BC3-4DBF-BFE8-69B64F2B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F66E-8112-4B42-BB4C-651036DE2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91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Fors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" y="-1"/>
            <a:ext cx="12198097" cy="6858000"/>
          </a:xfrm>
          <a:prstGeom prst="rect">
            <a:avLst/>
          </a:prstGeom>
        </p:spPr>
      </p:pic>
      <p:sp>
        <p:nvSpPr>
          <p:cNvPr id="9" name="Avrundet rektangel 8">
            <a:extLst>
              <a:ext uri="{FF2B5EF4-FFF2-40B4-BE49-F238E27FC236}">
                <a16:creationId xmlns:a16="http://schemas.microsoft.com/office/drawing/2014/main" xmlns="" id="{A8AADACD-C966-AD44-BC5B-565E097054D5}"/>
              </a:ext>
            </a:extLst>
          </p:cNvPr>
          <p:cNvSpPr/>
          <p:nvPr/>
        </p:nvSpPr>
        <p:spPr>
          <a:xfrm rot="2742760">
            <a:off x="3649810" y="982809"/>
            <a:ext cx="4892380" cy="4892380"/>
          </a:xfrm>
          <a:prstGeom prst="roundRect">
            <a:avLst/>
          </a:prstGeom>
          <a:solidFill>
            <a:srgbClr val="9ADCF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2975212" y="2269811"/>
            <a:ext cx="6250675" cy="132565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2975212" y="3647410"/>
            <a:ext cx="6250675" cy="91931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562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10515600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91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6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6304722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91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xmlns="" id="{F47B4F8F-EB16-8C43-B5DA-6A1FE97BF9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70788" y="1819275"/>
            <a:ext cx="4621212" cy="41814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2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med avrund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6304722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791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xmlns="" id="{A62BCFFA-601E-024E-97F7-214DD843CF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07965" y="2190750"/>
            <a:ext cx="3945835" cy="3390900"/>
          </a:xfrm>
          <a:prstGeom prst="round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354D498C-526B-CC4B-B7E6-7D42B7C381BF}"/>
              </a:ext>
            </a:extLst>
          </p:cNvPr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91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2046288"/>
            <a:ext cx="5181600" cy="376095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2046288"/>
            <a:ext cx="5181600" cy="376095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innholdsdeler med mellom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xmlns="" id="{3144391D-2A74-854F-9AA5-E54FEDB22030}"/>
              </a:ext>
            </a:extLst>
          </p:cNvPr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790112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2126498"/>
            <a:ext cx="5157787" cy="7202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950410"/>
            <a:ext cx="5157787" cy="267652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2126498"/>
            <a:ext cx="5183188" cy="7202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950410"/>
            <a:ext cx="5183188" cy="26765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8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s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2"/>
          <p:cNvSpPr>
            <a:spLocks noGrp="1"/>
          </p:cNvSpPr>
          <p:nvPr>
            <p:ph type="pic" sz="quarter" idx="10"/>
          </p:nvPr>
        </p:nvSpPr>
        <p:spPr>
          <a:xfrm>
            <a:off x="6705600" y="0"/>
            <a:ext cx="5486400" cy="68580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314732"/>
            <a:ext cx="4492233" cy="823912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138644"/>
            <a:ext cx="4492233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utklipp 4"/>
          <p:cNvSpPr>
            <a:spLocks noGrp="1"/>
          </p:cNvSpPr>
          <p:nvPr>
            <p:ph type="clipArt" sz="quarter" idx="11" hasCustomPrompt="1"/>
          </p:nvPr>
        </p:nvSpPr>
        <p:spPr>
          <a:xfrm>
            <a:off x="5510215" y="2257425"/>
            <a:ext cx="2376486" cy="2362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86346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s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sz="quarter" idx="10"/>
          </p:nvPr>
        </p:nvSpPr>
        <p:spPr>
          <a:xfrm>
            <a:off x="5605153" y="-11876"/>
            <a:ext cx="6587130" cy="6869876"/>
          </a:xfrm>
          <a:custGeom>
            <a:avLst/>
            <a:gdLst>
              <a:gd name="connsiteX0" fmla="*/ 0 w 6586847"/>
              <a:gd name="connsiteY0" fmla="*/ 6858000 h 6858000"/>
              <a:gd name="connsiteX1" fmla="*/ 1646712 w 6586847"/>
              <a:gd name="connsiteY1" fmla="*/ 0 h 6858000"/>
              <a:gd name="connsiteX2" fmla="*/ 4940135 w 6586847"/>
              <a:gd name="connsiteY2" fmla="*/ 0 h 6858000"/>
              <a:gd name="connsiteX3" fmla="*/ 6586847 w 6586847"/>
              <a:gd name="connsiteY3" fmla="*/ 6858000 h 6858000"/>
              <a:gd name="connsiteX4" fmla="*/ 0 w 6586847"/>
              <a:gd name="connsiteY4" fmla="*/ 6858000 h 6858000"/>
              <a:gd name="connsiteX0" fmla="*/ 0 w 6591135"/>
              <a:gd name="connsiteY0" fmla="*/ 6858000 h 6858000"/>
              <a:gd name="connsiteX1" fmla="*/ 1646712 w 6591135"/>
              <a:gd name="connsiteY1" fmla="*/ 0 h 6858000"/>
              <a:gd name="connsiteX2" fmla="*/ 6591135 w 6591135"/>
              <a:gd name="connsiteY2" fmla="*/ 12700 h 6858000"/>
              <a:gd name="connsiteX3" fmla="*/ 6586847 w 6591135"/>
              <a:gd name="connsiteY3" fmla="*/ 6858000 h 6858000"/>
              <a:gd name="connsiteX4" fmla="*/ 0 w 6591135"/>
              <a:gd name="connsiteY4" fmla="*/ 6858000 h 6858000"/>
              <a:gd name="connsiteX0" fmla="*/ 0 w 6591135"/>
              <a:gd name="connsiteY0" fmla="*/ 6858000 h 6858000"/>
              <a:gd name="connsiteX1" fmla="*/ 1646712 w 6591135"/>
              <a:gd name="connsiteY1" fmla="*/ 0 h 6858000"/>
              <a:gd name="connsiteX2" fmla="*/ 6591135 w 6591135"/>
              <a:gd name="connsiteY2" fmla="*/ 0 h 6858000"/>
              <a:gd name="connsiteX3" fmla="*/ 6586847 w 6591135"/>
              <a:gd name="connsiteY3" fmla="*/ 6858000 h 6858000"/>
              <a:gd name="connsiteX4" fmla="*/ 0 w 6591135"/>
              <a:gd name="connsiteY4" fmla="*/ 6858000 h 6858000"/>
              <a:gd name="connsiteX0" fmla="*/ 0 w 6587130"/>
              <a:gd name="connsiteY0" fmla="*/ 6858000 h 6858000"/>
              <a:gd name="connsiteX1" fmla="*/ 1646712 w 6587130"/>
              <a:gd name="connsiteY1" fmla="*/ 0 h 6858000"/>
              <a:gd name="connsiteX2" fmla="*/ 6585197 w 6587130"/>
              <a:gd name="connsiteY2" fmla="*/ 5937 h 6858000"/>
              <a:gd name="connsiteX3" fmla="*/ 6586847 w 6587130"/>
              <a:gd name="connsiteY3" fmla="*/ 6858000 h 6858000"/>
              <a:gd name="connsiteX4" fmla="*/ 0 w 6587130"/>
              <a:gd name="connsiteY4" fmla="*/ 6858000 h 6858000"/>
              <a:gd name="connsiteX0" fmla="*/ 0 w 6587130"/>
              <a:gd name="connsiteY0" fmla="*/ 6869876 h 6869876"/>
              <a:gd name="connsiteX1" fmla="*/ 1955470 w 6587130"/>
              <a:gd name="connsiteY1" fmla="*/ 0 h 6869876"/>
              <a:gd name="connsiteX2" fmla="*/ 6585197 w 6587130"/>
              <a:gd name="connsiteY2" fmla="*/ 17813 h 6869876"/>
              <a:gd name="connsiteX3" fmla="*/ 6586847 w 6587130"/>
              <a:gd name="connsiteY3" fmla="*/ 6869876 h 6869876"/>
              <a:gd name="connsiteX4" fmla="*/ 0 w 6587130"/>
              <a:gd name="connsiteY4" fmla="*/ 6869876 h 6869876"/>
              <a:gd name="connsiteX0" fmla="*/ 0 w 6587130"/>
              <a:gd name="connsiteY0" fmla="*/ 6869876 h 6869876"/>
              <a:gd name="connsiteX1" fmla="*/ 1955470 w 6587130"/>
              <a:gd name="connsiteY1" fmla="*/ 0 h 6869876"/>
              <a:gd name="connsiteX2" fmla="*/ 6585197 w 6587130"/>
              <a:gd name="connsiteY2" fmla="*/ 0 h 6869876"/>
              <a:gd name="connsiteX3" fmla="*/ 6586847 w 6587130"/>
              <a:gd name="connsiteY3" fmla="*/ 6869876 h 6869876"/>
              <a:gd name="connsiteX4" fmla="*/ 0 w 6587130"/>
              <a:gd name="connsiteY4" fmla="*/ 6869876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7130" h="6869876">
                <a:moveTo>
                  <a:pt x="0" y="6869876"/>
                </a:moveTo>
                <a:lnTo>
                  <a:pt x="1955470" y="0"/>
                </a:lnTo>
                <a:lnTo>
                  <a:pt x="6585197" y="0"/>
                </a:lnTo>
                <a:cubicBezTo>
                  <a:pt x="6583768" y="2281767"/>
                  <a:pt x="6588276" y="4588109"/>
                  <a:pt x="6586847" y="6869876"/>
                </a:cubicBezTo>
                <a:lnTo>
                  <a:pt x="0" y="6869876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0" y="0"/>
            <a:ext cx="7576457" cy="6858000"/>
          </a:xfrm>
          <a:custGeom>
            <a:avLst/>
            <a:gdLst>
              <a:gd name="connsiteX0" fmla="*/ 0 w 7576457"/>
              <a:gd name="connsiteY0" fmla="*/ 0 h 6858000"/>
              <a:gd name="connsiteX1" fmla="*/ 7576457 w 7576457"/>
              <a:gd name="connsiteY1" fmla="*/ 0 h 6858000"/>
              <a:gd name="connsiteX2" fmla="*/ 7576457 w 7576457"/>
              <a:gd name="connsiteY2" fmla="*/ 6858000 h 6858000"/>
              <a:gd name="connsiteX3" fmla="*/ 0 w 7576457"/>
              <a:gd name="connsiteY3" fmla="*/ 6858000 h 6858000"/>
              <a:gd name="connsiteX4" fmla="*/ 0 w 7576457"/>
              <a:gd name="connsiteY4" fmla="*/ 0 h 6858000"/>
              <a:gd name="connsiteX0" fmla="*/ 0 w 7576457"/>
              <a:gd name="connsiteY0" fmla="*/ 0 h 6858000"/>
              <a:gd name="connsiteX1" fmla="*/ 7576457 w 7576457"/>
              <a:gd name="connsiteY1" fmla="*/ 0 h 6858000"/>
              <a:gd name="connsiteX2" fmla="*/ 5628904 w 7576457"/>
              <a:gd name="connsiteY2" fmla="*/ 6858000 h 6858000"/>
              <a:gd name="connsiteX3" fmla="*/ 0 w 7576457"/>
              <a:gd name="connsiteY3" fmla="*/ 6858000 h 6858000"/>
              <a:gd name="connsiteX4" fmla="*/ 0 w 757645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457" h="6858000">
                <a:moveTo>
                  <a:pt x="0" y="0"/>
                </a:moveTo>
                <a:lnTo>
                  <a:pt x="7576457" y="0"/>
                </a:lnTo>
                <a:lnTo>
                  <a:pt x="562890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138644"/>
            <a:ext cx="4492233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314732"/>
            <a:ext cx="4492233" cy="823912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280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3DA9D-E1AA-4395-AF92-3937D47062A1}" type="datetimeFigureOut">
              <a:rPr lang="nb-NO" smtClean="0"/>
              <a:t>19.06.2019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693EA-0E64-412E-A61A-FA07F990A6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02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elles.intranett.oslo.kommune.no/verktoy-og-systemer/okonomisystemet/prosjekt-felles-kunderegister/" TargetMode="External"/><Relationship Id="rId2" Type="http://schemas.openxmlformats.org/officeDocument/2006/relationships/hyperlink" Target="mailto:info.felleskunderegister@uke.oslo.kommune.no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FRONT – felles kunderegister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Oppstartsmøte pulje 3  </a:t>
            </a:r>
          </a:p>
          <a:p>
            <a:r>
              <a:rPr lang="nb-NO" dirty="0" smtClean="0"/>
              <a:t>12. juni 2019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20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404298" cy="1325563"/>
          </a:xfrm>
        </p:spPr>
        <p:txBody>
          <a:bodyPr/>
          <a:lstStyle/>
          <a:p>
            <a:r>
              <a:rPr lang="nb-NO" dirty="0" smtClean="0"/>
              <a:t>Plan </a:t>
            </a:r>
            <a:br>
              <a:rPr lang="nb-NO" dirty="0" smtClean="0"/>
            </a:br>
            <a:r>
              <a:rPr lang="nb-NO" dirty="0" smtClean="0"/>
              <a:t>KID bytte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498" y="365125"/>
            <a:ext cx="8477149" cy="587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1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Innføringshåndbok – forberedende aktiviteter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2138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1875782" y="1165314"/>
          <a:ext cx="859149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Sylinder 43"/>
          <p:cNvSpPr txBox="1"/>
          <p:nvPr/>
        </p:nvSpPr>
        <p:spPr bwMode="auto">
          <a:xfrm>
            <a:off x="6353578" y="1078688"/>
            <a:ext cx="1724620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b="1" dirty="0" smtClean="0">
              <a:latin typeface="+mn-lt"/>
            </a:endParaRPr>
          </a:p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r>
              <a:rPr lang="nb-NO" sz="1050" b="1" dirty="0" smtClean="0"/>
              <a:t>ARBEIDSPAKKE 3</a:t>
            </a:r>
            <a:endParaRPr lang="nb-NO" sz="1050" b="1" dirty="0">
              <a:latin typeface="+mn-lt"/>
            </a:endParaRPr>
          </a:p>
        </p:txBody>
      </p:sp>
      <p:sp>
        <p:nvSpPr>
          <p:cNvPr id="9" name="TekstSylinder 45"/>
          <p:cNvSpPr txBox="1">
            <a:spLocks noChangeAspect="1"/>
          </p:cNvSpPr>
          <p:nvPr/>
        </p:nvSpPr>
        <p:spPr bwMode="auto">
          <a:xfrm>
            <a:off x="8476235" y="1075060"/>
            <a:ext cx="1717107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ts val="0"/>
              </a:spcBef>
              <a:buSzPct val="170000"/>
            </a:pPr>
            <a:endParaRPr lang="nb-NO" sz="1050" b="1" dirty="0" smtClean="0">
              <a:latin typeface="+mn-lt"/>
            </a:endParaRPr>
          </a:p>
          <a:p>
            <a:pPr algn="ctr" eaLnBrk="0" hangingPunct="0">
              <a:lnSpc>
                <a:spcPct val="95000"/>
              </a:lnSpc>
              <a:spcBef>
                <a:spcPts val="0"/>
              </a:spcBef>
              <a:buSzPct val="170000"/>
            </a:pPr>
            <a:r>
              <a:rPr lang="nb-NO" sz="1050" b="1" dirty="0" smtClean="0"/>
              <a:t>ARBEIDSPAKKE 4</a:t>
            </a:r>
            <a:endParaRPr lang="nb-NO" sz="1050" b="1" dirty="0" smtClean="0">
              <a:latin typeface="+mn-lt"/>
            </a:endParaRPr>
          </a:p>
        </p:txBody>
      </p:sp>
      <p:sp>
        <p:nvSpPr>
          <p:cNvPr id="10" name="TekstSylinder 42"/>
          <p:cNvSpPr txBox="1"/>
          <p:nvPr/>
        </p:nvSpPr>
        <p:spPr bwMode="auto">
          <a:xfrm>
            <a:off x="4288687" y="1078680"/>
            <a:ext cx="1681509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b="1" dirty="0" smtClean="0">
              <a:latin typeface="+mn-lt"/>
            </a:endParaRPr>
          </a:p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r>
              <a:rPr lang="nb-NO" sz="1050" b="1" dirty="0" smtClean="0"/>
              <a:t>ARBEIDSPAKKE 2</a:t>
            </a:r>
            <a:endParaRPr lang="nb-NO" sz="1050" b="1" dirty="0">
              <a:latin typeface="+mn-lt"/>
            </a:endParaRPr>
          </a:p>
        </p:txBody>
      </p:sp>
      <p:sp>
        <p:nvSpPr>
          <p:cNvPr id="11" name="TekstSylinder 42"/>
          <p:cNvSpPr txBox="1"/>
          <p:nvPr/>
        </p:nvSpPr>
        <p:spPr bwMode="auto">
          <a:xfrm>
            <a:off x="2130035" y="1078680"/>
            <a:ext cx="1771698" cy="6120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Wingdings" pitchFamily="2" charset="2"/>
              <a:buNone/>
            </a:pPr>
            <a:endParaRPr lang="nb-NO" sz="1050" b="1" dirty="0" smtClean="0"/>
          </a:p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Wingdings" pitchFamily="2" charset="2"/>
              <a:buNone/>
            </a:pPr>
            <a:r>
              <a:rPr lang="nb-NO" sz="1050" b="1" dirty="0" smtClean="0"/>
              <a:t>ARBEIDSPAKKE 1</a:t>
            </a:r>
            <a:endParaRPr lang="nb-NO" sz="1050" b="1" dirty="0"/>
          </a:p>
        </p:txBody>
      </p:sp>
      <p:sp>
        <p:nvSpPr>
          <p:cNvPr id="12" name="TekstSylinder 42"/>
          <p:cNvSpPr txBox="1"/>
          <p:nvPr/>
        </p:nvSpPr>
        <p:spPr bwMode="auto">
          <a:xfrm>
            <a:off x="2128446" y="3485186"/>
            <a:ext cx="1773287" cy="24764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0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Oppstartsmøte med sentralt prosjekt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Etablere mottaksprosjekt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Konsekvensanalyse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/>
              <a:t>Prosjektplan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00" dirty="0"/>
          </a:p>
        </p:txBody>
      </p:sp>
      <p:sp>
        <p:nvSpPr>
          <p:cNvPr id="13" name="TekstSylinder 42"/>
          <p:cNvSpPr txBox="1"/>
          <p:nvPr/>
        </p:nvSpPr>
        <p:spPr bwMode="auto">
          <a:xfrm>
            <a:off x="4288687" y="3485185"/>
            <a:ext cx="1681509" cy="24764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171450" indent="-171450" algn="ctr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Rydde i Kundereskontro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Betalinger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Åpne poster eldre enn 3 år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Manglende organisasjonsnummer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Rydde i Salgsordre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Fakturamottaker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C/O-adresse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Verge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Infoskriv om: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Avtalegiro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e faktura 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Postadresse</a:t>
            </a:r>
          </a:p>
          <a:p>
            <a:pPr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r>
              <a:rPr lang="nb-NO" sz="1050" dirty="0"/>
              <a:t>	</a:t>
            </a:r>
            <a:endParaRPr lang="nb-NO" sz="1050" dirty="0" smtClean="0"/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</p:txBody>
      </p:sp>
      <p:sp>
        <p:nvSpPr>
          <p:cNvPr id="14" name="TekstSylinder 42"/>
          <p:cNvSpPr txBox="1"/>
          <p:nvPr/>
        </p:nvSpPr>
        <p:spPr bwMode="auto">
          <a:xfrm>
            <a:off x="6353578" y="3491100"/>
            <a:ext cx="1724620" cy="24705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Ikke fakturere fra </a:t>
            </a:r>
            <a:endParaRPr lang="nb-NO" sz="800" b="1" dirty="0"/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Forsystem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Salgsordre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Ikke opprette/endre  kunder</a:t>
            </a:r>
          </a:p>
          <a:p>
            <a:pPr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b="1" dirty="0" smtClean="0"/>
          </a:p>
        </p:txBody>
      </p:sp>
      <p:sp>
        <p:nvSpPr>
          <p:cNvPr id="15" name="TekstSylinder 42"/>
          <p:cNvSpPr txBox="1"/>
          <p:nvPr/>
        </p:nvSpPr>
        <p:spPr bwMode="auto">
          <a:xfrm>
            <a:off x="8476235" y="3482258"/>
            <a:ext cx="1717107" cy="24793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Sjekk abonnement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err="1" smtClean="0"/>
              <a:t>Kundenr</a:t>
            </a:r>
            <a:r>
              <a:rPr lang="nb-NO" sz="800" b="1" dirty="0" smtClean="0"/>
              <a:t>.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Oppdragsgiver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Info skriv om: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Avtalegiro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e Faktura</a:t>
            </a:r>
          </a:p>
        </p:txBody>
      </p:sp>
      <p:sp>
        <p:nvSpPr>
          <p:cNvPr id="17" name="Rektangel 16"/>
          <p:cNvSpPr/>
          <p:nvPr/>
        </p:nvSpPr>
        <p:spPr>
          <a:xfrm>
            <a:off x="2344471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/>
          <p:cNvSpPr/>
          <p:nvPr/>
        </p:nvSpPr>
        <p:spPr>
          <a:xfrm>
            <a:off x="2344471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02.09.19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4432703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23.09.19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6217920" y="1897853"/>
            <a:ext cx="2048255" cy="201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26.09.19 – 30.09.19 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8609167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04.10.19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22" name="Tittel 21"/>
          <p:cNvSpPr>
            <a:spLocks noGrp="1"/>
          </p:cNvSpPr>
          <p:nvPr>
            <p:ph type="title"/>
          </p:nvPr>
        </p:nvSpPr>
        <p:spPr>
          <a:xfrm>
            <a:off x="814137" y="-443547"/>
            <a:ext cx="9783536" cy="1325563"/>
          </a:xfrm>
        </p:spPr>
        <p:txBody>
          <a:bodyPr/>
          <a:lstStyle/>
          <a:p>
            <a:r>
              <a:rPr lang="nb-NO" dirty="0" smtClean="0"/>
              <a:t>Plan og frister for pulje 3</a:t>
            </a:r>
            <a:endParaRPr lang="nb-NO" dirty="0"/>
          </a:p>
        </p:txBody>
      </p:sp>
      <p:sp>
        <p:nvSpPr>
          <p:cNvPr id="24" name="TekstSylinder 23"/>
          <p:cNvSpPr txBox="1"/>
          <p:nvPr/>
        </p:nvSpPr>
        <p:spPr>
          <a:xfrm>
            <a:off x="366728" y="1765348"/>
            <a:ext cx="140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Frister</a:t>
            </a:r>
            <a:endParaRPr lang="nb-NO" dirty="0"/>
          </a:p>
        </p:txBody>
      </p:sp>
      <p:sp>
        <p:nvSpPr>
          <p:cNvPr id="25" name="TekstSylinder 24"/>
          <p:cNvSpPr txBox="1"/>
          <p:nvPr/>
        </p:nvSpPr>
        <p:spPr>
          <a:xfrm>
            <a:off x="366727" y="2380964"/>
            <a:ext cx="140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Faser</a:t>
            </a:r>
            <a:endParaRPr lang="nb-NO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366726" y="3306434"/>
            <a:ext cx="140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Oppgaver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46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Informasjon og kommunikasjon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Bruk e-post til rapportering av fremdrift: </a:t>
            </a:r>
            <a:r>
              <a:rPr lang="nb-NO" dirty="0" smtClean="0">
                <a:hlinkClick r:id="rId2"/>
              </a:rPr>
              <a:t>info.felleskunderegister@uke.oslo.kommune.no</a:t>
            </a:r>
            <a:endParaRPr lang="nb-NO" dirty="0" smtClean="0"/>
          </a:p>
          <a:p>
            <a:r>
              <a:rPr lang="nb-NO" dirty="0" smtClean="0"/>
              <a:t>Feil og spørsmål meldes i Kompass</a:t>
            </a:r>
          </a:p>
          <a:p>
            <a:r>
              <a:rPr lang="nb-NO" dirty="0" smtClean="0"/>
              <a:t>Felles informasjon legges ut på </a:t>
            </a:r>
            <a:r>
              <a:rPr lang="nb-NO" dirty="0" smtClean="0">
                <a:hlinkClick r:id="rId3"/>
              </a:rPr>
              <a:t>intranett</a:t>
            </a:r>
            <a:r>
              <a:rPr lang="nb-NO" dirty="0" smtClean="0"/>
              <a:t> og </a:t>
            </a:r>
            <a:r>
              <a:rPr lang="nb-NO" dirty="0" err="1" smtClean="0"/>
              <a:t>Workplace</a:t>
            </a:r>
            <a:endParaRPr lang="nb-NO" dirty="0" smtClean="0"/>
          </a:p>
          <a:p>
            <a:r>
              <a:rPr lang="nb-NO" dirty="0" smtClean="0"/>
              <a:t>Åpen dag onsdag 2. oktober fra kl. 09.00 – 15.00. </a:t>
            </a:r>
          </a:p>
          <a:p>
            <a:pPr lvl="1"/>
            <a:r>
              <a:rPr lang="nb-NO" dirty="0" smtClean="0"/>
              <a:t>Nærmere info. om dagen kommer.</a:t>
            </a:r>
          </a:p>
        </p:txBody>
      </p:sp>
    </p:spTree>
    <p:extLst>
      <p:ext uri="{BB962C8B-B14F-4D97-AF65-F5344CB8AC3E}">
        <p14:creationId xmlns:p14="http://schemas.microsoft.com/office/powerpoint/2010/main" val="3163678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FRONT og forvaltningsprinsipper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7642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Endring oppsett og integrasjon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6997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Kundenummerserie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Felles kundenummerserie for hele Oslo kommune</a:t>
            </a:r>
          </a:p>
          <a:p>
            <a:pPr lvl="1"/>
            <a:r>
              <a:rPr lang="nb-NO" dirty="0"/>
              <a:t>7 siffer og starter på 2</a:t>
            </a:r>
          </a:p>
          <a:p>
            <a:r>
              <a:rPr lang="nb-NO" dirty="0"/>
              <a:t>Interne kundenummer videreføres</a:t>
            </a:r>
          </a:p>
          <a:p>
            <a:r>
              <a:rPr lang="nb-NO" dirty="0"/>
              <a:t>Master for kunderegisteret ligger i firma 02 Underretning</a:t>
            </a:r>
          </a:p>
          <a:p>
            <a:r>
              <a:rPr lang="nb-NO" dirty="0"/>
              <a:t>Tilgang i virksomhetene fjernes ved konvertering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8215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Oppdragsgiver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Erstatter koststed som obligatorisk kontering på kravtransaksjonen</a:t>
            </a:r>
          </a:p>
          <a:p>
            <a:r>
              <a:rPr lang="nb-NO" dirty="0"/>
              <a:t>Formål med oppdragsgiver:</a:t>
            </a:r>
          </a:p>
          <a:p>
            <a:pPr lvl="1"/>
            <a:r>
              <a:rPr lang="nb-NO" dirty="0"/>
              <a:t>Bestemme lovhjemmel for økonomiske krav – regler for innkreving</a:t>
            </a:r>
          </a:p>
          <a:p>
            <a:pPr lvl="1"/>
            <a:r>
              <a:rPr lang="nb-NO" dirty="0"/>
              <a:t>Innrapportering til skattemyndighetene – pass og stell av barn</a:t>
            </a:r>
          </a:p>
          <a:p>
            <a:pPr lvl="1"/>
            <a:r>
              <a:rPr lang="nb-NO" dirty="0"/>
              <a:t>Brukes i KID for avtalegiro for identifisering av avtale</a:t>
            </a:r>
          </a:p>
          <a:p>
            <a:r>
              <a:rPr lang="nb-NO" dirty="0"/>
              <a:t>Fordel:</a:t>
            </a:r>
          </a:p>
          <a:p>
            <a:pPr lvl="1"/>
            <a:r>
              <a:rPr lang="nb-NO" dirty="0"/>
              <a:t>Større fleksibilitet – krav er uavhengig av koststed</a:t>
            </a:r>
          </a:p>
          <a:p>
            <a:pPr lvl="1"/>
            <a:r>
              <a:rPr lang="nb-NO" dirty="0"/>
              <a:t>Kan benyttes til rapportering på tvers i Oslo kommune og virksomheten</a:t>
            </a:r>
          </a:p>
          <a:p>
            <a:pPr lvl="1"/>
            <a:r>
              <a:rPr lang="nb-NO" dirty="0"/>
              <a:t>Reorganisering blir uavhengig av virksomhetsinndeling</a:t>
            </a:r>
          </a:p>
          <a:p>
            <a:r>
              <a:rPr lang="nb-NO" dirty="0"/>
              <a:t>Etablert </a:t>
            </a:r>
            <a:r>
              <a:rPr lang="nb-NO" dirty="0" err="1"/>
              <a:t>èn</a:t>
            </a:r>
            <a:r>
              <a:rPr lang="nb-NO" dirty="0"/>
              <a:t> standard i kommunen</a:t>
            </a:r>
          </a:p>
          <a:p>
            <a:r>
              <a:rPr lang="nb-NO" dirty="0"/>
              <a:t>Teksten fremkommer </a:t>
            </a:r>
            <a:r>
              <a:rPr lang="nb-NO" dirty="0" smtClean="0"/>
              <a:t>på purring</a:t>
            </a:r>
            <a:endParaRPr lang="nb-NO" dirty="0"/>
          </a:p>
        </p:txBody>
      </p:sp>
      <p:pic>
        <p:nvPicPr>
          <p:cNvPr id="11" name="Plassholder for innhold 10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93" y="2676013"/>
            <a:ext cx="4171950" cy="2020887"/>
          </a:xfrm>
        </p:spPr>
      </p:pic>
    </p:spTree>
    <p:extLst>
      <p:ext uri="{BB962C8B-B14F-4D97-AF65-F5344CB8AC3E}">
        <p14:creationId xmlns:p14="http://schemas.microsoft.com/office/powerpoint/2010/main" val="2240772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Integrasjon </a:t>
            </a:r>
            <a:r>
              <a:rPr lang="nb-NO" dirty="0" err="1" smtClean="0"/>
              <a:t>Gerica</a:t>
            </a:r>
            <a:r>
              <a:rPr lang="nb-NO" dirty="0" smtClean="0"/>
              <a:t> og IST Barnehage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Integrasjonen er endret:</a:t>
            </a:r>
          </a:p>
          <a:p>
            <a:pPr lvl="1"/>
            <a:r>
              <a:rPr lang="nb-NO" dirty="0" smtClean="0"/>
              <a:t>Tekst3 – kunde (eier av reskontro)</a:t>
            </a:r>
          </a:p>
          <a:p>
            <a:pPr lvl="2"/>
            <a:r>
              <a:rPr lang="nb-NO" dirty="0" smtClean="0"/>
              <a:t>Fødselsnummer</a:t>
            </a:r>
          </a:p>
          <a:p>
            <a:pPr lvl="2"/>
            <a:r>
              <a:rPr lang="nb-NO" dirty="0" smtClean="0"/>
              <a:t>Organisasjonsnummer</a:t>
            </a:r>
          </a:p>
          <a:p>
            <a:pPr lvl="2"/>
            <a:r>
              <a:rPr lang="nb-NO" dirty="0" smtClean="0"/>
              <a:t>Fiktivt fødselsnummer</a:t>
            </a:r>
          </a:p>
          <a:p>
            <a:pPr lvl="2"/>
            <a:r>
              <a:rPr lang="nb-NO" dirty="0" smtClean="0"/>
              <a:t>D-nummer</a:t>
            </a:r>
          </a:p>
          <a:p>
            <a:pPr lvl="1"/>
            <a:r>
              <a:rPr lang="nb-NO" dirty="0" smtClean="0"/>
              <a:t>Tekst 4 - fakturamottaker</a:t>
            </a:r>
          </a:p>
          <a:p>
            <a:pPr lvl="2"/>
            <a:r>
              <a:rPr lang="nb-NO" dirty="0"/>
              <a:t>Fødselsnummer</a:t>
            </a:r>
          </a:p>
          <a:p>
            <a:pPr lvl="2"/>
            <a:r>
              <a:rPr lang="nb-NO" dirty="0"/>
              <a:t>Organisasjonsnummer</a:t>
            </a:r>
          </a:p>
          <a:p>
            <a:pPr lvl="1"/>
            <a:r>
              <a:rPr lang="nb-NO" dirty="0" smtClean="0"/>
              <a:t>Dimensjon 6</a:t>
            </a:r>
          </a:p>
          <a:p>
            <a:pPr lvl="2"/>
            <a:r>
              <a:rPr lang="nb-NO" dirty="0" smtClean="0"/>
              <a:t>Oppdragsgiver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0493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Live demo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818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 smtClean="0"/>
              <a:t>OPPSTARTSMØTE</a:t>
            </a:r>
          </a:p>
          <a:p>
            <a:endParaRPr lang="nb-NO" dirty="0" smtClean="0"/>
          </a:p>
          <a:p>
            <a:r>
              <a:rPr lang="nb-NO" dirty="0" smtClean="0"/>
              <a:t>Gjennomgang av plan og aktiviteter som må gjennomføres ved overgang til FRONT - felles kunderegister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39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Erfaringer fra Bydel Grünerløkka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8842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378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b-NO" dirty="0" smtClean="0"/>
              <a:t>Plan for konvertering av pulje 3</a:t>
            </a:r>
          </a:p>
          <a:p>
            <a:pPr marL="971550" lvl="1" indent="-514350">
              <a:buFont typeface="+mj-lt"/>
              <a:buAutoNum type="arabicPeriod"/>
            </a:pPr>
            <a:r>
              <a:rPr lang="nb-NO" dirty="0" smtClean="0"/>
              <a:t>Overordnet plan</a:t>
            </a:r>
          </a:p>
          <a:p>
            <a:pPr marL="971550" lvl="1" indent="-514350">
              <a:buFont typeface="+mj-lt"/>
              <a:buAutoNum type="arabicPeriod"/>
            </a:pPr>
            <a:r>
              <a:rPr lang="nb-NO" dirty="0" smtClean="0"/>
              <a:t>Konvertering</a:t>
            </a:r>
            <a:endParaRPr lang="nb-NO" dirty="0"/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Innføringshåndbok – forberedende aktiviteter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 smtClean="0"/>
              <a:t>FRONT og forvaltningsprinsipper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Endring oppsett og integrasjon (</a:t>
            </a:r>
            <a:r>
              <a:rPr lang="nb-NO" dirty="0" err="1" smtClean="0"/>
              <a:t>Gerica</a:t>
            </a:r>
            <a:r>
              <a:rPr lang="nb-NO" dirty="0" smtClean="0"/>
              <a:t> og IST Barnehage)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Live demo og gjennomgang av ny </a:t>
            </a:r>
            <a:r>
              <a:rPr lang="nb-NO" dirty="0"/>
              <a:t>funksjonalitet i økonomisystemet (UBW)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0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ktangel 46"/>
          <p:cNvSpPr/>
          <p:nvPr/>
        </p:nvSpPr>
        <p:spPr>
          <a:xfrm>
            <a:off x="371856" y="2548128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/>
        </p:nvSpPr>
        <p:spPr>
          <a:xfrm>
            <a:off x="1335024" y="2551176"/>
            <a:ext cx="923544" cy="3072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/>
          <p:cNvSpPr/>
          <p:nvPr/>
        </p:nvSpPr>
        <p:spPr>
          <a:xfrm>
            <a:off x="2284095" y="2548128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/>
          <p:cNvSpPr/>
          <p:nvPr/>
        </p:nvSpPr>
        <p:spPr>
          <a:xfrm>
            <a:off x="3240405" y="2551176"/>
            <a:ext cx="923544" cy="3072384"/>
          </a:xfrm>
          <a:prstGeom prst="rect">
            <a:avLst/>
          </a:prstGeom>
          <a:gradFill flip="none" rotWithShape="0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dirty="0" smtClean="0"/>
              <a:t>Påskeferie</a:t>
            </a:r>
            <a:endParaRPr lang="nb-NO" dirty="0"/>
          </a:p>
        </p:txBody>
      </p:sp>
      <p:sp>
        <p:nvSpPr>
          <p:cNvPr id="28" name="Rektangel 27"/>
          <p:cNvSpPr/>
          <p:nvPr/>
        </p:nvSpPr>
        <p:spPr>
          <a:xfrm>
            <a:off x="5156263" y="2551176"/>
            <a:ext cx="923544" cy="3072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/>
          <p:cNvSpPr/>
          <p:nvPr/>
        </p:nvSpPr>
        <p:spPr>
          <a:xfrm>
            <a:off x="6105715" y="2551176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dirty="0" smtClean="0"/>
              <a:t>Sommerferie</a:t>
            </a:r>
            <a:endParaRPr lang="nb-NO" dirty="0"/>
          </a:p>
        </p:txBody>
      </p:sp>
      <p:sp>
        <p:nvSpPr>
          <p:cNvPr id="30" name="Rektangel 29"/>
          <p:cNvSpPr/>
          <p:nvPr/>
        </p:nvSpPr>
        <p:spPr>
          <a:xfrm>
            <a:off x="8022145" y="2551176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/>
          <p:cNvSpPr/>
          <p:nvPr/>
        </p:nvSpPr>
        <p:spPr>
          <a:xfrm>
            <a:off x="7065835" y="2552130"/>
            <a:ext cx="923544" cy="3072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/>
          <p:cNvSpPr/>
          <p:nvPr/>
        </p:nvSpPr>
        <p:spPr>
          <a:xfrm>
            <a:off x="4199953" y="2551176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/>
          <p:cNvSpPr/>
          <p:nvPr/>
        </p:nvSpPr>
        <p:spPr>
          <a:xfrm>
            <a:off x="8971216" y="2551176"/>
            <a:ext cx="923544" cy="3072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/>
          <p:cNvSpPr/>
          <p:nvPr/>
        </p:nvSpPr>
        <p:spPr>
          <a:xfrm>
            <a:off x="9928859" y="2552702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/>
          <p:cNvSpPr/>
          <p:nvPr/>
        </p:nvSpPr>
        <p:spPr>
          <a:xfrm>
            <a:off x="10886502" y="2548132"/>
            <a:ext cx="923544" cy="3072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dirty="0" smtClean="0"/>
              <a:t>Prosjektavslutning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Utrullingsplan</a:t>
            </a:r>
            <a:endParaRPr lang="nb-NO" dirty="0"/>
          </a:p>
        </p:txBody>
      </p:sp>
      <p:sp>
        <p:nvSpPr>
          <p:cNvPr id="36" name="Rektangel 35"/>
          <p:cNvSpPr/>
          <p:nvPr/>
        </p:nvSpPr>
        <p:spPr>
          <a:xfrm>
            <a:off x="10896218" y="2133604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Desember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7" name="Rektangel 36"/>
          <p:cNvSpPr/>
          <p:nvPr/>
        </p:nvSpPr>
        <p:spPr>
          <a:xfrm>
            <a:off x="9928859" y="2135130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November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8" name="Rektangel 37"/>
          <p:cNvSpPr/>
          <p:nvPr/>
        </p:nvSpPr>
        <p:spPr>
          <a:xfrm>
            <a:off x="8971216" y="2132078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Oktober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8022145" y="2134174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September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7065835" y="2132078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August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6121907" y="2132078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Juli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2" name="Rektangel 41"/>
          <p:cNvSpPr/>
          <p:nvPr/>
        </p:nvSpPr>
        <p:spPr>
          <a:xfrm>
            <a:off x="5161597" y="2132078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Juni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3" name="Rektangel 42"/>
          <p:cNvSpPr/>
          <p:nvPr/>
        </p:nvSpPr>
        <p:spPr>
          <a:xfrm>
            <a:off x="4199953" y="2132078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Mai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3238118" y="2129030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April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2284095" y="2133604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Mars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6" name="Rektangel 45"/>
          <p:cNvSpPr/>
          <p:nvPr/>
        </p:nvSpPr>
        <p:spPr>
          <a:xfrm>
            <a:off x="1335024" y="2125982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Februar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8" name="Rektangel 47"/>
          <p:cNvSpPr/>
          <p:nvPr/>
        </p:nvSpPr>
        <p:spPr>
          <a:xfrm>
            <a:off x="373189" y="2133604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Januar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9" name="Femkant 48"/>
          <p:cNvSpPr/>
          <p:nvPr/>
        </p:nvSpPr>
        <p:spPr>
          <a:xfrm>
            <a:off x="371855" y="2706056"/>
            <a:ext cx="1875663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BGA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0" name="Femkant 49"/>
          <p:cNvSpPr/>
          <p:nvPr/>
        </p:nvSpPr>
        <p:spPr>
          <a:xfrm>
            <a:off x="1335023" y="3407096"/>
            <a:ext cx="1869567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Pulje 1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1" name="Femkant 50"/>
          <p:cNvSpPr/>
          <p:nvPr/>
        </p:nvSpPr>
        <p:spPr>
          <a:xfrm>
            <a:off x="4210240" y="3891728"/>
            <a:ext cx="1869567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Pulje 2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2" name="Femkant 51"/>
          <p:cNvSpPr/>
          <p:nvPr/>
        </p:nvSpPr>
        <p:spPr>
          <a:xfrm>
            <a:off x="7061834" y="4376360"/>
            <a:ext cx="1869567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Pulje 3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3" name="Femkant 52"/>
          <p:cNvSpPr/>
          <p:nvPr/>
        </p:nvSpPr>
        <p:spPr>
          <a:xfrm>
            <a:off x="8977026" y="4860992"/>
            <a:ext cx="1869567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Pulje 4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Virksomheter og kontaktpersoner </a:t>
            </a:r>
            <a:r>
              <a:rPr lang="nb-NO" dirty="0"/>
              <a:t>-</a:t>
            </a:r>
            <a:r>
              <a:rPr lang="nb-NO" dirty="0" smtClean="0"/>
              <a:t> pulje 3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Alle har integrasjon med </a:t>
            </a:r>
            <a:r>
              <a:rPr lang="nb-NO" dirty="0" err="1" smtClean="0"/>
              <a:t>Gerica</a:t>
            </a:r>
            <a:r>
              <a:rPr lang="nb-NO" dirty="0" smtClean="0"/>
              <a:t> og IST Barnehage</a:t>
            </a:r>
          </a:p>
          <a:p>
            <a:r>
              <a:rPr lang="nb-NO" dirty="0" smtClean="0"/>
              <a:t>Alle har </a:t>
            </a:r>
            <a:r>
              <a:rPr lang="nb-NO" dirty="0" err="1" smtClean="0"/>
              <a:t>eFaktura</a:t>
            </a:r>
            <a:r>
              <a:rPr lang="nb-NO" dirty="0" smtClean="0"/>
              <a:t> og avtalegiro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half" idx="12"/>
          </p:nvPr>
        </p:nvPicPr>
        <p:blipFill>
          <a:blip r:embed="rId2"/>
          <a:stretch>
            <a:fillRect/>
          </a:stretch>
        </p:blipFill>
        <p:spPr>
          <a:xfrm>
            <a:off x="976347" y="1814513"/>
            <a:ext cx="4905306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Sentralt og lokalt prosjekt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2"/>
          </p:nvPr>
        </p:nvSpPr>
        <p:spPr>
          <a:xfrm>
            <a:off x="838200" y="3747837"/>
            <a:ext cx="5181600" cy="2038814"/>
          </a:xfrm>
          <a:solidFill>
            <a:schemeClr val="accent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nb-NO" dirty="0" smtClean="0"/>
              <a:t>Støtte virksomhetene i aktivitetene</a:t>
            </a:r>
          </a:p>
          <a:p>
            <a:r>
              <a:rPr lang="nb-NO" dirty="0" smtClean="0"/>
              <a:t>Oppsett og klargjøring av økonomisystemet</a:t>
            </a:r>
          </a:p>
          <a:p>
            <a:r>
              <a:rPr lang="nb-NO" dirty="0" smtClean="0"/>
              <a:t>Gjennomføre  konvertering</a:t>
            </a:r>
          </a:p>
          <a:p>
            <a:r>
              <a:rPr lang="nb-NO" dirty="0" smtClean="0"/>
              <a:t>Forvalte FRONT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3747837"/>
            <a:ext cx="5182737" cy="2038814"/>
          </a:xfrm>
          <a:solidFill>
            <a:schemeClr val="accent1">
              <a:lumMod val="75000"/>
            </a:schemeClr>
          </a:solidFill>
        </p:spPr>
        <p:txBody>
          <a:bodyPr>
            <a:normAutofit fontScale="92500"/>
          </a:bodyPr>
          <a:lstStyle/>
          <a:p>
            <a:r>
              <a:rPr lang="nb-NO" dirty="0" smtClean="0"/>
              <a:t>Planlegge og lede lokalt mottaksprosjekt</a:t>
            </a:r>
          </a:p>
          <a:p>
            <a:r>
              <a:rPr lang="nb-NO" dirty="0" smtClean="0"/>
              <a:t>Gjennomføre aktiviteter iht. innføringshåndboken og andre aktiviteter som kreves</a:t>
            </a:r>
          </a:p>
          <a:p>
            <a:r>
              <a:rPr lang="nb-NO" dirty="0" smtClean="0"/>
              <a:t>Rapportere status til sentralt prosjekt</a:t>
            </a:r>
          </a:p>
        </p:txBody>
      </p:sp>
      <p:sp>
        <p:nvSpPr>
          <p:cNvPr id="6" name="Ellipse 5"/>
          <p:cNvSpPr/>
          <p:nvPr/>
        </p:nvSpPr>
        <p:spPr>
          <a:xfrm>
            <a:off x="2039352" y="2662526"/>
            <a:ext cx="277929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Sentralt prosjekt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7220953" y="2666148"/>
            <a:ext cx="270109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Lokalt prosjekt</a:t>
            </a:r>
          </a:p>
        </p:txBody>
      </p:sp>
      <p:sp>
        <p:nvSpPr>
          <p:cNvPr id="10" name="Pil ned 9"/>
          <p:cNvSpPr/>
          <p:nvPr/>
        </p:nvSpPr>
        <p:spPr>
          <a:xfrm rot="16200000">
            <a:off x="5906281" y="2188966"/>
            <a:ext cx="227037" cy="2153652"/>
          </a:xfrm>
          <a:prstGeom prst="downArrow">
            <a:avLst>
              <a:gd name="adj1" fmla="val 50000"/>
              <a:gd name="adj2" fmla="val 43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554" y="1263878"/>
            <a:ext cx="1112921" cy="1590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009650" y="2424363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Torstein Li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Delprosjektleder konvertering og løsning</a:t>
            </a:r>
            <a:endParaRPr lang="nb-NO" sz="1100" dirty="0">
              <a:solidFill>
                <a:schemeClr val="tx1"/>
              </a:solidFill>
            </a:endParaRPr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Sentralt prosjekt</a:t>
            </a:r>
            <a:endParaRPr lang="nb-NO" dirty="0"/>
          </a:p>
        </p:txBody>
      </p:sp>
      <p:sp>
        <p:nvSpPr>
          <p:cNvPr id="7" name="Ellipse 6"/>
          <p:cNvSpPr/>
          <p:nvPr/>
        </p:nvSpPr>
        <p:spPr>
          <a:xfrm>
            <a:off x="4025566" y="1059907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Roar Dale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Konverteringsansvarlig og problemløser</a:t>
            </a:r>
            <a:endParaRPr lang="nb-NO" sz="11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059457" y="1419558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Kenneth Torstveit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Integrasjons- og løsningsansvarlig</a:t>
            </a:r>
            <a:endParaRPr lang="nb-NO" sz="1100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181100" y="4084722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Astri Olsen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Virksomhetsansvarlig og </a:t>
            </a:r>
            <a:r>
              <a:rPr lang="nb-NO" sz="1100" dirty="0" err="1" smtClean="0">
                <a:solidFill>
                  <a:schemeClr val="tx1"/>
                </a:solidFill>
              </a:rPr>
              <a:t>løsningsekspet</a:t>
            </a:r>
            <a:endParaRPr lang="nb-NO" sz="1100" dirty="0" smtClean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400478" y="4580022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Elin Fossen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Informasjon- og kommunikasjonsansvarlig</a:t>
            </a:r>
          </a:p>
        </p:txBody>
      </p:sp>
      <p:sp>
        <p:nvSpPr>
          <p:cNvPr id="11" name="Ellipse 10"/>
          <p:cNvSpPr/>
          <p:nvPr/>
        </p:nvSpPr>
        <p:spPr>
          <a:xfrm>
            <a:off x="7313195" y="4323182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Lisbeth Sand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Løsningsekspert</a:t>
            </a:r>
          </a:p>
        </p:txBody>
      </p:sp>
      <p:sp>
        <p:nvSpPr>
          <p:cNvPr id="12" name="Ellipse 11"/>
          <p:cNvSpPr/>
          <p:nvPr/>
        </p:nvSpPr>
        <p:spPr>
          <a:xfrm>
            <a:off x="9040728" y="2969714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Kari Svang Jansen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Løsningsekspert</a:t>
            </a:r>
          </a:p>
        </p:txBody>
      </p:sp>
      <p:sp>
        <p:nvSpPr>
          <p:cNvPr id="13" name="Ellipse 12"/>
          <p:cNvSpPr/>
          <p:nvPr/>
        </p:nvSpPr>
        <p:spPr>
          <a:xfrm>
            <a:off x="4853738" y="2824708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Harald Høydal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Prosjektleder</a:t>
            </a:r>
          </a:p>
        </p:txBody>
      </p:sp>
    </p:spTree>
    <p:extLst>
      <p:ext uri="{BB962C8B-B14F-4D97-AF65-F5344CB8AC3E}">
        <p14:creationId xmlns:p14="http://schemas.microsoft.com/office/powerpoint/2010/main" val="18283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1875782" y="1165314"/>
          <a:ext cx="859149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Sylinder 43"/>
          <p:cNvSpPr txBox="1"/>
          <p:nvPr/>
        </p:nvSpPr>
        <p:spPr bwMode="auto">
          <a:xfrm>
            <a:off x="6353578" y="1078688"/>
            <a:ext cx="1724620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b="1" dirty="0" smtClean="0">
              <a:latin typeface="+mn-lt"/>
            </a:endParaRPr>
          </a:p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r>
              <a:rPr lang="nb-NO" sz="1050" b="1" dirty="0" smtClean="0"/>
              <a:t>ARBEIDSPAKKE 3</a:t>
            </a:r>
            <a:endParaRPr lang="nb-NO" sz="1050" b="1" dirty="0">
              <a:latin typeface="+mn-lt"/>
            </a:endParaRPr>
          </a:p>
        </p:txBody>
      </p:sp>
      <p:sp>
        <p:nvSpPr>
          <p:cNvPr id="9" name="TekstSylinder 45"/>
          <p:cNvSpPr txBox="1">
            <a:spLocks noChangeAspect="1"/>
          </p:cNvSpPr>
          <p:nvPr/>
        </p:nvSpPr>
        <p:spPr bwMode="auto">
          <a:xfrm>
            <a:off x="8476235" y="1075060"/>
            <a:ext cx="1717107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ts val="0"/>
              </a:spcBef>
              <a:buSzPct val="170000"/>
            </a:pPr>
            <a:endParaRPr lang="nb-NO" sz="1050" b="1" dirty="0" smtClean="0">
              <a:latin typeface="+mn-lt"/>
            </a:endParaRPr>
          </a:p>
          <a:p>
            <a:pPr algn="ctr" eaLnBrk="0" hangingPunct="0">
              <a:lnSpc>
                <a:spcPct val="95000"/>
              </a:lnSpc>
              <a:spcBef>
                <a:spcPts val="0"/>
              </a:spcBef>
              <a:buSzPct val="170000"/>
            </a:pPr>
            <a:r>
              <a:rPr lang="nb-NO" sz="1050" b="1" dirty="0" smtClean="0"/>
              <a:t>ARBEIDSPAKKE 4</a:t>
            </a:r>
            <a:endParaRPr lang="nb-NO" sz="1050" b="1" dirty="0" smtClean="0">
              <a:latin typeface="+mn-lt"/>
            </a:endParaRPr>
          </a:p>
        </p:txBody>
      </p:sp>
      <p:sp>
        <p:nvSpPr>
          <p:cNvPr id="10" name="TekstSylinder 42"/>
          <p:cNvSpPr txBox="1"/>
          <p:nvPr/>
        </p:nvSpPr>
        <p:spPr bwMode="auto">
          <a:xfrm>
            <a:off x="4288687" y="1078680"/>
            <a:ext cx="1681509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b="1" dirty="0" smtClean="0">
              <a:latin typeface="+mn-lt"/>
            </a:endParaRPr>
          </a:p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r>
              <a:rPr lang="nb-NO" sz="1050" b="1" dirty="0" smtClean="0"/>
              <a:t>ARBEIDSPAKKE 2</a:t>
            </a:r>
            <a:endParaRPr lang="nb-NO" sz="1050" b="1" dirty="0">
              <a:latin typeface="+mn-lt"/>
            </a:endParaRPr>
          </a:p>
        </p:txBody>
      </p:sp>
      <p:sp>
        <p:nvSpPr>
          <p:cNvPr id="11" name="TekstSylinder 42"/>
          <p:cNvSpPr txBox="1"/>
          <p:nvPr/>
        </p:nvSpPr>
        <p:spPr bwMode="auto">
          <a:xfrm>
            <a:off x="2130035" y="1078680"/>
            <a:ext cx="1771698" cy="6120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Wingdings" pitchFamily="2" charset="2"/>
              <a:buNone/>
            </a:pPr>
            <a:endParaRPr lang="nb-NO" sz="1050" b="1" dirty="0" smtClean="0"/>
          </a:p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Wingdings" pitchFamily="2" charset="2"/>
              <a:buNone/>
            </a:pPr>
            <a:r>
              <a:rPr lang="nb-NO" sz="1050" b="1" dirty="0" smtClean="0"/>
              <a:t>ARBEIDSPAKKE 1</a:t>
            </a:r>
            <a:endParaRPr lang="nb-NO" sz="1050" b="1" dirty="0"/>
          </a:p>
        </p:txBody>
      </p:sp>
      <p:sp>
        <p:nvSpPr>
          <p:cNvPr id="12" name="TekstSylinder 42"/>
          <p:cNvSpPr txBox="1"/>
          <p:nvPr/>
        </p:nvSpPr>
        <p:spPr bwMode="auto">
          <a:xfrm>
            <a:off x="2128446" y="3485186"/>
            <a:ext cx="1773287" cy="24764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0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Oppstartsmøte med sentralt prosjekt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Etablere mottaksprosjekt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Konsekvensanalyse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/>
              <a:t>Prosjektplan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00" dirty="0"/>
          </a:p>
        </p:txBody>
      </p:sp>
      <p:sp>
        <p:nvSpPr>
          <p:cNvPr id="13" name="TekstSylinder 42"/>
          <p:cNvSpPr txBox="1"/>
          <p:nvPr/>
        </p:nvSpPr>
        <p:spPr bwMode="auto">
          <a:xfrm>
            <a:off x="4288687" y="3485185"/>
            <a:ext cx="1681509" cy="24764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171450" indent="-171450" algn="ctr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Rydde i Kundereskontro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Betalinger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Åpne poster eldre enn 3 år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Manglende organisasjonsnummer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Rydde i Salgsordre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Fakturamottaker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C/O-adresse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Verge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Infoskriv om: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Avtalegiro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e faktura 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Postadresse</a:t>
            </a:r>
          </a:p>
          <a:p>
            <a:pPr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r>
              <a:rPr lang="nb-NO" sz="1050" dirty="0"/>
              <a:t>	</a:t>
            </a:r>
            <a:endParaRPr lang="nb-NO" sz="1050" dirty="0" smtClean="0"/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</p:txBody>
      </p:sp>
      <p:sp>
        <p:nvSpPr>
          <p:cNvPr id="14" name="TekstSylinder 42"/>
          <p:cNvSpPr txBox="1"/>
          <p:nvPr/>
        </p:nvSpPr>
        <p:spPr bwMode="auto">
          <a:xfrm>
            <a:off x="6353578" y="3491100"/>
            <a:ext cx="1724620" cy="24705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Ikke fakturere fra </a:t>
            </a:r>
            <a:endParaRPr lang="nb-NO" sz="800" b="1" dirty="0"/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Forsystem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Salgsordre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Ikke opprette/endre  kunder</a:t>
            </a:r>
          </a:p>
          <a:p>
            <a:pPr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b="1" dirty="0" smtClean="0"/>
          </a:p>
        </p:txBody>
      </p:sp>
      <p:sp>
        <p:nvSpPr>
          <p:cNvPr id="15" name="TekstSylinder 42"/>
          <p:cNvSpPr txBox="1"/>
          <p:nvPr/>
        </p:nvSpPr>
        <p:spPr bwMode="auto">
          <a:xfrm>
            <a:off x="8476235" y="3482258"/>
            <a:ext cx="1717107" cy="24793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Sjekk abonnement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err="1" smtClean="0"/>
              <a:t>Kundenr</a:t>
            </a:r>
            <a:r>
              <a:rPr lang="nb-NO" sz="800" b="1" dirty="0" smtClean="0"/>
              <a:t>.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Oppdragsgiver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Info skriv om: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Avtalegiro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e Faktura</a:t>
            </a:r>
          </a:p>
        </p:txBody>
      </p:sp>
      <p:sp>
        <p:nvSpPr>
          <p:cNvPr id="17" name="Rektangel 16"/>
          <p:cNvSpPr/>
          <p:nvPr/>
        </p:nvSpPr>
        <p:spPr>
          <a:xfrm>
            <a:off x="2344471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/>
          <p:cNvSpPr/>
          <p:nvPr/>
        </p:nvSpPr>
        <p:spPr>
          <a:xfrm>
            <a:off x="2344471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02.09.19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4432703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23.09.19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6217920" y="1897853"/>
            <a:ext cx="2048255" cy="201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26.09.19 – 30.09.19 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8609167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04.10.19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22" name="Tittel 21"/>
          <p:cNvSpPr>
            <a:spLocks noGrp="1"/>
          </p:cNvSpPr>
          <p:nvPr>
            <p:ph type="title"/>
          </p:nvPr>
        </p:nvSpPr>
        <p:spPr>
          <a:xfrm>
            <a:off x="814137" y="-443547"/>
            <a:ext cx="9783536" cy="1325563"/>
          </a:xfrm>
        </p:spPr>
        <p:txBody>
          <a:bodyPr/>
          <a:lstStyle/>
          <a:p>
            <a:r>
              <a:rPr lang="nb-NO" dirty="0" smtClean="0"/>
              <a:t>Plan og frister for pulje 3</a:t>
            </a:r>
            <a:endParaRPr lang="nb-NO" dirty="0"/>
          </a:p>
        </p:txBody>
      </p:sp>
      <p:sp>
        <p:nvSpPr>
          <p:cNvPr id="24" name="TekstSylinder 23"/>
          <p:cNvSpPr txBox="1"/>
          <p:nvPr/>
        </p:nvSpPr>
        <p:spPr>
          <a:xfrm>
            <a:off x="366728" y="1765348"/>
            <a:ext cx="140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Frister</a:t>
            </a:r>
            <a:endParaRPr lang="nb-NO" dirty="0"/>
          </a:p>
        </p:txBody>
      </p:sp>
      <p:sp>
        <p:nvSpPr>
          <p:cNvPr id="25" name="TekstSylinder 24"/>
          <p:cNvSpPr txBox="1"/>
          <p:nvPr/>
        </p:nvSpPr>
        <p:spPr>
          <a:xfrm>
            <a:off x="366727" y="2380964"/>
            <a:ext cx="140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Faser</a:t>
            </a:r>
            <a:endParaRPr lang="nb-NO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366726" y="3306434"/>
            <a:ext cx="140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Oppgaver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02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/>
          <p:cNvSpPr/>
          <p:nvPr/>
        </p:nvSpPr>
        <p:spPr>
          <a:xfrm>
            <a:off x="6019800" y="2370452"/>
            <a:ext cx="6116117" cy="34161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Konvertering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Nytt felles kundenummer i felles </a:t>
            </a:r>
            <a:r>
              <a:rPr lang="nb-NO" dirty="0" smtClean="0"/>
              <a:t>kunderegister - FRONT</a:t>
            </a:r>
            <a:endParaRPr lang="nb-NO" dirty="0"/>
          </a:p>
          <a:p>
            <a:r>
              <a:rPr lang="nb-NO" dirty="0"/>
              <a:t>Gamle nummer blir </a:t>
            </a:r>
            <a:r>
              <a:rPr lang="nb-NO" dirty="0" err="1"/>
              <a:t>mappet</a:t>
            </a:r>
            <a:r>
              <a:rPr lang="nb-NO" dirty="0"/>
              <a:t> om til nytt kundenummer når følgende er oppfylt</a:t>
            </a:r>
          </a:p>
          <a:p>
            <a:pPr lvl="1"/>
            <a:r>
              <a:rPr lang="nb-NO" dirty="0"/>
              <a:t>Kunden har gyldig person/org. </a:t>
            </a:r>
            <a:r>
              <a:rPr lang="nb-NO" dirty="0" smtClean="0"/>
              <a:t>nr</a:t>
            </a:r>
            <a:endParaRPr lang="nb-NO" dirty="0"/>
          </a:p>
          <a:p>
            <a:pPr lvl="1"/>
            <a:r>
              <a:rPr lang="nb-NO" dirty="0"/>
              <a:t>Kunden har hatt transaksjoner siste 3 år</a:t>
            </a:r>
          </a:p>
          <a:p>
            <a:r>
              <a:rPr lang="nb-NO" dirty="0"/>
              <a:t>Dersom punktene over ikke er oppfylt blir kunden opprettet med </a:t>
            </a:r>
            <a:r>
              <a:rPr lang="nb-NO" dirty="0" err="1"/>
              <a:t>ZZ+firma+gammelt</a:t>
            </a:r>
            <a:r>
              <a:rPr lang="nb-NO" dirty="0"/>
              <a:t> kundenummer </a:t>
            </a:r>
          </a:p>
          <a:p>
            <a:pPr lvl="1"/>
            <a:r>
              <a:rPr lang="nb-NO" dirty="0"/>
              <a:t>Disse kundene blir parkert</a:t>
            </a:r>
          </a:p>
          <a:p>
            <a:r>
              <a:rPr lang="nb-NO" dirty="0"/>
              <a:t>Alle tabeller i systemet med blir oppdatert med kundenummer, «søk og erstatt»</a:t>
            </a: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Tidsplan konvertering</a:t>
            </a:r>
          </a:p>
          <a:p>
            <a:pPr marL="0" indent="0">
              <a:buNone/>
            </a:pPr>
            <a:endParaRPr lang="nb-NO" dirty="0"/>
          </a:p>
        </p:txBody>
      </p:sp>
      <p:cxnSp>
        <p:nvCxnSpPr>
          <p:cNvPr id="7" name="Rett pilkobling 6"/>
          <p:cNvCxnSpPr>
            <a:stCxn id="4" idx="1"/>
          </p:cNvCxnSpPr>
          <p:nvPr/>
        </p:nvCxnSpPr>
        <p:spPr>
          <a:xfrm>
            <a:off x="6172200" y="3800902"/>
            <a:ext cx="5451654" cy="191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Venstre klammeparentes 8"/>
          <p:cNvSpPr/>
          <p:nvPr/>
        </p:nvSpPr>
        <p:spPr>
          <a:xfrm rot="5400000">
            <a:off x="8735969" y="2796026"/>
            <a:ext cx="550468" cy="14754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8309506" y="2976242"/>
            <a:ext cx="140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Konvertering 3</a:t>
            </a:r>
            <a:endParaRPr lang="nb-NO" sz="1600" dirty="0"/>
          </a:p>
        </p:txBody>
      </p:sp>
      <p:cxnSp>
        <p:nvCxnSpPr>
          <p:cNvPr id="12" name="Rett pilkobling 11"/>
          <p:cNvCxnSpPr/>
          <p:nvPr/>
        </p:nvCxnSpPr>
        <p:spPr>
          <a:xfrm flipH="1">
            <a:off x="8207654" y="3820026"/>
            <a:ext cx="7314" cy="459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7761430" y="4363504"/>
            <a:ext cx="1250899" cy="95410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Frys av kunderegister:</a:t>
            </a:r>
          </a:p>
          <a:p>
            <a:r>
              <a:rPr lang="nb-NO" sz="1400" dirty="0"/>
              <a:t>f</a:t>
            </a:r>
            <a:r>
              <a:rPr lang="nb-NO" sz="1400" dirty="0" smtClean="0"/>
              <a:t>redag 29.03 kl. 16.00</a:t>
            </a:r>
            <a:endParaRPr lang="nb-NO" sz="14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8493790" y="3531187"/>
            <a:ext cx="15069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smtClean="0">
                <a:solidFill>
                  <a:srgbClr val="FF0000"/>
                </a:solidFill>
              </a:rPr>
              <a:t>26.09 – 30.09</a:t>
            </a:r>
            <a:endParaRPr lang="nb-NO" sz="1100" b="1" dirty="0">
              <a:solidFill>
                <a:srgbClr val="FF0000"/>
              </a:solidFill>
            </a:endParaRPr>
          </a:p>
        </p:txBody>
      </p:sp>
      <p:cxnSp>
        <p:nvCxnSpPr>
          <p:cNvPr id="18" name="Rett pilkobling 17"/>
          <p:cNvCxnSpPr/>
          <p:nvPr/>
        </p:nvCxnSpPr>
        <p:spPr>
          <a:xfrm flipH="1">
            <a:off x="9733060" y="3851026"/>
            <a:ext cx="7314" cy="459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/>
          <p:cNvSpPr txBox="1"/>
          <p:nvPr/>
        </p:nvSpPr>
        <p:spPr>
          <a:xfrm>
            <a:off x="9082728" y="4363504"/>
            <a:ext cx="1250899" cy="1169551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Status og varsel om oppstart av lokal verifisering</a:t>
            </a:r>
            <a:endParaRPr lang="nb-NO" sz="1400" dirty="0"/>
          </a:p>
        </p:txBody>
      </p:sp>
      <p:cxnSp>
        <p:nvCxnSpPr>
          <p:cNvPr id="21" name="Rett pilkobling 20"/>
          <p:cNvCxnSpPr/>
          <p:nvPr/>
        </p:nvCxnSpPr>
        <p:spPr>
          <a:xfrm flipH="1">
            <a:off x="11311922" y="3827860"/>
            <a:ext cx="7314" cy="459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Sylinder 21"/>
          <p:cNvSpPr txBox="1"/>
          <p:nvPr/>
        </p:nvSpPr>
        <p:spPr>
          <a:xfrm>
            <a:off x="10686472" y="4370990"/>
            <a:ext cx="1250899" cy="1169551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Verifisering av konvertering utført og status rapportert</a:t>
            </a:r>
            <a:endParaRPr lang="nb-NO" sz="1400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11016949" y="3539291"/>
            <a:ext cx="589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smtClean="0">
                <a:solidFill>
                  <a:srgbClr val="FF0000"/>
                </a:solidFill>
              </a:rPr>
              <a:t>04.10</a:t>
            </a:r>
            <a:endParaRPr lang="nb-NO" sz="1100" b="1" dirty="0">
              <a:solidFill>
                <a:srgbClr val="FF0000"/>
              </a:solidFill>
            </a:endParaRPr>
          </a:p>
        </p:txBody>
      </p:sp>
      <p:cxnSp>
        <p:nvCxnSpPr>
          <p:cNvPr id="24" name="Rett pilkobling 23"/>
          <p:cNvCxnSpPr/>
          <p:nvPr/>
        </p:nvCxnSpPr>
        <p:spPr>
          <a:xfrm flipH="1">
            <a:off x="6943534" y="3848583"/>
            <a:ext cx="7314" cy="459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Sylinder 24"/>
          <p:cNvSpPr txBox="1"/>
          <p:nvPr/>
        </p:nvSpPr>
        <p:spPr>
          <a:xfrm>
            <a:off x="6254498" y="4391713"/>
            <a:ext cx="1314486" cy="95410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Forberedelse til konvertering utført og status rapportert</a:t>
            </a:r>
            <a:endParaRPr lang="nb-NO" sz="1400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6648561" y="3560014"/>
            <a:ext cx="589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smtClean="0">
                <a:solidFill>
                  <a:srgbClr val="FF0000"/>
                </a:solidFill>
              </a:rPr>
              <a:t>23.09</a:t>
            </a:r>
            <a:endParaRPr lang="nb-NO" sz="1100" b="1" dirty="0">
              <a:solidFill>
                <a:srgbClr val="FF0000"/>
              </a:solidFill>
            </a:endParaRPr>
          </a:p>
        </p:txBody>
      </p:sp>
      <p:sp>
        <p:nvSpPr>
          <p:cNvPr id="27" name="TekstSylinder 26"/>
          <p:cNvSpPr txBox="1"/>
          <p:nvPr/>
        </p:nvSpPr>
        <p:spPr>
          <a:xfrm>
            <a:off x="6210043" y="2988328"/>
            <a:ext cx="145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Arbeidspakke 2</a:t>
            </a:r>
            <a:endParaRPr lang="nb-NO" sz="1600" dirty="0"/>
          </a:p>
        </p:txBody>
      </p:sp>
      <p:sp>
        <p:nvSpPr>
          <p:cNvPr id="28" name="TekstSylinder 27"/>
          <p:cNvSpPr txBox="1"/>
          <p:nvPr/>
        </p:nvSpPr>
        <p:spPr>
          <a:xfrm>
            <a:off x="10591092" y="2969228"/>
            <a:ext cx="145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Arbeidspakke 4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3357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PT-mal-Blå">
  <a:themeElements>
    <a:clrScheme name="Oslo kommune 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8DBFB"/>
      </a:accent1>
      <a:accent2>
        <a:srgbClr val="86CDF9"/>
      </a:accent2>
      <a:accent3>
        <a:srgbClr val="EF8779"/>
      </a:accent3>
      <a:accent4>
        <a:srgbClr val="75DBA2"/>
      </a:accent4>
      <a:accent5>
        <a:srgbClr val="D8AE75"/>
      </a:accent5>
      <a:accent6>
        <a:srgbClr val="DED7C6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-mal-Blå" id="{CCB3E2E7-1CB3-4A30-A9E4-9785F0F682EF}" vid="{63D6C6C3-4C19-4CC8-B90B-858697FBC1F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PPT-mal-Blå</Template>
  <TotalTime>7137</TotalTime>
  <Words>657</Words>
  <Application>Microsoft Office PowerPoint</Application>
  <PresentationFormat>Egendefinert</PresentationFormat>
  <Paragraphs>232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2" baseType="lpstr">
      <vt:lpstr>2_PPT-mal-Blå</vt:lpstr>
      <vt:lpstr>FRONT – felles kunderegister</vt:lpstr>
      <vt:lpstr>PowerPoint-presentasjon</vt:lpstr>
      <vt:lpstr>Agenda</vt:lpstr>
      <vt:lpstr>Utrullingsplan</vt:lpstr>
      <vt:lpstr>Virksomheter og kontaktpersoner - pulje 3</vt:lpstr>
      <vt:lpstr>Sentralt og lokalt prosjekt</vt:lpstr>
      <vt:lpstr>Sentralt prosjekt</vt:lpstr>
      <vt:lpstr>Plan og frister for pulje 3</vt:lpstr>
      <vt:lpstr>Konvertering</vt:lpstr>
      <vt:lpstr>Plan  KID bytte</vt:lpstr>
      <vt:lpstr>PowerPoint-presentasjon</vt:lpstr>
      <vt:lpstr>Plan og frister for pulje 3</vt:lpstr>
      <vt:lpstr>Informasjon og kommunikasjon</vt:lpstr>
      <vt:lpstr>PowerPoint-presentasjon</vt:lpstr>
      <vt:lpstr>PowerPoint-presentasjon</vt:lpstr>
      <vt:lpstr>Kundenummerserie</vt:lpstr>
      <vt:lpstr>Oppdragsgiver</vt:lpstr>
      <vt:lpstr>Integrasjon Gerica og IST Barnehage</vt:lpstr>
      <vt:lpstr>PowerPoint-presentasjon</vt:lpstr>
      <vt:lpstr>PowerPoint-presentasjon</vt:lpstr>
      <vt:lpstr>PowerPoint-presentasjon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Økonomi- og HR-systemet</dc:title>
  <dc:creator>Harald Høydal</dc:creator>
  <cp:lastModifiedBy>Meld inn i Domenet</cp:lastModifiedBy>
  <cp:revision>178</cp:revision>
  <dcterms:created xsi:type="dcterms:W3CDTF">2018-11-15T10:41:03Z</dcterms:created>
  <dcterms:modified xsi:type="dcterms:W3CDTF">2019-06-19T09:48:59Z</dcterms:modified>
</cp:coreProperties>
</file>