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5"/>
  </p:notesMasterIdLst>
  <p:sldIdLst>
    <p:sldId id="388" r:id="rId2"/>
    <p:sldId id="391" r:id="rId3"/>
    <p:sldId id="401" r:id="rId4"/>
    <p:sldId id="404" r:id="rId5"/>
    <p:sldId id="402" r:id="rId6"/>
    <p:sldId id="393" r:id="rId7"/>
    <p:sldId id="394" r:id="rId8"/>
    <p:sldId id="395" r:id="rId9"/>
    <p:sldId id="397" r:id="rId10"/>
    <p:sldId id="396" r:id="rId11"/>
    <p:sldId id="406" r:id="rId12"/>
    <p:sldId id="405" r:id="rId13"/>
    <p:sldId id="403" r:id="rId14"/>
  </p:sldIdLst>
  <p:sldSz cx="12192000" cy="6858000"/>
  <p:notesSz cx="6797675" cy="9926638"/>
  <p:embeddedFontLst>
    <p:embeddedFont>
      <p:font typeface="Oslo Sans Office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391"/>
            <p14:sldId id="401"/>
            <p14:sldId id="404"/>
            <p14:sldId id="402"/>
            <p14:sldId id="393"/>
            <p14:sldId id="394"/>
            <p14:sldId id="395"/>
            <p14:sldId id="397"/>
            <p14:sldId id="396"/>
            <p14:sldId id="406"/>
            <p14:sldId id="405"/>
            <p14:sldId id="403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61325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20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19.09.2019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000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B30F-FD61-FE40-9A57-039E224408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45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6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811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058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21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471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548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159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62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95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01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/>
            </a:r>
            <a:br>
              <a:rPr lang="nb-NO" baseline="0" dirty="0" smtClean="0"/>
            </a:br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061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19.09.2019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19.09.2019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19.09.2019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19.09.2019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xmlns="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19.09.2019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xmlns="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+ inn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nb-NO" dirty="0"/>
              <a:t>Skriv inn tekst eller klikk på ikonene for å legge til tabell, graf, bilde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01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14916" y="1628776"/>
            <a:ext cx="5160067" cy="4455225"/>
          </a:xfrm>
        </p:spPr>
        <p:txBody>
          <a:bodyPr/>
          <a:lstStyle/>
          <a:p>
            <a:pPr lvl="0"/>
            <a:r>
              <a:rPr lang="nb-NO" dirty="0"/>
              <a:t>Skriv inn tekst eller klikk på ikonene for å legge til tabell, graf, bilde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6216001" y="1628776"/>
            <a:ext cx="5161084" cy="4455225"/>
          </a:xfrm>
        </p:spPr>
        <p:txBody>
          <a:bodyPr/>
          <a:lstStyle/>
          <a:p>
            <a:pPr lvl="0"/>
            <a:r>
              <a:rPr lang="nb-NO" dirty="0"/>
              <a:t>Skriv inn tekst eller klikk på ikonene for å legge til tabell, graf, bilde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EEA16B-5224-0C4A-8D18-0566A04D1112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8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,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0D5C-4B55-2449-8283-1E2577641152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904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19.09.2019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19.09.2019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  <p:sldLayoutId id="2147483868" r:id="rId29"/>
    <p:sldLayoutId id="2147483869" r:id="rId30"/>
    <p:sldLayoutId id="2147483870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B83F8DB2-CD56-E445-8BAF-6512060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19.09.2019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93542DF2-D364-D849-A130-FA1B159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8" name="Tittel 17">
            <a:extLst>
              <a:ext uri="{FF2B5EF4-FFF2-40B4-BE49-F238E27FC236}">
                <a16:creationId xmlns:a16="http://schemas.microsoft.com/office/drawing/2014/main" xmlns="" id="{37171E2F-D861-9141-83AF-C73C5BCAB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b="1" dirty="0"/>
              <a:t>Hva skjer </a:t>
            </a:r>
            <a:r>
              <a:rPr lang="nb-NO" sz="3200" b="1" dirty="0" smtClean="0"/>
              <a:t>når </a:t>
            </a:r>
            <a:r>
              <a:rPr lang="nb-NO" sz="3200" b="1" dirty="0"/>
              <a:t>man utsettes for 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>gravejournalistikk</a:t>
            </a:r>
            <a:r>
              <a:rPr lang="nb-NO" sz="3200" b="1" dirty="0"/>
              <a:t>? </a:t>
            </a:r>
            <a:endParaRPr lang="nb-NO" sz="3200" dirty="0"/>
          </a:p>
        </p:txBody>
      </p:sp>
      <p:sp>
        <p:nvSpPr>
          <p:cNvPr id="19" name="Undertittel 18">
            <a:extLst>
              <a:ext uri="{FF2B5EF4-FFF2-40B4-BE49-F238E27FC236}">
                <a16:creationId xmlns:a16="http://schemas.microsoft.com/office/drawing/2014/main" xmlns="" id="{91A8D205-7A11-0A4F-985D-4CCFF675B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5" y="4060824"/>
            <a:ext cx="4455502" cy="203200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Boligbygg, Omsorgsbygg og Eiendoms- og byfornyelsesetaten deler sine erfaringer</a:t>
            </a:r>
          </a:p>
          <a:p>
            <a:endParaRPr lang="nb-NO" dirty="0"/>
          </a:p>
          <a:p>
            <a:r>
              <a:rPr lang="nb-NO" dirty="0" smtClean="0"/>
              <a:t>Kristin Øyen (BBY)</a:t>
            </a:r>
            <a:br>
              <a:rPr lang="nb-NO" dirty="0" smtClean="0"/>
            </a:br>
            <a:r>
              <a:rPr lang="nb-NO" dirty="0" smtClean="0"/>
              <a:t>Marte Svenneby (OBY)</a:t>
            </a:r>
            <a:br>
              <a:rPr lang="nb-NO" dirty="0" smtClean="0"/>
            </a:b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Lena Nesset (EBY)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10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2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Offentliggjøring</a:t>
            </a:r>
            <a:r>
              <a:rPr lang="nb-NO" dirty="0" smtClean="0"/>
              <a:t> av rapporten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5619749" cy="4060826"/>
          </a:xfrm>
        </p:spPr>
        <p:txBody>
          <a:bodyPr/>
          <a:lstStyle/>
          <a:p>
            <a:r>
              <a:rPr lang="nb-NO" dirty="0" smtClean="0"/>
              <a:t>Godt forberedt </a:t>
            </a:r>
            <a:r>
              <a:rPr lang="nb-NO" dirty="0"/>
              <a:t/>
            </a:r>
            <a:br>
              <a:rPr lang="nb-NO" dirty="0"/>
            </a:br>
            <a:r>
              <a:rPr lang="nb-NO" sz="1600" dirty="0"/>
              <a:t>Stab med møter hver </a:t>
            </a:r>
            <a:r>
              <a:rPr lang="nb-NO" sz="1600" dirty="0" smtClean="0"/>
              <a:t>morgen uken før, kjøreplan og </a:t>
            </a:r>
            <a:r>
              <a:rPr lang="nb-NO" sz="1600" dirty="0" err="1" smtClean="0"/>
              <a:t>Q&amp;As</a:t>
            </a:r>
            <a:r>
              <a:rPr lang="nb-NO" sz="1600" dirty="0" smtClean="0"/>
              <a:t> før off</a:t>
            </a:r>
            <a:r>
              <a:rPr lang="nb-NO" sz="1600" dirty="0"/>
              <a:t>. gjøringen, </a:t>
            </a:r>
            <a:r>
              <a:rPr lang="nb-NO" sz="1600" dirty="0" smtClean="0"/>
              <a:t>god internkommunikasjon </a:t>
            </a:r>
            <a:r>
              <a:rPr lang="nb-NO" sz="1600" dirty="0"/>
              <a:t>og ivaretakelse av medarbeidere (BHT på huset). </a:t>
            </a:r>
          </a:p>
          <a:p>
            <a:r>
              <a:rPr lang="nb-NO" dirty="0" smtClean="0"/>
              <a:t>Tett dialog med NOE og KAO</a:t>
            </a:r>
          </a:p>
          <a:p>
            <a:r>
              <a:rPr lang="nb-NO" dirty="0" smtClean="0"/>
              <a:t>Åpenhet</a:t>
            </a:r>
          </a:p>
          <a:p>
            <a:pPr lvl="1"/>
            <a:r>
              <a:rPr lang="nb-NO" dirty="0" smtClean="0"/>
              <a:t>Pressemøte i egne lokaler</a:t>
            </a:r>
          </a:p>
          <a:p>
            <a:pPr lvl="1"/>
            <a:r>
              <a:rPr lang="nb-NO" dirty="0" smtClean="0"/>
              <a:t>PRM på nyhetsrommet</a:t>
            </a:r>
          </a:p>
          <a:p>
            <a:pPr lvl="1"/>
            <a:r>
              <a:rPr lang="nb-NO" dirty="0" smtClean="0"/>
              <a:t>Hele rapporten med vedlegg nedlastbar</a:t>
            </a:r>
          </a:p>
          <a:p>
            <a:pPr lvl="1"/>
            <a:r>
              <a:rPr lang="nb-NO" dirty="0" smtClean="0"/>
              <a:t>Allmøte samme morgen, der Deloitte presenterte rapporten – før pressemøtet</a:t>
            </a:r>
          </a:p>
          <a:p>
            <a:r>
              <a:rPr lang="nb-NO" dirty="0" smtClean="0"/>
              <a:t>Bred dekning – men saken falt ganske fort</a:t>
            </a:r>
          </a:p>
          <a:p>
            <a:pPr lvl="1"/>
            <a:r>
              <a:rPr lang="nb-NO" sz="1400" dirty="0" smtClean="0"/>
              <a:t>Nyhet om Berit Svendsen som sluttet i Telenor</a:t>
            </a:r>
            <a:r>
              <a:rPr lang="nb-NO" sz="1400" dirty="0"/>
              <a:t> </a:t>
            </a:r>
            <a:r>
              <a:rPr lang="nb-NO" sz="1400" dirty="0" smtClean="0"/>
              <a:t>samtidig..</a:t>
            </a:r>
            <a:endParaRPr lang="nb-NO" sz="14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0D5C-4B55-2449-8283-1E2577641152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4" y="1503335"/>
            <a:ext cx="4891338" cy="4789017"/>
          </a:xfrm>
        </p:spPr>
      </p:pic>
    </p:spTree>
    <p:extLst>
      <p:ext uri="{BB962C8B-B14F-4D97-AF65-F5344CB8AC3E}">
        <p14:creationId xmlns:p14="http://schemas.microsoft.com/office/powerpoint/2010/main" val="33154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Eiendoms- og byfornyelsesetaten 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DN – Boligkuppet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19.09.2019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19.09.2019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67256"/>
            <a:ext cx="6777585" cy="649994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75476" y="850537"/>
            <a:ext cx="5051274" cy="529805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6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Kan man forberede seg – hva sitter vi igjen med? 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Dokumentasjon og </a:t>
            </a:r>
            <a:r>
              <a:rPr lang="nb-NO" dirty="0" smtClean="0"/>
              <a:t>arkivering</a:t>
            </a:r>
          </a:p>
          <a:p>
            <a:r>
              <a:rPr lang="nb-NO" dirty="0"/>
              <a:t>Er alle medarbeidere </a:t>
            </a:r>
            <a:r>
              <a:rPr lang="nb-NO" dirty="0" smtClean="0"/>
              <a:t>godt nok kjent </a:t>
            </a:r>
            <a:r>
              <a:rPr lang="nb-NO" dirty="0"/>
              <a:t>med </a:t>
            </a:r>
            <a:r>
              <a:rPr lang="nb-NO" dirty="0" smtClean="0"/>
              <a:t>Offentlighetsloven?</a:t>
            </a:r>
          </a:p>
          <a:p>
            <a:r>
              <a:rPr lang="nb-NO" dirty="0" smtClean="0"/>
              <a:t>Vær bevisst på at du ikke har alle fakta</a:t>
            </a:r>
          </a:p>
          <a:p>
            <a:r>
              <a:rPr lang="nb-NO" dirty="0" smtClean="0"/>
              <a:t>Ta det alvorlig fra første henvendelse – prioriter håndtering av innsynsbegjæringer og spørsmål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Les metoderapporter fra Skup</a:t>
            </a:r>
          </a:p>
          <a:p>
            <a:r>
              <a:rPr lang="nb-NO" dirty="0" smtClean="0"/>
              <a:t>Forbered </a:t>
            </a:r>
            <a:r>
              <a:rPr lang="nb-NO" dirty="0"/>
              <a:t>godt på møte med </a:t>
            </a:r>
            <a:r>
              <a:rPr lang="nb-NO" dirty="0" smtClean="0"/>
              <a:t>journalisten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0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2" y="313960"/>
            <a:ext cx="6358646" cy="542308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07641" y="-756072"/>
            <a:ext cx="9469438" cy="131199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88" y="614911"/>
            <a:ext cx="4832188" cy="627582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21" y="239294"/>
            <a:ext cx="6397850" cy="637941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1" y="1911773"/>
            <a:ext cx="9144000" cy="346645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9" y="1168277"/>
            <a:ext cx="5743575" cy="56388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31" y="1249239"/>
            <a:ext cx="5857875" cy="547687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6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9"/>
          <p:cNvPicPr>
            <a:picLocks noChangeAspect="1"/>
          </p:cNvPicPr>
          <p:nvPr/>
        </p:nvPicPr>
        <p:blipFill>
          <a:blip r:embed="rId3"/>
          <a:srcRect l="18326" r="18326"/>
          <a:stretch>
            <a:fillRect/>
          </a:stretch>
        </p:blipFill>
        <p:spPr>
          <a:xfrm>
            <a:off x="6100763" y="0"/>
            <a:ext cx="6091237" cy="685800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. august – 11. oktober 2017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DN tok kontakt 3. august</a:t>
            </a:r>
          </a:p>
          <a:p>
            <a:r>
              <a:rPr lang="nb-NO" dirty="0"/>
              <a:t>A</a:t>
            </a:r>
            <a:r>
              <a:rPr lang="nb-NO" dirty="0" smtClean="0"/>
              <a:t>lle eiendomshandler fra 2015 (500) og rammeavtaler med leverandører</a:t>
            </a:r>
          </a:p>
          <a:p>
            <a:r>
              <a:rPr lang="nb-NO" dirty="0" smtClean="0"/>
              <a:t>Uklart hva som var saken/vinklingen</a:t>
            </a:r>
          </a:p>
          <a:p>
            <a:r>
              <a:rPr lang="nb-NO" b="1" dirty="0" smtClean="0"/>
              <a:t>10 uker senere:</a:t>
            </a:r>
            <a:br>
              <a:rPr lang="nb-NO" b="1" dirty="0" smtClean="0"/>
            </a:br>
            <a:r>
              <a:rPr lang="nb-NO" dirty="0" smtClean="0"/>
              <a:t>Innsyn i ca. 200 dokumenter </a:t>
            </a:r>
          </a:p>
          <a:p>
            <a:r>
              <a:rPr lang="nb-NO" dirty="0" smtClean="0"/>
              <a:t>40 e-poster med svar på en rekke spørsmål – i flere retninger</a:t>
            </a:r>
          </a:p>
          <a:p>
            <a:pPr marL="216000" lvl="1" indent="0">
              <a:buNone/>
            </a:pP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496675" y="6292850"/>
            <a:ext cx="695325" cy="365125"/>
          </a:xfrm>
        </p:spPr>
        <p:txBody>
          <a:bodyPr/>
          <a:lstStyle/>
          <a:p>
            <a:fld id="{0404BF0A-32F0-0442-8DD0-1831FF3CAC04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844" y="1912771"/>
            <a:ext cx="6015253" cy="416032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25" y="1693021"/>
            <a:ext cx="63055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Intervjuet – dagen før saken ble publisert på 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5348859" cy="4060826"/>
          </a:xfrm>
        </p:spPr>
        <p:txBody>
          <a:bodyPr/>
          <a:lstStyle/>
          <a:p>
            <a:r>
              <a:rPr lang="nb-NO" dirty="0" smtClean="0"/>
              <a:t>Strategi</a:t>
            </a:r>
          </a:p>
          <a:p>
            <a:pPr lvl="1"/>
            <a:r>
              <a:rPr lang="nb-NO" dirty="0" smtClean="0"/>
              <a:t>Erkjenne, ta ansvar, vilje til å komme til bunns i de kritikkverdige forholdene, og rydde opp</a:t>
            </a:r>
          </a:p>
          <a:p>
            <a:endParaRPr lang="nb-NO" dirty="0" smtClean="0"/>
          </a:p>
          <a:p>
            <a:r>
              <a:rPr lang="nb-NO" dirty="0" smtClean="0"/>
              <a:t>Bilde av </a:t>
            </a:r>
            <a:r>
              <a:rPr lang="nb-NO" dirty="0" err="1" smtClean="0"/>
              <a:t>BBYs</a:t>
            </a:r>
            <a:r>
              <a:rPr lang="nb-NO" dirty="0" smtClean="0"/>
              <a:t> innleide medarbeider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nnrømmet kontakt med selger </a:t>
            </a:r>
          </a:p>
          <a:p>
            <a:pPr lvl="1"/>
            <a:r>
              <a:rPr lang="nb-NO" dirty="0" smtClean="0"/>
              <a:t>Møte hos byrådsavdelingen samme ettermiddag </a:t>
            </a:r>
          </a:p>
          <a:p>
            <a:r>
              <a:rPr lang="nb-NO" dirty="0"/>
              <a:t>B</a:t>
            </a:r>
            <a:r>
              <a:rPr lang="nb-NO" dirty="0" smtClean="0"/>
              <a:t>eslutning om granskning</a:t>
            </a:r>
          </a:p>
          <a:p>
            <a:r>
              <a:rPr lang="nb-NO" dirty="0" smtClean="0"/>
              <a:t>Krisemøter, håndtering av medarbeidere, Økokrim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9628" y="2470912"/>
            <a:ext cx="5181600" cy="2655034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19.09.2019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7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13. oktober 2017 - september 2018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800" dirty="0" smtClean="0"/>
              <a:t>Fredag 13.okt. DN publiserer på nett</a:t>
            </a:r>
            <a:br>
              <a:rPr lang="nb-NO" sz="1800" dirty="0" smtClean="0"/>
            </a:br>
            <a:r>
              <a:rPr lang="nb-NO" sz="1800" dirty="0" smtClean="0"/>
              <a:t>14.okt. Dokumentaren i DN Lørdag 17 sider..</a:t>
            </a:r>
          </a:p>
          <a:p>
            <a:r>
              <a:rPr lang="nb-NO" sz="1800" dirty="0" smtClean="0"/>
              <a:t>23.okt. Ny styreleder</a:t>
            </a:r>
            <a:br>
              <a:rPr lang="nb-NO" sz="1800" dirty="0" smtClean="0"/>
            </a:br>
            <a:r>
              <a:rPr lang="nb-NO" sz="1800" dirty="0" smtClean="0"/>
              <a:t>14.nov. resten av styret skiftes ut</a:t>
            </a:r>
            <a:br>
              <a:rPr lang="nb-NO" sz="1800" dirty="0" smtClean="0"/>
            </a:br>
            <a:r>
              <a:rPr lang="nb-NO" sz="1800" dirty="0" smtClean="0"/>
              <a:t>Deloitte engasjeres granskning</a:t>
            </a:r>
          </a:p>
          <a:p>
            <a:r>
              <a:rPr lang="nb-NO" sz="1800" dirty="0" smtClean="0"/>
              <a:t>14.des. Økokrim sikter to pers</a:t>
            </a:r>
          </a:p>
          <a:p>
            <a:r>
              <a:rPr lang="nb-NO" sz="1800" dirty="0" smtClean="0"/>
              <a:t>18.des. Boligbyggs direktør fratrer</a:t>
            </a:r>
            <a:br>
              <a:rPr lang="nb-NO" sz="1800" dirty="0" smtClean="0"/>
            </a:br>
            <a:r>
              <a:rPr lang="nb-NO" sz="1800" dirty="0" smtClean="0"/>
              <a:t>19.des. Byråd Geir Lippestad går av</a:t>
            </a:r>
          </a:p>
          <a:p>
            <a:r>
              <a:rPr lang="nb-NO" sz="1800" dirty="0" smtClean="0"/>
              <a:t>10.jan	 Øivind Christoffersen – midl. direktør</a:t>
            </a:r>
            <a:br>
              <a:rPr lang="nb-NO" sz="1800" dirty="0" smtClean="0"/>
            </a:br>
            <a:r>
              <a:rPr lang="nb-NO" sz="1800" dirty="0" smtClean="0"/>
              <a:t>10.juli	 Eli Grimsby – midl. direktør</a:t>
            </a:r>
          </a:p>
          <a:p>
            <a:r>
              <a:rPr lang="nb-NO" sz="1800" dirty="0" smtClean="0"/>
              <a:t>2. juli – 20. august – kontradiksjon granskning</a:t>
            </a:r>
          </a:p>
          <a:p>
            <a:endParaRPr lang="nb-NO" sz="1600" dirty="0"/>
          </a:p>
          <a:p>
            <a:r>
              <a:rPr lang="nb-NO" sz="1600" dirty="0" smtClean="0"/>
              <a:t>40 artikler i DN</a:t>
            </a:r>
          </a:p>
          <a:p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1" y="1919888"/>
            <a:ext cx="4730495" cy="42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den første tiden etter publisering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Mangel på oversikt over hele saken, og kaos knyttet til håndtering av de berørte medarbeiderne. Økokrim gjorde beslag i lokalene. </a:t>
            </a:r>
          </a:p>
          <a:p>
            <a:r>
              <a:rPr lang="nb-NO" dirty="0" smtClean="0"/>
              <a:t>Verdisikring og kontakt med tredjeparter (selgere, advokater)</a:t>
            </a:r>
          </a:p>
          <a:p>
            <a:r>
              <a:rPr lang="nb-NO" dirty="0"/>
              <a:t>N</a:t>
            </a:r>
            <a:r>
              <a:rPr lang="nb-NO" dirty="0" smtClean="0"/>
              <a:t>ye innsynsbegjæringer om nye eiendommer fra DN – og andre mediehenvendelser. </a:t>
            </a:r>
          </a:p>
          <a:p>
            <a:r>
              <a:rPr lang="nb-NO" dirty="0" smtClean="0"/>
              <a:t>Toppleder under ekstremt press..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83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Internkommunikasjon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kunne ikke bruke intranettet – for mange som har tilgang</a:t>
            </a:r>
          </a:p>
          <a:p>
            <a:pPr lvl="1"/>
            <a:r>
              <a:rPr lang="nb-NO" dirty="0" smtClean="0"/>
              <a:t>Vi hadde ikke </a:t>
            </a:r>
            <a:r>
              <a:rPr lang="nb-NO" dirty="0" err="1" smtClean="0"/>
              <a:t>Workplace</a:t>
            </a:r>
            <a:r>
              <a:rPr lang="nb-NO" dirty="0" smtClean="0"/>
              <a:t> den gang</a:t>
            </a:r>
          </a:p>
          <a:p>
            <a:r>
              <a:rPr lang="nb-NO" dirty="0"/>
              <a:t>Allmøter </a:t>
            </a:r>
          </a:p>
          <a:p>
            <a:pPr lvl="1"/>
            <a:r>
              <a:rPr lang="nb-NO" dirty="0"/>
              <a:t>Allmøte samme dag som saken ble publisert – rett før første sak</a:t>
            </a:r>
          </a:p>
          <a:p>
            <a:pPr lvl="1"/>
            <a:r>
              <a:rPr lang="nb-NO" dirty="0"/>
              <a:t>Hyppige allmøter den første tiden, etter alle styremøter frem til sept. 2018</a:t>
            </a:r>
          </a:p>
          <a:p>
            <a:pPr lvl="1"/>
            <a:r>
              <a:rPr lang="nb-NO" dirty="0"/>
              <a:t>Ingen lekkasjer ut av huset, så vidt vi vet</a:t>
            </a:r>
          </a:p>
          <a:p>
            <a:r>
              <a:rPr lang="nb-NO" dirty="0" smtClean="0"/>
              <a:t>Medievarsler til alle på mail – i forkant av publisering når vi visste om saken</a:t>
            </a:r>
          </a:p>
          <a:p>
            <a:r>
              <a:rPr lang="nb-NO" dirty="0" smtClean="0"/>
              <a:t>Involverte vernetjenesten fra første dag – viktig medspiller</a:t>
            </a:r>
          </a:p>
          <a:p>
            <a:r>
              <a:rPr lang="nb-NO" dirty="0" smtClean="0"/>
              <a:t>Bedriftshelsetjenesten til stede på huset i kritiske faser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A16B-5224-0C4A-8D18-0566A04D1112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25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Opprettholde </a:t>
            </a:r>
            <a:r>
              <a:rPr lang="nb-NO" b="1" dirty="0"/>
              <a:t>daglig drift i en krisesituasjon for foretaket </a:t>
            </a:r>
            <a:br>
              <a:rPr lang="nb-NO" b="1" dirty="0"/>
            </a:br>
            <a:r>
              <a:rPr lang="nb-NO" dirty="0"/>
              <a:t>- 11 000 boliger, 25 000 </a:t>
            </a:r>
            <a:r>
              <a:rPr lang="nb-NO" dirty="0" smtClean="0"/>
              <a:t>leietakere, 130 ansatte – med fire administrerende direktører i løpet av </a:t>
            </a:r>
            <a:r>
              <a:rPr lang="nb-NO" dirty="0"/>
              <a:t>ett </a:t>
            </a:r>
            <a:r>
              <a:rPr lang="nb-NO" dirty="0" smtClean="0"/>
              <a:t>år. </a:t>
            </a:r>
            <a:endParaRPr lang="nb-NO" dirty="0"/>
          </a:p>
          <a:p>
            <a:r>
              <a:rPr lang="nb-NO" b="1" dirty="0" smtClean="0"/>
              <a:t>Granskningen</a:t>
            </a:r>
            <a:r>
              <a:rPr lang="nb-NO" dirty="0" smtClean="0"/>
              <a:t> gjennomført av </a:t>
            </a:r>
            <a:r>
              <a:rPr lang="nb-NO" dirty="0"/>
              <a:t>Deloitte </a:t>
            </a:r>
            <a:r>
              <a:rPr lang="nb-NO" dirty="0" smtClean="0"/>
              <a:t>(pågikk helt til august 2018)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avgrensning/utvidelse av mandatet, </a:t>
            </a:r>
            <a:r>
              <a:rPr lang="nb-NO" dirty="0" smtClean="0"/>
              <a:t>fremdrift og status, avklaringer</a:t>
            </a:r>
          </a:p>
          <a:p>
            <a:r>
              <a:rPr lang="nb-NO" b="1" dirty="0" smtClean="0"/>
              <a:t>Verdisikringsarbeid</a:t>
            </a:r>
            <a:r>
              <a:rPr lang="nb-NO" dirty="0" smtClean="0"/>
              <a:t> </a:t>
            </a:r>
            <a:r>
              <a:rPr lang="nb-NO" dirty="0"/>
              <a:t>knyttet til de </a:t>
            </a:r>
            <a:r>
              <a:rPr lang="nb-NO" dirty="0" smtClean="0"/>
              <a:t>eiendommene som ble kjøpt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sletting av </a:t>
            </a:r>
            <a:r>
              <a:rPr lang="nb-NO" dirty="0" smtClean="0"/>
              <a:t>pant, </a:t>
            </a:r>
            <a:r>
              <a:rPr lang="nb-NO" dirty="0"/>
              <a:t>tinglysning, varsling av krav overfor </a:t>
            </a:r>
            <a:r>
              <a:rPr lang="nb-NO" dirty="0" smtClean="0"/>
              <a:t>tredjeparter </a:t>
            </a:r>
            <a:endParaRPr lang="nb-NO" dirty="0"/>
          </a:p>
          <a:p>
            <a:r>
              <a:rPr lang="nb-NO" b="1" dirty="0"/>
              <a:t>Tett dialog </a:t>
            </a:r>
            <a:r>
              <a:rPr lang="nb-NO" dirty="0" smtClean="0"/>
              <a:t>med styreleder, byrådsavdelingen</a:t>
            </a:r>
            <a:r>
              <a:rPr lang="nb-NO" dirty="0"/>
              <a:t>, Kommuneadvokaten og </a:t>
            </a:r>
            <a:r>
              <a:rPr lang="nb-NO" dirty="0" smtClean="0"/>
              <a:t>Kommunerevisjonen om all kommunikasjon utad. Internt med juridisk knyttet til verdisikringen – tredjeparter. Tidkrevende, men nødvendig. </a:t>
            </a:r>
            <a:endParaRPr lang="nb-NO" dirty="0"/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Hovedfokus </a:t>
            </a:r>
            <a:r>
              <a:rPr lang="nb-NO" dirty="0" smtClean="0"/>
              <a:t>store deler av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4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7779-29A5-E64C-B3CB-61923501D7D3}" type="datetime1">
              <a:rPr lang="nb-NO" smtClean="0"/>
              <a:t>19.09.2019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4BF0A-32F0-0442-8DD0-1831FF3CAC04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2664"/>
            <a:ext cx="9144000" cy="54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Oslo_2019-enkel_alle</Template>
  <TotalTime>1155</TotalTime>
  <Words>382</Words>
  <Application>Microsoft Office PowerPoint</Application>
  <PresentationFormat>Egendefinert</PresentationFormat>
  <Paragraphs>114</Paragraphs>
  <Slides>13</Slides>
  <Notes>13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Oslo Sans Office</vt:lpstr>
      <vt:lpstr>Wingdings</vt:lpstr>
      <vt:lpstr>Oslo 2019 / positiv</vt:lpstr>
      <vt:lpstr>Hva skjer når man utsettes for  gravejournalistikk? </vt:lpstr>
      <vt:lpstr>PowerPoint-presentasjon</vt:lpstr>
      <vt:lpstr>3. august – 11. oktober 2017</vt:lpstr>
      <vt:lpstr>Intervjuet – dagen før saken ble publisert på nett</vt:lpstr>
      <vt:lpstr>13. oktober 2017 - september 2018</vt:lpstr>
      <vt:lpstr>Utfordringer den første tiden etter publisering</vt:lpstr>
      <vt:lpstr>Internkommunikasjon</vt:lpstr>
      <vt:lpstr>Hovedfokus store deler av 2018</vt:lpstr>
      <vt:lpstr>PowerPoint-presentasjon</vt:lpstr>
      <vt:lpstr>Offentliggjøring av rapporten</vt:lpstr>
      <vt:lpstr>Eiendoms- og byfornyelsesetaten </vt:lpstr>
      <vt:lpstr>PowerPoint-presentasjon</vt:lpstr>
      <vt:lpstr>Kan man forberede seg – hva sitter vi igjen med?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Øyen</dc:creator>
  <cp:lastModifiedBy>Meld inn i Domenet</cp:lastModifiedBy>
  <cp:revision>74</cp:revision>
  <cp:lastPrinted>2019-09-18T07:24:30Z</cp:lastPrinted>
  <dcterms:created xsi:type="dcterms:W3CDTF">2019-09-11T11:39:32Z</dcterms:created>
  <dcterms:modified xsi:type="dcterms:W3CDTF">2019-09-19T14:32:05Z</dcterms:modified>
</cp:coreProperties>
</file>