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</p:sldMasterIdLst>
  <p:notesMasterIdLst>
    <p:notesMasterId r:id="rId11"/>
  </p:notesMasterIdLst>
  <p:sldIdLst>
    <p:sldId id="388" r:id="rId2"/>
    <p:sldId id="389" r:id="rId3"/>
    <p:sldId id="390" r:id="rId4"/>
    <p:sldId id="391" r:id="rId5"/>
    <p:sldId id="392" r:id="rId6"/>
    <p:sldId id="393" r:id="rId7"/>
    <p:sldId id="395" r:id="rId8"/>
    <p:sldId id="394" r:id="rId9"/>
    <p:sldId id="396" r:id="rId10"/>
  </p:sldIdLst>
  <p:sldSz cx="12192000" cy="6858000"/>
  <p:notesSz cx="6858000" cy="9144000"/>
  <p:embeddedFontLst>
    <p:embeddedFont>
      <p:font typeface="Oslo Sans Office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8"/>
            <p14:sldId id="389"/>
            <p14:sldId id="390"/>
            <p14:sldId id="391"/>
            <p14:sldId id="392"/>
            <p14:sldId id="393"/>
            <p14:sldId id="395"/>
            <p14:sldId id="394"/>
            <p14:sldId id="396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0"/>
    <p:restoredTop sz="62929" autoAdjust="0"/>
  </p:normalViewPr>
  <p:slideViewPr>
    <p:cSldViewPr snapToGrid="0" snapToObjects="1" showGuides="1">
      <p:cViewPr>
        <p:scale>
          <a:sx n="117" d="100"/>
          <a:sy n="117" d="100"/>
        </p:scale>
        <p:origin x="-73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20.09.2019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058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20.09.2019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xmlns="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xmlns="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xmlns="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xmlns="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xmlns="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xmlns="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xmlns="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xmlns="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xmlns="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xmlns="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xmlns="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xmlns="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xmlns="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xmlns="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xmlns="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xmlns="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20.09.2019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20.09.2019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20.09.2019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20.09.2019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20.09.2019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xmlns="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20.09.2019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xmlns="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xmlns="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xmlns="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xmlns="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xmlns="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xmlns="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xmlns="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xmlns="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xmlns="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xmlns="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xmlns="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xmlns="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xmlns="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xmlns="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xmlns="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xmlns="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20.09.2019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20.09.2019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xmlns="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xmlns="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xmlns="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xmlns="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xmlns="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xmlns="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xmlns="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xmlns="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xmlns="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xmlns="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xmlns="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xmlns="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xmlns="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xmlns="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xmlns="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xmlns="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xmlns="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xmlns="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xmlns="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xmlns="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xmlns="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xmlns="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xmlns="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xmlns="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xmlns="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xmlns="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xmlns="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xmlns="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xmlns="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xmlns="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xmlns="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xmlns="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xmlns="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20.09.2019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20.09.2019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xmlns="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xmlns="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xmlns="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xmlns="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xmlns="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xmlns="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xmlns="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xmlns="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xmlns="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xmlns="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xmlns="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xmlns="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xmlns="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xmlns="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xmlns="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xmlns="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xmlns="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xmlns="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xmlns="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xmlns="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xmlns="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xmlns="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xmlns="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xmlns="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xmlns="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xmlns="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xmlns="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xmlns="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xmlns="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xmlns="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xmlns="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xmlns="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xmlns="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xmlns="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xmlns="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xmlns="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20.09.2019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xmlns="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xmlns="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xmlns="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xmlns="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xmlns="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xmlns="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xmlns="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xmlns="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xmlns="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xmlns="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xmlns="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xmlns="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xmlns="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xmlns="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xmlns="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xmlns="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xmlns="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xmlns="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xmlns="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xmlns="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xmlns="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xmlns="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xmlns="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xmlns="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xmlns="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xmlns="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xmlns="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20.09.2019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xmlns="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xmlns="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xmlns="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xmlns="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xmlns="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xmlns="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xmlns="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xmlns="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xmlns="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xmlns="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xmlns="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xmlns="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xmlns="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xmlns="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xmlns="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xmlns="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xmlns="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xmlns="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xmlns="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xmlns="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xmlns="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xmlns="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xmlns="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xmlns="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xmlns="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xmlns="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xmlns="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xmlns="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xmlns="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xmlns="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xmlns="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xmlns="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xmlns="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xmlns="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xmlns="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xmlns="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xmlns="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xmlns="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xmlns="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xmlns="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xmlns="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20.09.2019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xmlns="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xmlns="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xmlns="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xmlns="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xmlns="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xmlns="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xmlns="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xmlns="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xmlns="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xmlns="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xmlns="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xmlns="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xmlns="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xmlns="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xmlns="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xmlns="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xmlns="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xmlns="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xmlns="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xmlns="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xmlns="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xmlns="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xmlns="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xmlns="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xmlns="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20.09.2019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xmlns="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xmlns="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xmlns="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xmlns="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xmlns="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xmlns="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xmlns="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xmlns="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xmlns="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xmlns="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xmlns="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xmlns="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xmlns="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xmlns="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xmlns="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xmlns="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xmlns="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xmlns="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xmlns="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xmlns="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xmlns="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xmlns="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xmlns="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xmlns="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xmlns="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xmlns="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xmlns="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xmlns="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xmlns="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xmlns="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xmlns="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xmlns="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xmlns="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xmlns="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xmlns="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xmlns="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xmlns="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xmlns="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xmlns="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xmlns="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xmlns="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xmlns="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xmlns="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xmlns="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xmlns="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xmlns="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xmlns="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xmlns="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xmlns="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xmlns="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xmlns="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xmlns="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xmlns="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xmlns="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xmlns="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xmlns="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xmlns="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xmlns="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xmlns="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xmlns="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xmlns="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xmlns="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xmlns="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xmlns="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xmlns="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xmlns="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xmlns="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xmlns="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xmlns="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xmlns="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xmlns="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xmlns="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xmlns="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xmlns="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xmlns="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xmlns="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xmlns="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xmlns="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xmlns="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xmlns="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xmlns="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xmlns="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xmlns="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xmlns="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xmlns="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xmlns="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xmlns="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xmlns="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xmlns="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xmlns="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xmlns="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xmlns="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xmlns="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xmlns="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xmlns="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xmlns="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xmlns="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xmlns="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xmlns="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xmlns="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xmlns="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xmlns="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xmlns="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xmlns="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xmlns="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xmlns="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xmlns="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xmlns="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20.09.2019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xmlns="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xmlns="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xmlns="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xmlns="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xmlns="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xmlns="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xmlns="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xmlns="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xmlns="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xmlns="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xmlns="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xmlns="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xmlns="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xmlns="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xmlns="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xmlns="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xmlns="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xmlns="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xmlns="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xmlns="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xmlns="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xmlns="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xmlns="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xmlns="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xmlns="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xmlns="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xmlns="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xmlns="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xmlns="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xmlns="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xmlns="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xmlns="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xmlns="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xmlns="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xmlns="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xmlns="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20.09.2019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xmlns="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xmlns="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xmlns="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xmlns="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xmlns="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xmlns="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xmlns="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xmlns="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xmlns="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xmlns="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xmlns="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xmlns="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xmlns="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xmlns="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xmlns="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xmlns="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xmlns="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xmlns="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xmlns="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xmlns="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xmlns="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xmlns="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xmlns="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xmlns="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xmlns="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xmlns="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xmlns="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xmlns="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xmlns="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xmlns="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xmlns="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xmlns="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xmlns="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xmlns="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xmlns="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xmlns="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xmlns="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xmlns="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xmlns="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xmlns="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xmlns="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xmlns="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xmlns="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xmlns="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xmlns="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xmlns="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xmlns="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xmlns="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xmlns="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xmlns="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xmlns="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xmlns="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xmlns="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xmlns="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xmlns="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xmlns="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xmlns="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xmlns="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xmlns="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xmlns="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xmlns="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xmlns="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xmlns="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xmlns="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xmlns="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xmlns="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xmlns="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05" r:id="rId3"/>
    <p:sldLayoutId id="2147483706" r:id="rId4"/>
    <p:sldLayoutId id="2147483712" r:id="rId5"/>
    <p:sldLayoutId id="2147483711" r:id="rId6"/>
    <p:sldLayoutId id="2147483840" r:id="rId7"/>
    <p:sldLayoutId id="2147483866" r:id="rId8"/>
    <p:sldLayoutId id="2147483850" r:id="rId9"/>
    <p:sldLayoutId id="2147483849" r:id="rId10"/>
    <p:sldLayoutId id="2147483844" r:id="rId11"/>
    <p:sldLayoutId id="2147483845" r:id="rId12"/>
    <p:sldLayoutId id="2147483846" r:id="rId13"/>
    <p:sldLayoutId id="2147483740" r:id="rId14"/>
    <p:sldLayoutId id="2147483741" r:id="rId15"/>
    <p:sldLayoutId id="2147483860" r:id="rId16"/>
    <p:sldLayoutId id="2147483742" r:id="rId17"/>
    <p:sldLayoutId id="2147483743" r:id="rId18"/>
    <p:sldLayoutId id="2147483864" r:id="rId19"/>
    <p:sldLayoutId id="2147483865" r:id="rId20"/>
    <p:sldLayoutId id="2147483754" r:id="rId21"/>
    <p:sldLayoutId id="2147483833" r:id="rId22"/>
    <p:sldLayoutId id="2147483756" r:id="rId23"/>
    <p:sldLayoutId id="2147483834" r:id="rId24"/>
    <p:sldLayoutId id="2147483755" r:id="rId25"/>
    <p:sldLayoutId id="2147483835" r:id="rId26"/>
    <p:sldLayoutId id="2147483757" r:id="rId27"/>
    <p:sldLayoutId id="2147483836" r:id="rId28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1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up.no/rapporter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60400" y="728165"/>
            <a:ext cx="9469438" cy="1311999"/>
          </a:xfrm>
        </p:spPr>
        <p:txBody>
          <a:bodyPr>
            <a:normAutofit fontScale="90000"/>
          </a:bodyPr>
          <a:lstStyle/>
          <a:p>
            <a:r>
              <a:rPr lang="nb-NO" sz="3600" dirty="0" smtClean="0"/>
              <a:t>Omsorgsbyggsaken</a:t>
            </a:r>
            <a:r>
              <a:rPr lang="nb-NO" dirty="0" smtClean="0"/>
              <a:t> 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– erfaringsdeling fra en gravesak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19" y="2176462"/>
            <a:ext cx="77914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74" y="5710237"/>
            <a:ext cx="4556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3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Tidslinje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493158"/>
            <a:ext cx="9469438" cy="4060824"/>
          </a:xfrm>
        </p:spPr>
        <p:txBody>
          <a:bodyPr/>
          <a:lstStyle/>
          <a:p>
            <a:r>
              <a:rPr lang="nb-NO" dirty="0" smtClean="0"/>
              <a:t>Varsel om «korrupsjon og nepotisme i Omsorgsbygg» ble sendt utvalgte politikere og journalist i Dagbladet 12. mars</a:t>
            </a:r>
          </a:p>
          <a:p>
            <a:r>
              <a:rPr lang="nb-NO" dirty="0" smtClean="0"/>
              <a:t>Kontrollutvalget sendte varslet videre til Kommunerevisjonen 20. mars med bestilling om å sjekke ansettelser i foretaket</a:t>
            </a:r>
          </a:p>
          <a:p>
            <a:r>
              <a:rPr lang="nb-NO" dirty="0" smtClean="0"/>
              <a:t>Første innsynsbegjæring fra journalisten kom 25. juni</a:t>
            </a:r>
          </a:p>
          <a:p>
            <a:r>
              <a:rPr lang="nb-NO" dirty="0" smtClean="0"/>
              <a:t>Første artikkel i Dagbladet kom 4. september</a:t>
            </a:r>
          </a:p>
          <a:p>
            <a:r>
              <a:rPr lang="nb-NO" dirty="0" smtClean="0"/>
              <a:t>Styreleder gikk av 17. oktober</a:t>
            </a:r>
          </a:p>
          <a:p>
            <a:r>
              <a:rPr lang="nb-NO" dirty="0"/>
              <a:t>Styret ble byttet ut </a:t>
            </a:r>
            <a:r>
              <a:rPr lang="nb-NO" dirty="0" smtClean="0"/>
              <a:t>24. oktober</a:t>
            </a:r>
            <a:endParaRPr lang="nb-NO" dirty="0"/>
          </a:p>
          <a:p>
            <a:r>
              <a:rPr lang="nb-NO" dirty="0" smtClean="0"/>
              <a:t>Adm.dir. gikk av 4. november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4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2" y="422003"/>
            <a:ext cx="4834592" cy="406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57" y="171518"/>
            <a:ext cx="4946452" cy="4561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88" y="422003"/>
            <a:ext cx="4841421" cy="5419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76" y="1233961"/>
            <a:ext cx="4658233" cy="4935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66" y="1562509"/>
            <a:ext cx="7762875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7" y="885282"/>
            <a:ext cx="5067201" cy="5464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20" y="1324043"/>
            <a:ext cx="5808778" cy="5277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7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8" y="458062"/>
            <a:ext cx="5238334" cy="492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95" y="994139"/>
            <a:ext cx="7053486" cy="5246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81" y="1766116"/>
            <a:ext cx="5946638" cy="406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52" y="580527"/>
            <a:ext cx="57340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42" y="4882379"/>
            <a:ext cx="5800725" cy="40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7679989" y="98833"/>
            <a:ext cx="381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Toppleder under ekstremt press.</a:t>
            </a:r>
          </a:p>
        </p:txBody>
      </p:sp>
    </p:spTree>
    <p:extLst>
      <p:ext uri="{BB962C8B-B14F-4D97-AF65-F5344CB8AC3E}">
        <p14:creationId xmlns:p14="http://schemas.microsoft.com/office/powerpoint/2010/main" val="327397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Tallenes tale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Ca</a:t>
            </a:r>
            <a:r>
              <a:rPr lang="nb-NO" dirty="0" smtClean="0"/>
              <a:t> 130 innsynsbegjæringer, etablerte team som håndterte innsynsbegjæringene. </a:t>
            </a:r>
          </a:p>
          <a:p>
            <a:r>
              <a:rPr lang="nb-NO" dirty="0"/>
              <a:t>Journalisten ønsker dokumentasjon. Manglende dokumentasjonen = manglende tillit = rom for spekulasjoner. </a:t>
            </a:r>
          </a:p>
          <a:p>
            <a:r>
              <a:rPr lang="nb-NO" dirty="0" smtClean="0"/>
              <a:t>6000-7000 sider utlevert dokumentasjon, fra Omsorgsbygg, styret, bydel Sagene, flere byrådsavdelinger. </a:t>
            </a:r>
          </a:p>
          <a:p>
            <a:r>
              <a:rPr lang="nb-NO" dirty="0" smtClean="0"/>
              <a:t>De fleste </a:t>
            </a:r>
            <a:r>
              <a:rPr lang="nb-NO" dirty="0" err="1" smtClean="0"/>
              <a:t>innsynbegjæringer</a:t>
            </a:r>
            <a:r>
              <a:rPr lang="nb-NO" dirty="0" smtClean="0"/>
              <a:t> innvilget.</a:t>
            </a:r>
          </a:p>
          <a:p>
            <a:r>
              <a:rPr lang="nb-NO" dirty="0" smtClean="0"/>
              <a:t>Flere hundre spørsmål til alle involverte personer. </a:t>
            </a:r>
          </a:p>
          <a:p>
            <a:r>
              <a:rPr lang="nb-NO" dirty="0" smtClean="0"/>
              <a:t>Vi ble likevel oppfattet som lukket av journalisten (</a:t>
            </a:r>
            <a:r>
              <a:rPr lang="nb-NO" dirty="0" err="1" smtClean="0"/>
              <a:t>ref</a:t>
            </a:r>
            <a:r>
              <a:rPr lang="nb-NO" dirty="0" smtClean="0"/>
              <a:t> metoderapport)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29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321496"/>
            <a:ext cx="9469438" cy="725078"/>
          </a:xfrm>
        </p:spPr>
        <p:txBody>
          <a:bodyPr/>
          <a:lstStyle/>
          <a:p>
            <a:r>
              <a:rPr lang="nb-NO" dirty="0" smtClean="0"/>
              <a:t>Erfaringer som andre kan dra nytte av: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289051"/>
            <a:ext cx="10424431" cy="4060824"/>
          </a:xfrm>
        </p:spPr>
        <p:txBody>
          <a:bodyPr/>
          <a:lstStyle/>
          <a:p>
            <a:r>
              <a:rPr lang="nb-NO" dirty="0" smtClean="0"/>
              <a:t>Gå aldri ut fra at du kjenner alle sakens fakta. Alle involverte har egeninteresse i å fremstille sin side av saken på best mulig måte.</a:t>
            </a:r>
          </a:p>
          <a:p>
            <a:r>
              <a:rPr lang="nb-NO" dirty="0" smtClean="0"/>
              <a:t>Ikke </a:t>
            </a:r>
            <a:r>
              <a:rPr lang="nb-NO" dirty="0"/>
              <a:t>bagatelliser eller ta stilling til saken. </a:t>
            </a:r>
          </a:p>
          <a:p>
            <a:r>
              <a:rPr lang="nb-NO" dirty="0"/>
              <a:t>Svar på fakta, ikke på spekulasjoner. </a:t>
            </a:r>
            <a:r>
              <a:rPr lang="nb-NO" dirty="0" smtClean="0"/>
              <a:t>Ikke godta </a:t>
            </a:r>
            <a:r>
              <a:rPr lang="nb-NO" dirty="0" err="1" smtClean="0"/>
              <a:t>evt</a:t>
            </a:r>
            <a:r>
              <a:rPr lang="nb-NO" dirty="0" smtClean="0"/>
              <a:t> premisser i spørsmålsstillingen.</a:t>
            </a:r>
          </a:p>
          <a:p>
            <a:r>
              <a:rPr lang="nb-NO" dirty="0" smtClean="0"/>
              <a:t>Gjør </a:t>
            </a:r>
            <a:r>
              <a:rPr lang="nb-NO" dirty="0"/>
              <a:t>tydelige avtaler om </a:t>
            </a:r>
            <a:r>
              <a:rPr lang="nb-NO" dirty="0" smtClean="0"/>
              <a:t>intervjuer</a:t>
            </a:r>
            <a:r>
              <a:rPr lang="nb-NO" dirty="0"/>
              <a:t>. Ikke la deg presse av </a:t>
            </a:r>
            <a:r>
              <a:rPr lang="nb-NO" dirty="0" smtClean="0"/>
              <a:t>urimelige frister</a:t>
            </a:r>
            <a:r>
              <a:rPr lang="nb-NO" dirty="0"/>
              <a:t>, si fra hvorfor de ikke kan overholdes. </a:t>
            </a:r>
            <a:endParaRPr lang="nb-NO" dirty="0" smtClean="0"/>
          </a:p>
          <a:p>
            <a:r>
              <a:rPr lang="nb-NO" dirty="0" smtClean="0"/>
              <a:t>Les skup-rapporter </a:t>
            </a:r>
            <a:r>
              <a:rPr lang="nb-NO" dirty="0"/>
              <a:t>om </a:t>
            </a:r>
            <a:r>
              <a:rPr lang="nb-NO" dirty="0" smtClean="0"/>
              <a:t>metode. De fleste gravejournalister har på et tidspunkt meldt sin egen sak opp til skup-pris, og dermed også skrevet rapport. </a:t>
            </a:r>
            <a:r>
              <a:rPr lang="nb-NO" dirty="0" smtClean="0">
                <a:hlinkClick r:id="rId2"/>
              </a:rPr>
              <a:t>www.skup.no/rapporter</a:t>
            </a:r>
            <a:r>
              <a:rPr lang="nb-NO" dirty="0" smtClean="0"/>
              <a:t>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84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39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442416"/>
            <a:ext cx="9469438" cy="1311999"/>
          </a:xfrm>
        </p:spPr>
        <p:txBody>
          <a:bodyPr/>
          <a:lstStyle/>
          <a:p>
            <a:r>
              <a:rPr lang="nb-NO" dirty="0" smtClean="0"/>
              <a:t>Erfaringer internkommunikasjon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493158"/>
            <a:ext cx="9469438" cy="4060824"/>
          </a:xfrm>
        </p:spPr>
        <p:txBody>
          <a:bodyPr/>
          <a:lstStyle/>
          <a:p>
            <a:r>
              <a:rPr lang="nb-NO" dirty="0" smtClean="0"/>
              <a:t>Vi brukte allmøter og </a:t>
            </a:r>
            <a:r>
              <a:rPr lang="nb-NO" dirty="0" err="1" smtClean="0"/>
              <a:t>workplace</a:t>
            </a:r>
            <a:r>
              <a:rPr lang="nb-NO" dirty="0" smtClean="0"/>
              <a:t> til å informere. Vernetjenesten opprettet spørsmålskasse. </a:t>
            </a:r>
          </a:p>
          <a:p>
            <a:r>
              <a:rPr lang="nb-NO" dirty="0" smtClean="0"/>
              <a:t>Intern varslingssak med anonym varsler. Viktig </a:t>
            </a:r>
            <a:r>
              <a:rPr lang="nb-NO" dirty="0"/>
              <a:t>å </a:t>
            </a:r>
            <a:r>
              <a:rPr lang="nb-NO" dirty="0" smtClean="0"/>
              <a:t>ivareta varslerens rettigheter. Samtidig gjør anonymiteten det vanskeligere å gi ut informasjon. Må holde seg nøytralt til fakta.</a:t>
            </a:r>
            <a:endParaRPr lang="nb-NO" dirty="0"/>
          </a:p>
          <a:p>
            <a:r>
              <a:rPr lang="nb-NO" dirty="0" smtClean="0"/>
              <a:t>Habilitet </a:t>
            </a:r>
            <a:r>
              <a:rPr lang="nb-NO" dirty="0"/>
              <a:t>– og prinsippet om avledet habilitet</a:t>
            </a:r>
            <a:r>
              <a:rPr lang="nb-NO" dirty="0" smtClean="0"/>
              <a:t>. Våg å stille spørsmålet til kollegaer. Hvis man er i tvil om egen habilitet, er det bedre å melde seg inhabil.</a:t>
            </a:r>
          </a:p>
          <a:p>
            <a:r>
              <a:rPr lang="nb-NO" dirty="0"/>
              <a:t>Sørg for god arkivering av kontrakter, utlysninger, styrevedtak, eposter, </a:t>
            </a:r>
            <a:r>
              <a:rPr lang="nb-NO" dirty="0" smtClean="0"/>
              <a:t>årsrapporter</a:t>
            </a:r>
          </a:p>
          <a:p>
            <a:r>
              <a:rPr lang="nb-NO" dirty="0" smtClean="0"/>
              <a:t>Innsynsteam – sett det gjerne sammen tverrfaglig, frisk øyne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94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368936"/>
            <a:ext cx="9469438" cy="1311999"/>
          </a:xfrm>
        </p:spPr>
        <p:txBody>
          <a:bodyPr>
            <a:normAutofit/>
          </a:bodyPr>
          <a:lstStyle/>
          <a:p>
            <a:r>
              <a:rPr lang="nb-NO" dirty="0" smtClean="0"/>
              <a:t>Tillegg: Kommunikasjonsstrategien til EBY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7387" y="1444174"/>
            <a:ext cx="9469438" cy="4060824"/>
          </a:xfrm>
        </p:spPr>
        <p:txBody>
          <a:bodyPr/>
          <a:lstStyle/>
          <a:p>
            <a:r>
              <a:rPr lang="nb-NO" sz="1200" dirty="0" smtClean="0"/>
              <a:t>Vi </a:t>
            </a:r>
            <a:r>
              <a:rPr lang="nb-NO" sz="1200" dirty="0"/>
              <a:t>går inn i møtet med hevet hode og trygghet om at vi gjør jobben vår innenfor de rammene vi skal forholde oss til. Det betyr også at vi er opptatt av å stadig forbedre oss og kritikk fra beboere og funn i rapporter tar vi på alvor og bruker kunnskapen til å forbedre oss. Vi ser alvorlig på det dersom det stemmer at leiegårder bevisst ikke er meldt inn slik selger/kjøper er lovpålagt å gjøre. Dette må vi undersøke nærmere og evt. kjøre prosesser opp mot beboere med spørsmål og interessen for forkjøp.</a:t>
            </a:r>
          </a:p>
          <a:p>
            <a:pPr lvl="0"/>
            <a:r>
              <a:rPr lang="nb-NO" sz="1200" dirty="0"/>
              <a:t>Selv om vi er godt forberedt vet vi de kan komme opp med noe overraskende i møtet. Dersom vi blir tatt helt på senga må vi heller kjøpe oss tid enn å føle oss presset til å komme med en uttalelse som vi kan bli sitert på, og som vi ikke har sjansen til å se rekkevidden av der og da. </a:t>
            </a:r>
          </a:p>
          <a:p>
            <a:pPr lvl="0"/>
            <a:r>
              <a:rPr lang="nb-NO" sz="1200" dirty="0"/>
              <a:t>Alt vi sier kan vi bli sitert på – husk at det ikke er noe «bare mellom oss» uansett hvor hyggelige de er i møtet.</a:t>
            </a:r>
          </a:p>
          <a:p>
            <a:pPr lvl="0"/>
            <a:r>
              <a:rPr lang="nb-NO" sz="1200" dirty="0"/>
              <a:t>Alltid lurt å dvele litt ved spørsmålene før vi svarer – stillhet er helt ok. Ikke bli stressa for stillhet. Viktig å beholde roen – de kommer jo tross alt til oss fordi vi er ekspertene.</a:t>
            </a:r>
          </a:p>
          <a:p>
            <a:pPr lvl="0"/>
            <a:r>
              <a:rPr lang="nb-NO" sz="1200" dirty="0"/>
              <a:t>Fordeling av oppgaver: De vil nok henvende seg til Eskil, det er direktøren de er mest opptatt av å snakke med. De er samtidig opptatt av detaljspørsmål om forkjøp og mange av svarene er veldig juridiske. Det er derfor naturlig at Eskil svarer helt overordnet og at Hanne/Nina overtar når det er viktig at vi er pinlig nøyaktige i det vi svarer. Vi vet at presisjon er viktig når vi snakker om forkjøp.</a:t>
            </a:r>
          </a:p>
          <a:p>
            <a:pPr lvl="0"/>
            <a:r>
              <a:rPr lang="nb-NO" sz="1200" dirty="0"/>
              <a:t>Vi ber selvfølgelig om sitatsjekk – vi er også på tilbudssiden dersom det ønsker at vi sjekker fakta. Sitatsjekk sendes Lena.</a:t>
            </a:r>
          </a:p>
          <a:p>
            <a:pPr lvl="0"/>
            <a:r>
              <a:rPr lang="nb-NO" sz="1200" dirty="0"/>
              <a:t>Og husk – vi gjør en god jobb i EBY - det skal vi klare å få frem!</a:t>
            </a:r>
          </a:p>
          <a:p>
            <a:endParaRPr lang="nb-NO" sz="12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3661315"/>
      </p:ext>
    </p:extLst>
  </p:cSld>
  <p:clrMapOvr>
    <a:masterClrMapping/>
  </p:clrMapOvr>
</p:sld>
</file>

<file path=ppt/theme/theme1.xml><?xml version="1.0" encoding="utf-8"?>
<a:theme xmlns:a="http://schemas.openxmlformats.org/drawingml/2006/main" name="Oslo_2019-enkel_alle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Oslo_2019-enkel_alle</Template>
  <TotalTime>9059</TotalTime>
  <Words>729</Words>
  <Application>Microsoft Office PowerPoint</Application>
  <PresentationFormat>Egendefinert</PresentationFormat>
  <Paragraphs>56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Oslo Sans Office</vt:lpstr>
      <vt:lpstr>Wingdings</vt:lpstr>
      <vt:lpstr>Oslo_2019-enkel_alle</vt:lpstr>
      <vt:lpstr>Omsorgsbyggsaken   – erfaringsdeling fra en gravesak</vt:lpstr>
      <vt:lpstr>Tidslinje</vt:lpstr>
      <vt:lpstr>PowerPoint-presentasjon</vt:lpstr>
      <vt:lpstr>PowerPoint-presentasjon</vt:lpstr>
      <vt:lpstr>Tallenes tale</vt:lpstr>
      <vt:lpstr>Erfaringer som andre kan dra nytte av:</vt:lpstr>
      <vt:lpstr>PowerPoint-presentasjon</vt:lpstr>
      <vt:lpstr>Erfaringer internkommunikasjon</vt:lpstr>
      <vt:lpstr>Tillegg: Kommunikasjonsstrategien til EBY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Marte Svenneby</dc:creator>
  <cp:lastModifiedBy>Meld inn i Domenet</cp:lastModifiedBy>
  <cp:revision>37</cp:revision>
  <cp:lastPrinted>2019-03-22T09:42:42Z</cp:lastPrinted>
  <dcterms:created xsi:type="dcterms:W3CDTF">2019-08-30T09:06:58Z</dcterms:created>
  <dcterms:modified xsi:type="dcterms:W3CDTF">2019-09-20T10:33:19Z</dcterms:modified>
</cp:coreProperties>
</file>