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1" r:id="rId4"/>
    <p:sldId id="262" r:id="rId5"/>
    <p:sldId id="260" r:id="rId6"/>
    <p:sldId id="259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-39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24A7A-766C-4A08-A94D-3CE8B4DCA5D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A6A3F86-73E3-4F88-B6DD-8ABB8A8D1487}">
      <dgm:prSet phldrT="[Tekst]" custT="1"/>
      <dgm:spPr/>
      <dgm:t>
        <a:bodyPr/>
        <a:lstStyle/>
        <a:p>
          <a:r>
            <a:rPr lang="nb-NO" sz="1200"/>
            <a:t>1. Forstå og ha kjennskap til Oslo kommune</a:t>
          </a:r>
        </a:p>
      </dgm:t>
    </dgm:pt>
    <dgm:pt modelId="{78D73AE3-8CAD-49FF-816A-E10AA934AFF0}" type="parTrans" cxnId="{4FC2B8F7-CF3E-4372-A77C-050A9354CECA}">
      <dgm:prSet/>
      <dgm:spPr/>
      <dgm:t>
        <a:bodyPr/>
        <a:lstStyle/>
        <a:p>
          <a:endParaRPr lang="nb-NO"/>
        </a:p>
      </dgm:t>
    </dgm:pt>
    <dgm:pt modelId="{289A268F-21C4-4714-B3E0-C6785E9144D3}" type="sibTrans" cxnId="{4FC2B8F7-CF3E-4372-A77C-050A9354CECA}">
      <dgm:prSet/>
      <dgm:spPr/>
      <dgm:t>
        <a:bodyPr/>
        <a:lstStyle/>
        <a:p>
          <a:endParaRPr lang="nb-NO"/>
        </a:p>
      </dgm:t>
    </dgm:pt>
    <dgm:pt modelId="{6583F124-8683-4FE9-BE26-A3389A54A721}">
      <dgm:prSet phldrT="[Tekst]" custT="1"/>
      <dgm:spPr/>
      <dgm:t>
        <a:bodyPr/>
        <a:lstStyle/>
        <a:p>
          <a:r>
            <a:rPr lang="nb-NO" sz="1200"/>
            <a:t>2. Kjennskap til OKs mål og strategier</a:t>
          </a:r>
        </a:p>
      </dgm:t>
    </dgm:pt>
    <dgm:pt modelId="{368F35D6-9764-4C10-9D6C-0F27101CC3E4}" type="parTrans" cxnId="{6F00A4C0-5D08-4274-8AAB-748EBD5D283A}">
      <dgm:prSet/>
      <dgm:spPr/>
      <dgm:t>
        <a:bodyPr/>
        <a:lstStyle/>
        <a:p>
          <a:endParaRPr lang="nb-NO"/>
        </a:p>
      </dgm:t>
    </dgm:pt>
    <dgm:pt modelId="{E86E9A28-0FD2-48BB-98DB-AAB81580CEB9}" type="sibTrans" cxnId="{6F00A4C0-5D08-4274-8AAB-748EBD5D283A}">
      <dgm:prSet/>
      <dgm:spPr/>
      <dgm:t>
        <a:bodyPr/>
        <a:lstStyle/>
        <a:p>
          <a:endParaRPr lang="nb-NO"/>
        </a:p>
      </dgm:t>
    </dgm:pt>
    <dgm:pt modelId="{FE13F411-68E1-40B9-BCDE-B0D2EE9B037E}">
      <dgm:prSet phldrT="[Tekst]" custT="1"/>
      <dgm:spPr/>
      <dgm:t>
        <a:bodyPr/>
        <a:lstStyle/>
        <a:p>
          <a:r>
            <a:rPr lang="nb-NO" sz="1200"/>
            <a:t>4. Dialog med ledelsen</a:t>
          </a:r>
        </a:p>
      </dgm:t>
    </dgm:pt>
    <dgm:pt modelId="{A718350A-824F-4650-B8AD-BC8AEDC3738E}" type="parTrans" cxnId="{2214AA65-6136-4FFD-A154-01780EADF5D7}">
      <dgm:prSet/>
      <dgm:spPr/>
      <dgm:t>
        <a:bodyPr/>
        <a:lstStyle/>
        <a:p>
          <a:endParaRPr lang="nb-NO"/>
        </a:p>
      </dgm:t>
    </dgm:pt>
    <dgm:pt modelId="{DAC26FFE-144C-431D-892E-9AF09D108FBF}" type="sibTrans" cxnId="{2214AA65-6136-4FFD-A154-01780EADF5D7}">
      <dgm:prSet/>
      <dgm:spPr/>
      <dgm:t>
        <a:bodyPr/>
        <a:lstStyle/>
        <a:p>
          <a:endParaRPr lang="nb-NO"/>
        </a:p>
      </dgm:t>
    </dgm:pt>
    <dgm:pt modelId="{4189FD3B-14D0-4F62-968D-127EFEFEC411}">
      <dgm:prSet phldrT="[Tekst]" custT="1"/>
      <dgm:spPr/>
      <dgm:t>
        <a:bodyPr/>
        <a:lstStyle/>
        <a:p>
          <a:r>
            <a:rPr lang="nb-NO" sz="1200"/>
            <a:t>5. Risikovurdering</a:t>
          </a:r>
        </a:p>
      </dgm:t>
    </dgm:pt>
    <dgm:pt modelId="{DB62670B-A912-40E8-AFBB-2FDFF3977592}" type="parTrans" cxnId="{21936FD9-ACDA-4323-AF1F-F1FAF980C2D0}">
      <dgm:prSet/>
      <dgm:spPr/>
      <dgm:t>
        <a:bodyPr/>
        <a:lstStyle/>
        <a:p>
          <a:endParaRPr lang="nb-NO"/>
        </a:p>
      </dgm:t>
    </dgm:pt>
    <dgm:pt modelId="{1048B28A-E681-466F-BD1A-2A3EE7D4BA93}" type="sibTrans" cxnId="{21936FD9-ACDA-4323-AF1F-F1FAF980C2D0}">
      <dgm:prSet/>
      <dgm:spPr/>
      <dgm:t>
        <a:bodyPr/>
        <a:lstStyle/>
        <a:p>
          <a:endParaRPr lang="nb-NO"/>
        </a:p>
      </dgm:t>
    </dgm:pt>
    <dgm:pt modelId="{7708D7E0-3039-4B67-B477-E6DBE7B03F92}">
      <dgm:prSet phldrT="[Tekst]" custT="1"/>
      <dgm:spPr/>
      <dgm:t>
        <a:bodyPr/>
        <a:lstStyle/>
        <a:p>
          <a:r>
            <a:rPr lang="nb-NO" sz="1200"/>
            <a:t>7. Presentere årsplanen for byrådet</a:t>
          </a:r>
        </a:p>
      </dgm:t>
    </dgm:pt>
    <dgm:pt modelId="{8DA5FBB4-0156-423F-BB1E-383CFA7455B9}" type="parTrans" cxnId="{E8602AE1-F918-4194-BD4C-5D7B2CA19C9B}">
      <dgm:prSet/>
      <dgm:spPr/>
      <dgm:t>
        <a:bodyPr/>
        <a:lstStyle/>
        <a:p>
          <a:endParaRPr lang="nb-NO"/>
        </a:p>
      </dgm:t>
    </dgm:pt>
    <dgm:pt modelId="{ED77AC4E-5E82-4325-B38B-6688034B39F3}" type="sibTrans" cxnId="{E8602AE1-F918-4194-BD4C-5D7B2CA19C9B}">
      <dgm:prSet/>
      <dgm:spPr/>
      <dgm:t>
        <a:bodyPr/>
        <a:lstStyle/>
        <a:p>
          <a:endParaRPr lang="nb-NO"/>
        </a:p>
      </dgm:t>
    </dgm:pt>
    <dgm:pt modelId="{287B15F7-77D9-4159-AD57-1B715FFCB381}">
      <dgm:prSet phldrT="[Tekst]" custT="1"/>
      <dgm:spPr/>
      <dgm:t>
        <a:bodyPr/>
        <a:lstStyle/>
        <a:p>
          <a:r>
            <a:rPr lang="nb-NO" sz="1200"/>
            <a:t>6. Utarbeide årsplan/ revisjonsplan</a:t>
          </a:r>
        </a:p>
      </dgm:t>
    </dgm:pt>
    <dgm:pt modelId="{A8CF4854-AC92-42D5-BA77-2165BDA526B7}" type="parTrans" cxnId="{C24E5FFF-7591-433B-B318-480C0839224C}">
      <dgm:prSet/>
      <dgm:spPr/>
      <dgm:t>
        <a:bodyPr/>
        <a:lstStyle/>
        <a:p>
          <a:endParaRPr lang="nb-NO"/>
        </a:p>
      </dgm:t>
    </dgm:pt>
    <dgm:pt modelId="{47A9BB9D-00E2-4D97-847C-AB93B0717117}" type="sibTrans" cxnId="{C24E5FFF-7591-433B-B318-480C0839224C}">
      <dgm:prSet/>
      <dgm:spPr/>
      <dgm:t>
        <a:bodyPr/>
        <a:lstStyle/>
        <a:p>
          <a:endParaRPr lang="nb-NO"/>
        </a:p>
      </dgm:t>
    </dgm:pt>
    <dgm:pt modelId="{D14E2AE7-7000-4749-8969-8DBF68163F42}">
      <dgm:prSet phldrT="[Tekst]" custT="1"/>
      <dgm:spPr/>
      <dgm:t>
        <a:bodyPr/>
        <a:lstStyle/>
        <a:p>
          <a:r>
            <a:rPr lang="nb-NO" sz="1200" dirty="0"/>
            <a:t>3. Kartlegge de ulike byrådsavdelingenes ansvarsområde</a:t>
          </a:r>
        </a:p>
      </dgm:t>
    </dgm:pt>
    <dgm:pt modelId="{05D0BA7D-2C0A-4176-A4A1-858E3D6715C2}" type="parTrans" cxnId="{9DAFC383-8F07-44B4-AF32-5CF3776B7A47}">
      <dgm:prSet/>
      <dgm:spPr/>
      <dgm:t>
        <a:bodyPr/>
        <a:lstStyle/>
        <a:p>
          <a:endParaRPr lang="nb-NO"/>
        </a:p>
      </dgm:t>
    </dgm:pt>
    <dgm:pt modelId="{75E91FD0-C271-4609-954D-A69677ADDFEC}" type="sibTrans" cxnId="{9DAFC383-8F07-44B4-AF32-5CF3776B7A47}">
      <dgm:prSet/>
      <dgm:spPr/>
      <dgm:t>
        <a:bodyPr/>
        <a:lstStyle/>
        <a:p>
          <a:endParaRPr lang="nb-NO"/>
        </a:p>
      </dgm:t>
    </dgm:pt>
    <dgm:pt modelId="{E3C25F0F-ADDA-4A94-8855-70F8890E85AF}" type="pres">
      <dgm:prSet presAssocID="{14F24A7A-766C-4A08-A94D-3CE8B4DCA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9211D50-B8BA-40D2-BC2F-952A4991360B}" type="pres">
      <dgm:prSet presAssocID="{7708D7E0-3039-4B67-B477-E6DBE7B03F92}" presName="boxAndChildren" presStyleCnt="0"/>
      <dgm:spPr/>
    </dgm:pt>
    <dgm:pt modelId="{414A7794-D7FC-4254-9CE3-FA0FB4E703FE}" type="pres">
      <dgm:prSet presAssocID="{7708D7E0-3039-4B67-B477-E6DBE7B03F92}" presName="parentTextBox" presStyleLbl="node1" presStyleIdx="0" presStyleCnt="7" custScaleY="38799"/>
      <dgm:spPr/>
      <dgm:t>
        <a:bodyPr/>
        <a:lstStyle/>
        <a:p>
          <a:endParaRPr lang="nb-NO"/>
        </a:p>
      </dgm:t>
    </dgm:pt>
    <dgm:pt modelId="{11DC9B0E-5D20-4F1B-98C8-6406B689274C}" type="pres">
      <dgm:prSet presAssocID="{47A9BB9D-00E2-4D97-847C-AB93B0717117}" presName="sp" presStyleCnt="0"/>
      <dgm:spPr/>
    </dgm:pt>
    <dgm:pt modelId="{3684EF6F-8D2E-4508-BD50-545603D8BB70}" type="pres">
      <dgm:prSet presAssocID="{287B15F7-77D9-4159-AD57-1B715FFCB381}" presName="arrowAndChildren" presStyleCnt="0"/>
      <dgm:spPr/>
    </dgm:pt>
    <dgm:pt modelId="{847E194B-C79E-4A87-B959-42C2C36EB76A}" type="pres">
      <dgm:prSet presAssocID="{287B15F7-77D9-4159-AD57-1B715FFCB381}" presName="parentTextArrow" presStyleLbl="node1" presStyleIdx="1" presStyleCnt="7" custScaleY="36289"/>
      <dgm:spPr/>
      <dgm:t>
        <a:bodyPr/>
        <a:lstStyle/>
        <a:p>
          <a:endParaRPr lang="nb-NO"/>
        </a:p>
      </dgm:t>
    </dgm:pt>
    <dgm:pt modelId="{8B321CD1-742C-476B-9684-B300DB0D7E7D}" type="pres">
      <dgm:prSet presAssocID="{1048B28A-E681-466F-BD1A-2A3EE7D4BA93}" presName="sp" presStyleCnt="0"/>
      <dgm:spPr/>
    </dgm:pt>
    <dgm:pt modelId="{5F95641B-3FBC-4D21-BD5B-22C956E2C8EA}" type="pres">
      <dgm:prSet presAssocID="{4189FD3B-14D0-4F62-968D-127EFEFEC411}" presName="arrowAndChildren" presStyleCnt="0"/>
      <dgm:spPr/>
    </dgm:pt>
    <dgm:pt modelId="{9AB27428-1ADC-44C5-AEA4-7BE3A4CDEC55}" type="pres">
      <dgm:prSet presAssocID="{4189FD3B-14D0-4F62-968D-127EFEFEC411}" presName="parentTextArrow" presStyleLbl="node1" presStyleIdx="2" presStyleCnt="7" custScaleY="27589"/>
      <dgm:spPr/>
      <dgm:t>
        <a:bodyPr/>
        <a:lstStyle/>
        <a:p>
          <a:endParaRPr lang="nb-NO"/>
        </a:p>
      </dgm:t>
    </dgm:pt>
    <dgm:pt modelId="{FCEB5EBA-5E26-484A-973F-AE21C1CFC70B}" type="pres">
      <dgm:prSet presAssocID="{DAC26FFE-144C-431D-892E-9AF09D108FBF}" presName="sp" presStyleCnt="0"/>
      <dgm:spPr/>
    </dgm:pt>
    <dgm:pt modelId="{3B034933-C674-4995-8F3D-5DBA8B816B15}" type="pres">
      <dgm:prSet presAssocID="{FE13F411-68E1-40B9-BCDE-B0D2EE9B037E}" presName="arrowAndChildren" presStyleCnt="0"/>
      <dgm:spPr/>
    </dgm:pt>
    <dgm:pt modelId="{B8E2BBF7-8462-4BDF-BFA3-BE293D0679DF}" type="pres">
      <dgm:prSet presAssocID="{FE13F411-68E1-40B9-BCDE-B0D2EE9B037E}" presName="parentTextArrow" presStyleLbl="node1" presStyleIdx="3" presStyleCnt="7" custScaleY="29832"/>
      <dgm:spPr/>
      <dgm:t>
        <a:bodyPr/>
        <a:lstStyle/>
        <a:p>
          <a:endParaRPr lang="nb-NO"/>
        </a:p>
      </dgm:t>
    </dgm:pt>
    <dgm:pt modelId="{3FFCFB7A-DFEF-4B4C-816A-2A87040FE0B0}" type="pres">
      <dgm:prSet presAssocID="{75E91FD0-C271-4609-954D-A69677ADDFEC}" presName="sp" presStyleCnt="0"/>
      <dgm:spPr/>
    </dgm:pt>
    <dgm:pt modelId="{77A2BFCC-828E-4D94-A089-85FB4E96F35C}" type="pres">
      <dgm:prSet presAssocID="{D14E2AE7-7000-4749-8969-8DBF68163F42}" presName="arrowAndChildren" presStyleCnt="0"/>
      <dgm:spPr/>
    </dgm:pt>
    <dgm:pt modelId="{FDF2244B-57ED-47F4-B6AD-60B961DC1B34}" type="pres">
      <dgm:prSet presAssocID="{D14E2AE7-7000-4749-8969-8DBF68163F42}" presName="parentTextArrow" presStyleLbl="node1" presStyleIdx="4" presStyleCnt="7" custScaleY="36449"/>
      <dgm:spPr/>
      <dgm:t>
        <a:bodyPr/>
        <a:lstStyle/>
        <a:p>
          <a:endParaRPr lang="nb-NO"/>
        </a:p>
      </dgm:t>
    </dgm:pt>
    <dgm:pt modelId="{D411B1FE-ECBB-4A82-AF4B-79DAF474B88F}" type="pres">
      <dgm:prSet presAssocID="{E86E9A28-0FD2-48BB-98DB-AAB81580CEB9}" presName="sp" presStyleCnt="0"/>
      <dgm:spPr/>
    </dgm:pt>
    <dgm:pt modelId="{461F76D1-015D-44D1-AA43-AA58A20D0FB9}" type="pres">
      <dgm:prSet presAssocID="{6583F124-8683-4FE9-BE26-A3389A54A721}" presName="arrowAndChildren" presStyleCnt="0"/>
      <dgm:spPr/>
    </dgm:pt>
    <dgm:pt modelId="{492365FF-8E15-4F29-9101-5001E9215B52}" type="pres">
      <dgm:prSet presAssocID="{6583F124-8683-4FE9-BE26-A3389A54A721}" presName="parentTextArrow" presStyleLbl="node1" presStyleIdx="5" presStyleCnt="7" custScaleY="32606"/>
      <dgm:spPr/>
      <dgm:t>
        <a:bodyPr/>
        <a:lstStyle/>
        <a:p>
          <a:endParaRPr lang="nb-NO"/>
        </a:p>
      </dgm:t>
    </dgm:pt>
    <dgm:pt modelId="{C2286EFA-72DF-4FC5-BB8B-060481E28C3E}" type="pres">
      <dgm:prSet presAssocID="{289A268F-21C4-4714-B3E0-C6785E9144D3}" presName="sp" presStyleCnt="0"/>
      <dgm:spPr/>
    </dgm:pt>
    <dgm:pt modelId="{2377A8CD-0D73-4063-A020-CD6686639A83}" type="pres">
      <dgm:prSet presAssocID="{DA6A3F86-73E3-4F88-B6DD-8ABB8A8D1487}" presName="arrowAndChildren" presStyleCnt="0"/>
      <dgm:spPr/>
    </dgm:pt>
    <dgm:pt modelId="{C61CC37F-BAAE-4FEB-AB0D-EFEAFB9A32B8}" type="pres">
      <dgm:prSet presAssocID="{DA6A3F86-73E3-4F88-B6DD-8ABB8A8D1487}" presName="parentTextArrow" presStyleLbl="node1" presStyleIdx="6" presStyleCnt="7" custScaleY="35334" custLinFactNeighborY="-85"/>
      <dgm:spPr/>
      <dgm:t>
        <a:bodyPr/>
        <a:lstStyle/>
        <a:p>
          <a:endParaRPr lang="nb-NO"/>
        </a:p>
      </dgm:t>
    </dgm:pt>
  </dgm:ptLst>
  <dgm:cxnLst>
    <dgm:cxn modelId="{407C3C89-2E2E-4232-817A-A55553C41C9E}" type="presOf" srcId="{14F24A7A-766C-4A08-A94D-3CE8B4DCA5D8}" destId="{E3C25F0F-ADDA-4A94-8855-70F8890E85AF}" srcOrd="0" destOrd="0" presId="urn:microsoft.com/office/officeart/2005/8/layout/process4"/>
    <dgm:cxn modelId="{9DAFC383-8F07-44B4-AF32-5CF3776B7A47}" srcId="{14F24A7A-766C-4A08-A94D-3CE8B4DCA5D8}" destId="{D14E2AE7-7000-4749-8969-8DBF68163F42}" srcOrd="2" destOrd="0" parTransId="{05D0BA7D-2C0A-4176-A4A1-858E3D6715C2}" sibTransId="{75E91FD0-C271-4609-954D-A69677ADDFEC}"/>
    <dgm:cxn modelId="{E8602AE1-F918-4194-BD4C-5D7B2CA19C9B}" srcId="{14F24A7A-766C-4A08-A94D-3CE8B4DCA5D8}" destId="{7708D7E0-3039-4B67-B477-E6DBE7B03F92}" srcOrd="6" destOrd="0" parTransId="{8DA5FBB4-0156-423F-BB1E-383CFA7455B9}" sibTransId="{ED77AC4E-5E82-4325-B38B-6688034B39F3}"/>
    <dgm:cxn modelId="{9F53A94F-8713-4F4E-A4D0-6249628CF148}" type="presOf" srcId="{287B15F7-77D9-4159-AD57-1B715FFCB381}" destId="{847E194B-C79E-4A87-B959-42C2C36EB76A}" srcOrd="0" destOrd="0" presId="urn:microsoft.com/office/officeart/2005/8/layout/process4"/>
    <dgm:cxn modelId="{131C1EEC-87F9-49BD-9393-9DFF93784DBE}" type="presOf" srcId="{FE13F411-68E1-40B9-BCDE-B0D2EE9B037E}" destId="{B8E2BBF7-8462-4BDF-BFA3-BE293D0679DF}" srcOrd="0" destOrd="0" presId="urn:microsoft.com/office/officeart/2005/8/layout/process4"/>
    <dgm:cxn modelId="{22389A3F-97DA-404E-9795-04A0A4B5BF73}" type="presOf" srcId="{6583F124-8683-4FE9-BE26-A3389A54A721}" destId="{492365FF-8E15-4F29-9101-5001E9215B52}" srcOrd="0" destOrd="0" presId="urn:microsoft.com/office/officeart/2005/8/layout/process4"/>
    <dgm:cxn modelId="{6F00A4C0-5D08-4274-8AAB-748EBD5D283A}" srcId="{14F24A7A-766C-4A08-A94D-3CE8B4DCA5D8}" destId="{6583F124-8683-4FE9-BE26-A3389A54A721}" srcOrd="1" destOrd="0" parTransId="{368F35D6-9764-4C10-9D6C-0F27101CC3E4}" sibTransId="{E86E9A28-0FD2-48BB-98DB-AAB81580CEB9}"/>
    <dgm:cxn modelId="{16A8AC47-CC1A-4616-B711-393E98872DAE}" type="presOf" srcId="{DA6A3F86-73E3-4F88-B6DD-8ABB8A8D1487}" destId="{C61CC37F-BAAE-4FEB-AB0D-EFEAFB9A32B8}" srcOrd="0" destOrd="0" presId="urn:microsoft.com/office/officeart/2005/8/layout/process4"/>
    <dgm:cxn modelId="{21936FD9-ACDA-4323-AF1F-F1FAF980C2D0}" srcId="{14F24A7A-766C-4A08-A94D-3CE8B4DCA5D8}" destId="{4189FD3B-14D0-4F62-968D-127EFEFEC411}" srcOrd="4" destOrd="0" parTransId="{DB62670B-A912-40E8-AFBB-2FDFF3977592}" sibTransId="{1048B28A-E681-466F-BD1A-2A3EE7D4BA93}"/>
    <dgm:cxn modelId="{2426F95D-4842-406D-9961-721822220B12}" type="presOf" srcId="{7708D7E0-3039-4B67-B477-E6DBE7B03F92}" destId="{414A7794-D7FC-4254-9CE3-FA0FB4E703FE}" srcOrd="0" destOrd="0" presId="urn:microsoft.com/office/officeart/2005/8/layout/process4"/>
    <dgm:cxn modelId="{4FC2B8F7-CF3E-4372-A77C-050A9354CECA}" srcId="{14F24A7A-766C-4A08-A94D-3CE8B4DCA5D8}" destId="{DA6A3F86-73E3-4F88-B6DD-8ABB8A8D1487}" srcOrd="0" destOrd="0" parTransId="{78D73AE3-8CAD-49FF-816A-E10AA934AFF0}" sibTransId="{289A268F-21C4-4714-B3E0-C6785E9144D3}"/>
    <dgm:cxn modelId="{C24E5FFF-7591-433B-B318-480C0839224C}" srcId="{14F24A7A-766C-4A08-A94D-3CE8B4DCA5D8}" destId="{287B15F7-77D9-4159-AD57-1B715FFCB381}" srcOrd="5" destOrd="0" parTransId="{A8CF4854-AC92-42D5-BA77-2165BDA526B7}" sibTransId="{47A9BB9D-00E2-4D97-847C-AB93B0717117}"/>
    <dgm:cxn modelId="{7F449656-E292-4F59-B3D0-807E26F6F9D0}" type="presOf" srcId="{D14E2AE7-7000-4749-8969-8DBF68163F42}" destId="{FDF2244B-57ED-47F4-B6AD-60B961DC1B34}" srcOrd="0" destOrd="0" presId="urn:microsoft.com/office/officeart/2005/8/layout/process4"/>
    <dgm:cxn modelId="{7250E108-C217-439C-93E8-D7751FCF2E3B}" type="presOf" srcId="{4189FD3B-14D0-4F62-968D-127EFEFEC411}" destId="{9AB27428-1ADC-44C5-AEA4-7BE3A4CDEC55}" srcOrd="0" destOrd="0" presId="urn:microsoft.com/office/officeart/2005/8/layout/process4"/>
    <dgm:cxn modelId="{2214AA65-6136-4FFD-A154-01780EADF5D7}" srcId="{14F24A7A-766C-4A08-A94D-3CE8B4DCA5D8}" destId="{FE13F411-68E1-40B9-BCDE-B0D2EE9B037E}" srcOrd="3" destOrd="0" parTransId="{A718350A-824F-4650-B8AD-BC8AEDC3738E}" sibTransId="{DAC26FFE-144C-431D-892E-9AF09D108FBF}"/>
    <dgm:cxn modelId="{3CE369C7-5540-493E-ADF8-4BCF5D257223}" type="presParOf" srcId="{E3C25F0F-ADDA-4A94-8855-70F8890E85AF}" destId="{19211D50-B8BA-40D2-BC2F-952A4991360B}" srcOrd="0" destOrd="0" presId="urn:microsoft.com/office/officeart/2005/8/layout/process4"/>
    <dgm:cxn modelId="{ABF7E6F0-97ED-4200-B4E5-6DA49749C34F}" type="presParOf" srcId="{19211D50-B8BA-40D2-BC2F-952A4991360B}" destId="{414A7794-D7FC-4254-9CE3-FA0FB4E703FE}" srcOrd="0" destOrd="0" presId="urn:microsoft.com/office/officeart/2005/8/layout/process4"/>
    <dgm:cxn modelId="{52C94528-350D-482A-8367-B1E060DBFA16}" type="presParOf" srcId="{E3C25F0F-ADDA-4A94-8855-70F8890E85AF}" destId="{11DC9B0E-5D20-4F1B-98C8-6406B689274C}" srcOrd="1" destOrd="0" presId="urn:microsoft.com/office/officeart/2005/8/layout/process4"/>
    <dgm:cxn modelId="{A9006088-A991-4838-9C97-E427CBA61550}" type="presParOf" srcId="{E3C25F0F-ADDA-4A94-8855-70F8890E85AF}" destId="{3684EF6F-8D2E-4508-BD50-545603D8BB70}" srcOrd="2" destOrd="0" presId="urn:microsoft.com/office/officeart/2005/8/layout/process4"/>
    <dgm:cxn modelId="{D4CAD1A1-3C7B-4264-A372-608F79EAD0D2}" type="presParOf" srcId="{3684EF6F-8D2E-4508-BD50-545603D8BB70}" destId="{847E194B-C79E-4A87-B959-42C2C36EB76A}" srcOrd="0" destOrd="0" presId="urn:microsoft.com/office/officeart/2005/8/layout/process4"/>
    <dgm:cxn modelId="{0D7A31EB-5823-44CD-9675-0819820EC157}" type="presParOf" srcId="{E3C25F0F-ADDA-4A94-8855-70F8890E85AF}" destId="{8B321CD1-742C-476B-9684-B300DB0D7E7D}" srcOrd="3" destOrd="0" presId="urn:microsoft.com/office/officeart/2005/8/layout/process4"/>
    <dgm:cxn modelId="{4107D5C7-3435-4261-8058-D11870962253}" type="presParOf" srcId="{E3C25F0F-ADDA-4A94-8855-70F8890E85AF}" destId="{5F95641B-3FBC-4D21-BD5B-22C956E2C8EA}" srcOrd="4" destOrd="0" presId="urn:microsoft.com/office/officeart/2005/8/layout/process4"/>
    <dgm:cxn modelId="{75E98F57-47DE-4A55-B277-E4DD655F557F}" type="presParOf" srcId="{5F95641B-3FBC-4D21-BD5B-22C956E2C8EA}" destId="{9AB27428-1ADC-44C5-AEA4-7BE3A4CDEC55}" srcOrd="0" destOrd="0" presId="urn:microsoft.com/office/officeart/2005/8/layout/process4"/>
    <dgm:cxn modelId="{BB8100BF-BC5C-4AAD-A832-2BD303574E79}" type="presParOf" srcId="{E3C25F0F-ADDA-4A94-8855-70F8890E85AF}" destId="{FCEB5EBA-5E26-484A-973F-AE21C1CFC70B}" srcOrd="5" destOrd="0" presId="urn:microsoft.com/office/officeart/2005/8/layout/process4"/>
    <dgm:cxn modelId="{93DF48AE-B39A-4C6E-93DD-5596DF01D801}" type="presParOf" srcId="{E3C25F0F-ADDA-4A94-8855-70F8890E85AF}" destId="{3B034933-C674-4995-8F3D-5DBA8B816B15}" srcOrd="6" destOrd="0" presId="urn:microsoft.com/office/officeart/2005/8/layout/process4"/>
    <dgm:cxn modelId="{F48DE773-116A-445F-BD36-E9B7F54549BF}" type="presParOf" srcId="{3B034933-C674-4995-8F3D-5DBA8B816B15}" destId="{B8E2BBF7-8462-4BDF-BFA3-BE293D0679DF}" srcOrd="0" destOrd="0" presId="urn:microsoft.com/office/officeart/2005/8/layout/process4"/>
    <dgm:cxn modelId="{0ED2D203-1274-4014-8A64-FBCB188D3652}" type="presParOf" srcId="{E3C25F0F-ADDA-4A94-8855-70F8890E85AF}" destId="{3FFCFB7A-DFEF-4B4C-816A-2A87040FE0B0}" srcOrd="7" destOrd="0" presId="urn:microsoft.com/office/officeart/2005/8/layout/process4"/>
    <dgm:cxn modelId="{947BE826-22E6-4557-BE7F-A7B9261B8A1C}" type="presParOf" srcId="{E3C25F0F-ADDA-4A94-8855-70F8890E85AF}" destId="{77A2BFCC-828E-4D94-A089-85FB4E96F35C}" srcOrd="8" destOrd="0" presId="urn:microsoft.com/office/officeart/2005/8/layout/process4"/>
    <dgm:cxn modelId="{3A82CE3A-EE68-4124-A119-C524C6B12A15}" type="presParOf" srcId="{77A2BFCC-828E-4D94-A089-85FB4E96F35C}" destId="{FDF2244B-57ED-47F4-B6AD-60B961DC1B34}" srcOrd="0" destOrd="0" presId="urn:microsoft.com/office/officeart/2005/8/layout/process4"/>
    <dgm:cxn modelId="{7A5831AE-9951-431F-B973-65DEC35427A2}" type="presParOf" srcId="{E3C25F0F-ADDA-4A94-8855-70F8890E85AF}" destId="{D411B1FE-ECBB-4A82-AF4B-79DAF474B88F}" srcOrd="9" destOrd="0" presId="urn:microsoft.com/office/officeart/2005/8/layout/process4"/>
    <dgm:cxn modelId="{E6A40DDF-D56B-46F6-9D99-60BD39BC733E}" type="presParOf" srcId="{E3C25F0F-ADDA-4A94-8855-70F8890E85AF}" destId="{461F76D1-015D-44D1-AA43-AA58A20D0FB9}" srcOrd="10" destOrd="0" presId="urn:microsoft.com/office/officeart/2005/8/layout/process4"/>
    <dgm:cxn modelId="{9FE426E9-2A30-402A-A394-81462FAEA6B4}" type="presParOf" srcId="{461F76D1-015D-44D1-AA43-AA58A20D0FB9}" destId="{492365FF-8E15-4F29-9101-5001E9215B52}" srcOrd="0" destOrd="0" presId="urn:microsoft.com/office/officeart/2005/8/layout/process4"/>
    <dgm:cxn modelId="{1B35F1BA-2415-4AD3-BD49-F7EB73317838}" type="presParOf" srcId="{E3C25F0F-ADDA-4A94-8855-70F8890E85AF}" destId="{C2286EFA-72DF-4FC5-BB8B-060481E28C3E}" srcOrd="11" destOrd="0" presId="urn:microsoft.com/office/officeart/2005/8/layout/process4"/>
    <dgm:cxn modelId="{A7375305-EFD3-4911-BE77-17C9BBAE6196}" type="presParOf" srcId="{E3C25F0F-ADDA-4A94-8855-70F8890E85AF}" destId="{2377A8CD-0D73-4063-A020-CD6686639A83}" srcOrd="12" destOrd="0" presId="urn:microsoft.com/office/officeart/2005/8/layout/process4"/>
    <dgm:cxn modelId="{0A44BC3A-7C84-4B22-AF55-F1D424D1F21D}" type="presParOf" srcId="{2377A8CD-0D73-4063-A020-CD6686639A83}" destId="{C61CC37F-BAAE-4FEB-AB0D-EFEAFB9A32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7794-D7FC-4254-9CE3-FA0FB4E703FE}">
      <dsp:nvSpPr>
        <dsp:cNvPr id="0" name=""/>
        <dsp:cNvSpPr/>
      </dsp:nvSpPr>
      <dsp:spPr>
        <a:xfrm>
          <a:off x="0" y="3650734"/>
          <a:ext cx="8229600" cy="4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7. Presentere årsplanen for byrådet</a:t>
          </a:r>
        </a:p>
      </dsp:txBody>
      <dsp:txXfrm>
        <a:off x="0" y="3650734"/>
        <a:ext cx="8229600" cy="478920"/>
      </dsp:txXfrm>
    </dsp:sp>
    <dsp:sp modelId="{847E194B-C79E-4A87-B959-42C2C36EB76A}">
      <dsp:nvSpPr>
        <dsp:cNvPr id="0" name=""/>
        <dsp:cNvSpPr/>
      </dsp:nvSpPr>
      <dsp:spPr>
        <a:xfrm rot="10800000">
          <a:off x="0" y="2980322"/>
          <a:ext cx="8229600" cy="6889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6. Utarbeide årsplan/ revisjonsplan</a:t>
          </a:r>
        </a:p>
      </dsp:txBody>
      <dsp:txXfrm rot="10800000">
        <a:off x="0" y="2980322"/>
        <a:ext cx="8229600" cy="447644"/>
      </dsp:txXfrm>
    </dsp:sp>
    <dsp:sp modelId="{9AB27428-1ADC-44C5-AEA4-7BE3A4CDEC55}">
      <dsp:nvSpPr>
        <dsp:cNvPr id="0" name=""/>
        <dsp:cNvSpPr/>
      </dsp:nvSpPr>
      <dsp:spPr>
        <a:xfrm rot="10800000">
          <a:off x="0" y="2475074"/>
          <a:ext cx="8229600" cy="5237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5. Risikovurdering</a:t>
          </a:r>
        </a:p>
      </dsp:txBody>
      <dsp:txXfrm rot="10800000">
        <a:off x="0" y="2475074"/>
        <a:ext cx="8229600" cy="340325"/>
      </dsp:txXfrm>
    </dsp:sp>
    <dsp:sp modelId="{B8E2BBF7-8462-4BDF-BFA3-BE293D0679DF}">
      <dsp:nvSpPr>
        <dsp:cNvPr id="0" name=""/>
        <dsp:cNvSpPr/>
      </dsp:nvSpPr>
      <dsp:spPr>
        <a:xfrm rot="10800000">
          <a:off x="0" y="1927245"/>
          <a:ext cx="8229600" cy="5663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4. Dialog med ledelsen</a:t>
          </a:r>
        </a:p>
      </dsp:txBody>
      <dsp:txXfrm rot="10800000">
        <a:off x="0" y="1927245"/>
        <a:ext cx="8229600" cy="367994"/>
      </dsp:txXfrm>
    </dsp:sp>
    <dsp:sp modelId="{FDF2244B-57ED-47F4-B6AD-60B961DC1B34}">
      <dsp:nvSpPr>
        <dsp:cNvPr id="0" name=""/>
        <dsp:cNvSpPr/>
      </dsp:nvSpPr>
      <dsp:spPr>
        <a:xfrm rot="10800000">
          <a:off x="0" y="1253795"/>
          <a:ext cx="8229600" cy="6919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3. Kartlegge de ulike byrådsavdelingenes ansvarsområde</a:t>
          </a:r>
        </a:p>
      </dsp:txBody>
      <dsp:txXfrm rot="10800000">
        <a:off x="0" y="1253795"/>
        <a:ext cx="8229600" cy="449618"/>
      </dsp:txXfrm>
    </dsp:sp>
    <dsp:sp modelId="{492365FF-8E15-4F29-9101-5001E9215B52}">
      <dsp:nvSpPr>
        <dsp:cNvPr id="0" name=""/>
        <dsp:cNvSpPr/>
      </dsp:nvSpPr>
      <dsp:spPr>
        <a:xfrm rot="10800000">
          <a:off x="0" y="653302"/>
          <a:ext cx="8229600" cy="6190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2. Kjennskap til OKs mål og strategier</a:t>
          </a:r>
        </a:p>
      </dsp:txBody>
      <dsp:txXfrm rot="10800000">
        <a:off x="0" y="653302"/>
        <a:ext cx="8229600" cy="402213"/>
      </dsp:txXfrm>
    </dsp:sp>
    <dsp:sp modelId="{C61CC37F-BAAE-4FEB-AB0D-EFEAFB9A32B8}">
      <dsp:nvSpPr>
        <dsp:cNvPr id="0" name=""/>
        <dsp:cNvSpPr/>
      </dsp:nvSpPr>
      <dsp:spPr>
        <a:xfrm rot="10800000">
          <a:off x="0" y="0"/>
          <a:ext cx="8229600" cy="670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1. Forstå og ha kjennskap til Oslo kommune</a:t>
          </a:r>
        </a:p>
      </dsp:txBody>
      <dsp:txXfrm rot="10800000">
        <a:off x="0" y="0"/>
        <a:ext cx="8229600" cy="43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4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9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Relatere til statens økonomireglement der virksomhetsleder skal signere på </a:t>
            </a:r>
          </a:p>
          <a:p>
            <a:endParaRPr lang="nb-NO" dirty="0" smtClean="0"/>
          </a:p>
          <a:p>
            <a:pPr marL="228600" indent="-228600">
              <a:buAutoNum type="arabicPeriod"/>
            </a:pPr>
            <a:r>
              <a:rPr lang="nb-NO" dirty="0" smtClean="0"/>
              <a:t>Linje – operasjonell ledelse</a:t>
            </a:r>
            <a:r>
              <a:rPr lang="nb-NO" baseline="0" dirty="0" smtClean="0"/>
              <a:t> er ansvarlig for å opprettholde effektiv internkontroller for å utføre risiko og kontrollprosedyrer på dag-til-dag basis.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Linje – operasjonell ledelse etablerer funksjoner (riskmanagement, </a:t>
            </a:r>
            <a:r>
              <a:rPr lang="nb-NO" baseline="0" smtClean="0"/>
              <a:t>compliance</a:t>
            </a:r>
            <a:r>
              <a:rPr lang="nb-NO" baseline="0" dirty="0" smtClean="0"/>
              <a:t>) for å sikre seg at første forsvarslinje er riktig utformet, er på plass og operativ som forventet.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2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1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0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4" name="Picture 3" descr="bilder-v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493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3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7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4" name="Picture 3" descr="bilder3-v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4256"/>
            <a:ext cx="9144000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4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2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ervidar.nilsen@uke.oslo.kommune.no" TargetMode="External"/><Relationship Id="rId2" Type="http://schemas.openxmlformats.org/officeDocument/2006/relationships/hyperlink" Target="mailto:wenche.jensen@byr.oslo.kommune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rad.ahmad@vav.oslo.kommune.no" TargetMode="External"/><Relationship Id="rId5" Type="http://schemas.openxmlformats.org/officeDocument/2006/relationships/hyperlink" Target="mailto:may.britt.gronningen@bsr.oslo.kommune.no" TargetMode="External"/><Relationship Id="rId4" Type="http://schemas.openxmlformats.org/officeDocument/2006/relationships/hyperlink" Target="mailto:monica.solheim@ege.oslo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543851"/>
            <a:ext cx="8122640" cy="8463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Nettverk</a:t>
            </a:r>
            <a:r>
              <a:rPr lang="en-US" dirty="0" smtClean="0"/>
              <a:t> for </a:t>
            </a:r>
            <a:r>
              <a:rPr lang="en-US" dirty="0" err="1" smtClean="0"/>
              <a:t>internrevisjonsfunksjoner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38344"/>
            <a:ext cx="6400800" cy="1176279"/>
          </a:xfrm>
        </p:spPr>
        <p:txBody>
          <a:bodyPr>
            <a:normAutofit/>
          </a:bodyPr>
          <a:lstStyle/>
          <a:p>
            <a:r>
              <a:rPr lang="en-US" smtClean="0"/>
              <a:t>11. </a:t>
            </a:r>
            <a:r>
              <a:rPr lang="en-US" dirty="0" err="1" smtClean="0"/>
              <a:t>Oktober</a:t>
            </a:r>
            <a:r>
              <a:rPr lang="en-US" dirty="0" smtClean="0"/>
              <a:t> 2018</a:t>
            </a:r>
          </a:p>
          <a:p>
            <a:endParaRPr lang="en-US" sz="1800" dirty="0" smtClean="0"/>
          </a:p>
          <a:p>
            <a:r>
              <a:rPr lang="en-US" sz="1800" dirty="0" smtClean="0"/>
              <a:t>Wenche Jensen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97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latin typeface="Gill Sans Ultra Bold" panose="020B0A02020104020203" pitchFamily="34" charset="0"/>
              </a:rPr>
              <a:t>Planlegging og rapportering av kontrollaktiviteter/revisjoner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22650" lvl="1" indent="0">
              <a:lnSpc>
                <a:spcPct val="200000"/>
              </a:lnSpc>
              <a:buNone/>
            </a:pPr>
            <a:r>
              <a:rPr lang="nb-NO" sz="2000" u="sng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Agenda</a:t>
            </a:r>
            <a:endParaRPr lang="nb-NO" sz="2000" u="sng" dirty="0">
              <a:solidFill>
                <a:srgbClr val="0070C0"/>
              </a:solidFill>
              <a:latin typeface="Gill Sans Ultra Bold" panose="020B0A02020104020203" pitchFamily="34" charset="0"/>
            </a:endParaRPr>
          </a:p>
          <a:p>
            <a:pPr>
              <a:lnSpc>
                <a:spcPct val="200000"/>
              </a:lnSpc>
            </a:pPr>
            <a:r>
              <a:rPr lang="nb-NO" sz="2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Kvalitetsrevisjoner </a:t>
            </a:r>
            <a:r>
              <a:rPr lang="nb-NO" sz="20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i helse- og </a:t>
            </a:r>
            <a:r>
              <a:rPr lang="nb-NO" sz="2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omsorgstjenesten</a:t>
            </a:r>
            <a:br>
              <a:rPr lang="nb-NO" sz="2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</a:br>
            <a:r>
              <a:rPr lang="nb-NO" sz="13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Helseetaten v/Tina Qvale og Benedicte </a:t>
            </a:r>
            <a:r>
              <a:rPr lang="nb-NO" sz="13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H</a:t>
            </a:r>
            <a:r>
              <a:rPr lang="nb-NO" sz="13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ege Østen</a:t>
            </a:r>
            <a:endParaRPr lang="nb-NO" sz="1300" dirty="0">
              <a:solidFill>
                <a:srgbClr val="0070C0"/>
              </a:solidFill>
              <a:latin typeface="Gill Sans Ultra Bold" panose="020B0A02020104020203" pitchFamily="34" charset="0"/>
            </a:endParaRPr>
          </a:p>
          <a:p>
            <a:pPr>
              <a:lnSpc>
                <a:spcPct val="200000"/>
              </a:lnSpc>
            </a:pPr>
            <a:r>
              <a:rPr lang="nb-NO" sz="20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Kontrollaktiviteter i Undervisningsbygg</a:t>
            </a:r>
          </a:p>
          <a:p>
            <a:pPr marL="322650" lvl="1" indent="0">
              <a:lnSpc>
                <a:spcPct val="200000"/>
              </a:lnSpc>
              <a:buNone/>
            </a:pPr>
            <a:r>
              <a:rPr lang="nb-NO" sz="13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Undervisningsbygg v/Lise Marcussen og Åse-Lill Madland</a:t>
            </a:r>
            <a:endParaRPr lang="nb-NO" sz="2000" dirty="0" smtClean="0">
              <a:solidFill>
                <a:srgbClr val="0070C0"/>
              </a:solidFill>
              <a:latin typeface="Gill Sans Ultra Bold" panose="020B0A02020104020203" pitchFamily="34" charset="0"/>
            </a:endParaRPr>
          </a:p>
          <a:p>
            <a:pPr>
              <a:lnSpc>
                <a:spcPct val="200000"/>
              </a:lnSpc>
            </a:pPr>
            <a:r>
              <a:rPr lang="nb-NO" sz="2000" dirty="0" smtClean="0">
                <a:solidFill>
                  <a:srgbClr val="0070C0"/>
                </a:solidFill>
                <a:latin typeface="Gill Sans Ultra Bold" panose="020B0A02020104020203" pitchFamily="34" charset="0"/>
              </a:rPr>
              <a:t>Diskusjoner </a:t>
            </a:r>
            <a:r>
              <a:rPr lang="nb-NO" sz="20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i gruppe</a:t>
            </a:r>
          </a:p>
        </p:txBody>
      </p:sp>
    </p:spTree>
    <p:extLst>
      <p:ext uri="{BB962C8B-B14F-4D97-AF65-F5344CB8AC3E}">
        <p14:creationId xmlns:p14="http://schemas.microsoft.com/office/powerpoint/2010/main" val="17176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Tre forsvarslinjer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43974" y="16537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nb-NO" sz="2000" b="1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03115" y="2568102"/>
            <a:ext cx="1498059" cy="3754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Ledelsens kontrollsystemer. </a:t>
            </a:r>
          </a:p>
          <a:p>
            <a:endParaRPr lang="nb-NO" sz="1200" b="1" dirty="0"/>
          </a:p>
          <a:p>
            <a:r>
              <a:rPr lang="nb-NO" sz="1200" b="1" dirty="0" smtClean="0"/>
              <a:t>Internkontroll i linjen</a:t>
            </a:r>
          </a:p>
          <a:p>
            <a:endParaRPr lang="nb-NO" sz="1200" b="1" dirty="0" smtClean="0"/>
          </a:p>
          <a:p>
            <a:r>
              <a:rPr lang="nb-NO" sz="1100" b="1" dirty="0" smtClean="0"/>
              <a:t>Rutiner/prosedyrer</a:t>
            </a:r>
          </a:p>
          <a:p>
            <a:r>
              <a:rPr lang="nb-NO" sz="1100" b="1" dirty="0" smtClean="0"/>
              <a:t>Kvalitetssikring</a:t>
            </a:r>
          </a:p>
          <a:p>
            <a:endParaRPr lang="nb-NO" sz="1100" b="1" dirty="0"/>
          </a:p>
          <a:p>
            <a:endParaRPr lang="nb-NO" sz="1100" b="1" dirty="0"/>
          </a:p>
          <a:p>
            <a:r>
              <a:rPr lang="nb-NO" sz="1100" dirty="0" smtClean="0"/>
              <a:t>Operative kontrolltiltak som linjen selv utfører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749685" y="2558374"/>
            <a:ext cx="1498059" cy="3754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Kontrollaktiviteter og funksjoner i stab</a:t>
            </a:r>
          </a:p>
          <a:p>
            <a:endParaRPr lang="nb-NO" sz="1200" b="1" dirty="0" smtClean="0"/>
          </a:p>
          <a:p>
            <a:r>
              <a:rPr lang="nb-NO" sz="1100" b="1" dirty="0" smtClean="0"/>
              <a:t>Oppfølging på vegne av virksomhetens ledelse</a:t>
            </a:r>
          </a:p>
          <a:p>
            <a:endParaRPr lang="nb-NO" sz="1100" b="1" dirty="0"/>
          </a:p>
          <a:p>
            <a:endParaRPr lang="nb-NO" sz="1100" b="1" dirty="0" smtClean="0"/>
          </a:p>
          <a:p>
            <a:r>
              <a:rPr lang="nb-NO" sz="1100" dirty="0" smtClean="0"/>
              <a:t>Forskjellige typer av løpende risikostyring-, overvåknings- og kontrolltiltak som utføres av stab og kontrollfunksjoner</a:t>
            </a:r>
            <a:endParaRPr lang="nb-NO" sz="11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779523" y="2568102"/>
            <a:ext cx="1498059" cy="3754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r>
              <a:rPr lang="nb-NO" sz="1200" b="1" dirty="0" smtClean="0"/>
              <a:t>Internrevisjon</a:t>
            </a:r>
          </a:p>
          <a:p>
            <a:endParaRPr lang="nb-NO" sz="1200" b="1" dirty="0" smtClean="0"/>
          </a:p>
          <a:p>
            <a:endParaRPr lang="nb-NO" sz="1100" b="1" dirty="0"/>
          </a:p>
          <a:p>
            <a:endParaRPr lang="nb-NO" sz="1100" b="1" dirty="0" smtClean="0"/>
          </a:p>
          <a:p>
            <a:endParaRPr lang="nb-NO" sz="1100" b="1" dirty="0"/>
          </a:p>
          <a:p>
            <a:endParaRPr lang="nb-NO" sz="1100" b="1" dirty="0" smtClean="0"/>
          </a:p>
          <a:p>
            <a:endParaRPr lang="nb-NO" sz="1100" dirty="0" smtClean="0"/>
          </a:p>
          <a:p>
            <a:endParaRPr lang="nb-NO" sz="1100" dirty="0"/>
          </a:p>
          <a:p>
            <a:endParaRPr lang="nb-NO" sz="1100" dirty="0" smtClean="0"/>
          </a:p>
          <a:p>
            <a:endParaRPr lang="nb-NO" sz="1100" dirty="0"/>
          </a:p>
          <a:p>
            <a:endParaRPr lang="nb-NO" sz="1100" dirty="0" smtClean="0"/>
          </a:p>
          <a:p>
            <a:r>
              <a:rPr lang="nb-NO" sz="1100" dirty="0" smtClean="0"/>
              <a:t>Internrevisjonens objektive bekreftelser og innsikt på hensiktsmessigheten og effektiviteten i prosessene for virksomhetsstyring, risikostyring og kontroll, herunder hvordan første- og andrelinjeforsvaret fungerer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013641" y="2568102"/>
            <a:ext cx="1177045" cy="3754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Kommune revisjon</a:t>
            </a:r>
          </a:p>
          <a:p>
            <a:endParaRPr lang="nb-NO" sz="1100" b="1" dirty="0" smtClean="0"/>
          </a:p>
          <a:p>
            <a:endParaRPr lang="nb-NO" sz="1100" b="1" dirty="0"/>
          </a:p>
          <a:p>
            <a:endParaRPr lang="nb-NO" sz="1100" b="1" dirty="0" smtClean="0"/>
          </a:p>
          <a:p>
            <a:endParaRPr lang="nb-NO" sz="1100" b="1" dirty="0"/>
          </a:p>
          <a:p>
            <a:endParaRPr lang="nb-NO" sz="1100" b="1" dirty="0" smtClean="0"/>
          </a:p>
          <a:p>
            <a:endParaRPr lang="nb-NO" sz="1100" dirty="0" smtClean="0"/>
          </a:p>
          <a:p>
            <a:endParaRPr lang="nb-NO" sz="1100" dirty="0"/>
          </a:p>
          <a:p>
            <a:r>
              <a:rPr lang="nb-NO" sz="1100" dirty="0" smtClean="0"/>
              <a:t>Ekstern regnskapsrevisjon for uavhengig bekreftelse av regnskapsrapportering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03115" y="1806102"/>
            <a:ext cx="1498059" cy="557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1. forsvarslinje</a:t>
            </a:r>
            <a:endParaRPr lang="nb-NO" sz="1100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2749684" y="1832042"/>
            <a:ext cx="1498059" cy="55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2. forsvarslinje</a:t>
            </a:r>
            <a:endParaRPr lang="nb-NO" sz="1100" dirty="0" smtClean="0"/>
          </a:p>
        </p:txBody>
      </p:sp>
      <p:sp>
        <p:nvSpPr>
          <p:cNvPr id="13" name="TekstSylinder 12"/>
          <p:cNvSpPr txBox="1"/>
          <p:nvPr/>
        </p:nvSpPr>
        <p:spPr>
          <a:xfrm>
            <a:off x="4779522" y="1822314"/>
            <a:ext cx="1498059" cy="557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200" b="1" dirty="0" smtClean="0"/>
              <a:t>3. forsvarslinje</a:t>
            </a:r>
            <a:endParaRPr lang="nb-NO" sz="1100" dirty="0" smtClean="0"/>
          </a:p>
        </p:txBody>
      </p:sp>
      <p:sp>
        <p:nvSpPr>
          <p:cNvPr id="15" name="Pil høyre 14"/>
          <p:cNvSpPr/>
          <p:nvPr/>
        </p:nvSpPr>
        <p:spPr>
          <a:xfrm>
            <a:off x="603116" y="1169818"/>
            <a:ext cx="3907273" cy="3963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venstre 15"/>
          <p:cNvSpPr/>
          <p:nvPr/>
        </p:nvSpPr>
        <p:spPr>
          <a:xfrm>
            <a:off x="5154930" y="972766"/>
            <a:ext cx="3376226" cy="3952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 ned 16"/>
          <p:cNvSpPr/>
          <p:nvPr/>
        </p:nvSpPr>
        <p:spPr>
          <a:xfrm>
            <a:off x="4648199" y="136187"/>
            <a:ext cx="262647" cy="76848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4779523" y="277130"/>
            <a:ext cx="914400" cy="25041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nb-NO" sz="1100" b="1" dirty="0" smtClean="0"/>
              <a:t>3. koordinere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2470827" y="1242775"/>
            <a:ext cx="1776916" cy="25041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nb-NO" sz="1100" b="1" dirty="0" smtClean="0"/>
              <a:t>1. Sammenstille, rapportere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6361886" y="1045165"/>
            <a:ext cx="914400" cy="25041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nb-NO" sz="1100" b="1" dirty="0" smtClean="0"/>
              <a:t>2. Motta rapporter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8362538" y="2555131"/>
            <a:ext cx="453954" cy="37548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vert" wrap="square" lIns="91440" tIns="45720" rIns="91440" bIns="45720" rtlCol="0" anchor="t">
            <a:normAutofit/>
          </a:bodyPr>
          <a:lstStyle/>
          <a:p>
            <a:r>
              <a:rPr lang="nb-N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Tilsyn</a:t>
            </a:r>
            <a:endParaRPr lang="nb-NO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7013640" y="1839490"/>
            <a:ext cx="1177045" cy="524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nb-NO" sz="1100" b="1" dirty="0" smtClean="0"/>
              <a:t>4. </a:t>
            </a:r>
            <a:r>
              <a:rPr lang="nb-NO" sz="1100" b="1" dirty="0"/>
              <a:t>forsvarslinje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3276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Revisjonsplanlegging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88382"/>
            <a:ext cx="8229600" cy="363764"/>
          </a:xfrm>
        </p:spPr>
        <p:txBody>
          <a:bodyPr>
            <a:normAutofit/>
          </a:bodyPr>
          <a:lstStyle/>
          <a:p>
            <a:r>
              <a:rPr lang="nb-NO" sz="1600" dirty="0" smtClean="0"/>
              <a:t>(Utøvelsesstandarder 2000)</a:t>
            </a:r>
            <a:endParaRPr lang="nb-NO" sz="16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half" idx="2"/>
          </p:nvPr>
        </p:nvGraphicFramePr>
        <p:xfrm>
          <a:off x="457200" y="1898650"/>
          <a:ext cx="8229600" cy="413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4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Diskusjoner i gruppe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429848"/>
            <a:ext cx="8229600" cy="4599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Har dere utarbeidet plan for kontrollaktivitetene?</a:t>
            </a:r>
          </a:p>
          <a:p>
            <a:pPr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Har dere behov for plan for kontrollaktivitetene?</a:t>
            </a:r>
          </a:p>
          <a:p>
            <a:pPr>
              <a:lnSpc>
                <a:spcPct val="150000"/>
              </a:lnSpc>
            </a:pPr>
            <a:endParaRPr lang="nb-NO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Hvordan bør en plan utarbeides?</a:t>
            </a:r>
          </a:p>
          <a:p>
            <a:pPr lvl="1"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Hvem bør gi innspill til planen?</a:t>
            </a:r>
          </a:p>
          <a:p>
            <a:pPr lvl="1"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Hvem bør beslutte planen?</a:t>
            </a:r>
          </a:p>
          <a:p>
            <a:pPr lvl="1">
              <a:lnSpc>
                <a:spcPct val="150000"/>
              </a:lnSpc>
            </a:pPr>
            <a:endParaRPr lang="nb-NO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Hvordan blir kontrollrapportene fulgt opp?</a:t>
            </a:r>
          </a:p>
          <a:p>
            <a:pPr lvl="1"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Hvem har ansvar for å følge opp kontrollene?</a:t>
            </a:r>
          </a:p>
          <a:p>
            <a:pPr lvl="1">
              <a:lnSpc>
                <a:spcPct val="150000"/>
              </a:lnSpc>
            </a:pPr>
            <a:r>
              <a:rPr lang="nb-NO" sz="1800" dirty="0" smtClean="0">
                <a:solidFill>
                  <a:srgbClr val="002060"/>
                </a:solidFill>
              </a:rPr>
              <a:t>Har dere eksempler fra gjennomføring?</a:t>
            </a:r>
            <a:endParaRPr lang="nb-NO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Arbeidsgruppen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Wenche Jensen</a:t>
            </a:r>
            <a:r>
              <a:rPr lang="nb-NO" dirty="0"/>
              <a:t> </a:t>
            </a:r>
            <a:r>
              <a:rPr lang="nb-NO" dirty="0" smtClean="0"/>
              <a:t>Internrevisor</a:t>
            </a:r>
            <a:r>
              <a:rPr lang="nb-NO" dirty="0"/>
              <a:t>, Byrådslederens kontor (leder)</a:t>
            </a:r>
          </a:p>
          <a:p>
            <a:endParaRPr lang="nb-NO" dirty="0" smtClean="0">
              <a:hlinkClick r:id="rId3"/>
            </a:endParaRPr>
          </a:p>
          <a:p>
            <a:r>
              <a:rPr lang="nb-NO" dirty="0" smtClean="0">
                <a:hlinkClick r:id="rId3"/>
              </a:rPr>
              <a:t>Per </a:t>
            </a:r>
            <a:r>
              <a:rPr lang="nb-NO" dirty="0">
                <a:hlinkClick r:id="rId3"/>
              </a:rPr>
              <a:t>Vidar Nilsen</a:t>
            </a:r>
            <a:r>
              <a:rPr lang="nb-NO" dirty="0"/>
              <a:t> assisterende etatsdirektør, </a:t>
            </a:r>
            <a:r>
              <a:rPr lang="nb-NO" dirty="0" smtClean="0"/>
              <a:t>Bymiljøetaten</a:t>
            </a:r>
            <a:endParaRPr lang="nb-NO" dirty="0"/>
          </a:p>
          <a:p>
            <a:endParaRPr lang="nb-NO" dirty="0" smtClean="0">
              <a:hlinkClick r:id="rId4"/>
            </a:endParaRPr>
          </a:p>
          <a:p>
            <a:r>
              <a:rPr lang="nb-NO" dirty="0" smtClean="0">
                <a:hlinkClick r:id="rId4"/>
              </a:rPr>
              <a:t>Monica </a:t>
            </a:r>
            <a:r>
              <a:rPr lang="nb-NO" dirty="0">
                <a:hlinkClick r:id="rId4"/>
              </a:rPr>
              <a:t>Maarud Solheim</a:t>
            </a:r>
            <a:r>
              <a:rPr lang="nb-NO" dirty="0"/>
              <a:t> kvalitetsleder, Energigjenvinningsetaten</a:t>
            </a:r>
          </a:p>
          <a:p>
            <a:endParaRPr lang="nb-NO" dirty="0" smtClean="0">
              <a:hlinkClick r:id="rId5"/>
            </a:endParaRPr>
          </a:p>
          <a:p>
            <a:r>
              <a:rPr lang="nb-NO" smtClean="0">
                <a:hlinkClick r:id="rId6"/>
              </a:rPr>
              <a:t>Murad </a:t>
            </a:r>
            <a:r>
              <a:rPr lang="nb-NO" dirty="0">
                <a:hlinkClick r:id="rId6"/>
              </a:rPr>
              <a:t>Ahmad</a:t>
            </a:r>
            <a:r>
              <a:rPr lang="nb-NO" dirty="0"/>
              <a:t> internrevisor, Vann- og avløpsetaten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62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 med bilder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med bilder</Template>
  <TotalTime>1525</TotalTime>
  <Words>291</Words>
  <Application>Microsoft Office PowerPoint</Application>
  <PresentationFormat>Skjermfremvisning (4:3)</PresentationFormat>
  <Paragraphs>87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Mal med bilder</vt:lpstr>
      <vt:lpstr>Nettverk for internrevisjonsfunksjoner</vt:lpstr>
      <vt:lpstr>Planlegging og rapportering av kontrollaktiviteter/revisjoner</vt:lpstr>
      <vt:lpstr>Tre forsvarslinjer</vt:lpstr>
      <vt:lpstr>Revisjonsplanlegging</vt:lpstr>
      <vt:lpstr>Diskusjoner i gruppe</vt:lpstr>
      <vt:lpstr>Arbeidsgruppen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Wenche Jensen</dc:creator>
  <cp:lastModifiedBy>Meld inn i Domenet</cp:lastModifiedBy>
  <cp:revision>21</cp:revision>
  <cp:lastPrinted>2018-10-10T13:24:58Z</cp:lastPrinted>
  <dcterms:created xsi:type="dcterms:W3CDTF">2017-11-06T11:21:57Z</dcterms:created>
  <dcterms:modified xsi:type="dcterms:W3CDTF">2018-11-27T12:49:40Z</dcterms:modified>
</cp:coreProperties>
</file>