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05" r:id="rId3"/>
    <p:sldMasterId id="2147483720" r:id="rId4"/>
    <p:sldMasterId id="2147483734" r:id="rId5"/>
  </p:sldMasterIdLst>
  <p:notesMasterIdLst>
    <p:notesMasterId r:id="rId16"/>
  </p:notesMasterIdLst>
  <p:sldIdLst>
    <p:sldId id="262" r:id="rId6"/>
    <p:sldId id="282" r:id="rId7"/>
    <p:sldId id="268" r:id="rId8"/>
    <p:sldId id="276" r:id="rId9"/>
    <p:sldId id="280" r:id="rId10"/>
    <p:sldId id="271" r:id="rId11"/>
    <p:sldId id="269" r:id="rId12"/>
    <p:sldId id="275" r:id="rId13"/>
    <p:sldId id="283" r:id="rId14"/>
    <p:sldId id="265" r:id="rId1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4522" autoAdjust="0"/>
  </p:normalViewPr>
  <p:slideViewPr>
    <p:cSldViewPr>
      <p:cViewPr>
        <p:scale>
          <a:sx n="50" d="100"/>
          <a:sy n="50" d="100"/>
        </p:scale>
        <p:origin x="-2748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AA66-36B9-40EE-9FBA-14544BA36A48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D1DFE-997D-4789-B439-3239528FCD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37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600" dirty="0" smtClean="0">
                <a:solidFill>
                  <a:schemeClr val="tx2"/>
                </a:solidFill>
              </a:rPr>
              <a:t>Benedicte Østen og Tina Qvale</a:t>
            </a:r>
          </a:p>
          <a:p>
            <a:pPr marL="0" indent="0">
              <a:buNone/>
            </a:pPr>
            <a:endParaRPr lang="nb-NO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1600" dirty="0" smtClean="0">
                <a:solidFill>
                  <a:schemeClr val="tx2"/>
                </a:solidFill>
              </a:rPr>
              <a:t>Helseetaten</a:t>
            </a:r>
          </a:p>
          <a:p>
            <a:pPr marL="0" indent="0">
              <a:buNone/>
            </a:pPr>
            <a:r>
              <a:rPr lang="nb-NO" sz="1600" dirty="0" smtClean="0">
                <a:solidFill>
                  <a:schemeClr val="tx2"/>
                </a:solidFill>
              </a:rPr>
              <a:t>Folkehelse og omsorgsavdelingen</a:t>
            </a:r>
          </a:p>
          <a:p>
            <a:pPr marL="0" indent="0">
              <a:buNone/>
            </a:pPr>
            <a:r>
              <a:rPr lang="nb-NO" sz="1600" dirty="0" smtClean="0">
                <a:solidFill>
                  <a:schemeClr val="tx2"/>
                </a:solidFill>
              </a:rPr>
              <a:t>Seksjon for kvalitetsmåling og epidemiologi</a:t>
            </a:r>
          </a:p>
          <a:p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2373983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 smtClean="0"/>
              <a:t>Hvis du er nysgjerrig finner du våre rapporten på kommunens internett og på vårt intranett.</a:t>
            </a: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1DFE-997D-4789-B439-3239528FCD3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62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kern="120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Vi har blitt bedt</a:t>
            </a:r>
            <a:r>
              <a:rPr kumimoji="0" lang="nb-NO" sz="1800" b="0" kern="120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om å snakke om hvordan vi jobber med: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kern="120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800" b="0" kern="120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kumimoji="0" lang="nb-NO" sz="1800" b="0" kern="120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lanlegging av kvalitetsrevisjoner og rapportering i etterkant av revisjonene.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dirty="0" smtClean="0">
                <a:solidFill>
                  <a:schemeClr val="tx2"/>
                </a:solidFill>
              </a:rPr>
              <a:t>Vi skal gi svar på: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1800" dirty="0" smtClean="0">
                <a:solidFill>
                  <a:schemeClr val="tx2"/>
                </a:solidFill>
              </a:rPr>
              <a:t>Hvem</a:t>
            </a:r>
            <a:r>
              <a:rPr lang="nb-NO" sz="1800" baseline="0" dirty="0" smtClean="0">
                <a:solidFill>
                  <a:schemeClr val="tx2"/>
                </a:solidFill>
              </a:rPr>
              <a:t> som er </a:t>
            </a:r>
            <a:r>
              <a:rPr lang="nb-NO" sz="1800" b="1" baseline="0" dirty="0" smtClean="0">
                <a:solidFill>
                  <a:schemeClr val="tx2"/>
                </a:solidFill>
              </a:rPr>
              <a:t>o</a:t>
            </a:r>
            <a:r>
              <a:rPr lang="nb-NO" sz="1800" b="1" dirty="0" smtClean="0">
                <a:solidFill>
                  <a:schemeClr val="tx2"/>
                </a:solidFill>
              </a:rPr>
              <a:t>ppdragsgiver</a:t>
            </a:r>
            <a:r>
              <a:rPr lang="nb-NO" sz="1800" dirty="0" smtClean="0">
                <a:solidFill>
                  <a:schemeClr val="tx2"/>
                </a:solidFill>
              </a:rPr>
              <a:t> – hjemlet i Bystyresak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nb-NO" sz="1800" dirty="0" smtClean="0">
              <a:solidFill>
                <a:schemeClr val="tx2"/>
              </a:solidFill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nb-NO" sz="1800" dirty="0" smtClean="0">
              <a:solidFill>
                <a:schemeClr val="tx2"/>
              </a:solidFill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1800" dirty="0" smtClean="0">
                <a:solidFill>
                  <a:schemeClr val="tx2"/>
                </a:solidFill>
              </a:rPr>
              <a:t>Planleggings prosessen</a:t>
            </a:r>
            <a:r>
              <a:rPr lang="nb-NO" sz="1800" baseline="0" dirty="0" smtClean="0">
                <a:solidFill>
                  <a:schemeClr val="tx2"/>
                </a:solidFill>
              </a:rPr>
              <a:t> -</a:t>
            </a:r>
            <a:r>
              <a:rPr lang="nb-NO" sz="1800" dirty="0" smtClean="0">
                <a:solidFill>
                  <a:schemeClr val="tx2"/>
                </a:solidFill>
              </a:rPr>
              <a:t> </a:t>
            </a:r>
            <a:r>
              <a:rPr lang="nb-NO" sz="1800" b="1" dirty="0" smtClean="0">
                <a:solidFill>
                  <a:schemeClr val="tx2"/>
                </a:solidFill>
              </a:rPr>
              <a:t>Hvem gir innspill </a:t>
            </a:r>
            <a:r>
              <a:rPr lang="nb-NO" sz="1800" dirty="0" smtClean="0">
                <a:solidFill>
                  <a:schemeClr val="tx2"/>
                </a:solidFill>
              </a:rPr>
              <a:t>til revisjonsplanen</a:t>
            </a:r>
            <a:r>
              <a:rPr lang="nb-NO" sz="1800" baseline="0" dirty="0" smtClean="0">
                <a:solidFill>
                  <a:schemeClr val="tx2"/>
                </a:solidFill>
              </a:rPr>
              <a:t> og </a:t>
            </a:r>
            <a:r>
              <a:rPr lang="nb-NO" sz="1800" b="1" dirty="0" smtClean="0">
                <a:solidFill>
                  <a:schemeClr val="tx2"/>
                </a:solidFill>
              </a:rPr>
              <a:t>hvem som beslutter </a:t>
            </a:r>
            <a:r>
              <a:rPr lang="nb-NO" sz="1800" dirty="0" smtClean="0">
                <a:solidFill>
                  <a:schemeClr val="tx2"/>
                </a:solidFill>
              </a:rPr>
              <a:t>planen?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nb-NO" sz="1800" dirty="0" smtClean="0">
              <a:solidFill>
                <a:schemeClr val="tx2"/>
              </a:solidFill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1800" dirty="0" smtClean="0">
                <a:solidFill>
                  <a:schemeClr val="tx2"/>
                </a:solidFill>
              </a:rPr>
              <a:t>Rapportering</a:t>
            </a:r>
            <a:r>
              <a:rPr lang="nb-NO" sz="1800" baseline="0" dirty="0" smtClean="0">
                <a:solidFill>
                  <a:schemeClr val="tx2"/>
                </a:solidFill>
              </a:rPr>
              <a:t> -</a:t>
            </a:r>
            <a:r>
              <a:rPr lang="nb-NO" sz="1800" dirty="0" smtClean="0">
                <a:solidFill>
                  <a:schemeClr val="tx2"/>
                </a:solidFill>
              </a:rPr>
              <a:t> det</a:t>
            </a:r>
            <a:r>
              <a:rPr lang="nb-NO" sz="1800" baseline="0" dirty="0" smtClean="0">
                <a:solidFill>
                  <a:schemeClr val="tx2"/>
                </a:solidFill>
              </a:rPr>
              <a:t> vil si </a:t>
            </a:r>
            <a:r>
              <a:rPr lang="nb-NO" sz="1800" b="1" baseline="0" dirty="0" smtClean="0">
                <a:solidFill>
                  <a:schemeClr val="tx2"/>
                </a:solidFill>
              </a:rPr>
              <a:t>h</a:t>
            </a:r>
            <a:r>
              <a:rPr lang="nb-NO" sz="1800" b="1" dirty="0" smtClean="0">
                <a:solidFill>
                  <a:schemeClr val="tx2"/>
                </a:solidFill>
              </a:rPr>
              <a:t>vem mottar rapportene </a:t>
            </a:r>
            <a:r>
              <a:rPr lang="nb-NO" sz="1800" dirty="0" smtClean="0">
                <a:solidFill>
                  <a:schemeClr val="tx2"/>
                </a:solidFill>
              </a:rPr>
              <a:t>og </a:t>
            </a:r>
            <a:r>
              <a:rPr lang="nb-NO" sz="1800" b="1" dirty="0" smtClean="0">
                <a:solidFill>
                  <a:schemeClr val="tx2"/>
                </a:solidFill>
              </a:rPr>
              <a:t>hvordan blir de behandlet </a:t>
            </a:r>
            <a:r>
              <a:rPr lang="nb-NO" sz="1800" dirty="0" smtClean="0">
                <a:solidFill>
                  <a:schemeClr val="tx2"/>
                </a:solidFill>
              </a:rPr>
              <a:t>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1DFE-997D-4789-B439-3239528FCD3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214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b-NO" altLang="nb-NO" sz="1800" b="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Består</a:t>
            </a:r>
            <a:r>
              <a:rPr lang="nb-NO" altLang="nb-NO" sz="1800" b="0" baseline="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av flere e</a:t>
            </a:r>
            <a:r>
              <a:rPr lang="nb-NO" altLang="nb-NO" sz="1800" b="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lementene , både subjektive og objektive målinger.</a:t>
            </a:r>
            <a:r>
              <a:rPr lang="nb-NO" altLang="nb-NO" sz="1800" b="0" baseline="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nb-NO" altLang="nb-NO" sz="1800" b="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nb-NO" altLang="nb-NO" sz="1800" b="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endParaRPr lang="nb-NO" altLang="nb-NO" sz="1800" b="0" dirty="0" smtClean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altLang="nb-NO" sz="18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Kvalitetsrevisjoner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altLang="nb-NO" sz="18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Bruker- og pårørendeundersøkelser (vekselsvis</a:t>
            </a:r>
            <a:r>
              <a:rPr lang="nb-NO" altLang="nb-NO" sz="1800" baseline="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sykehjem og hjemmetjeneste)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altLang="nb-NO" sz="1800" baseline="0" dirty="0" smtClean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altLang="nb-NO" sz="18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Kvalitetsindikatorer i</a:t>
            </a:r>
            <a:r>
              <a:rPr lang="nb-NO" altLang="nb-NO" sz="1800" baseline="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sykehjem gjennomføres to ganger i året på 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tannhelse, fall, infeksjoner, trykksår og ernæring.  Ikke målt kvalitetsindikatorer i hjemmetjenesten siden 2014. </a:t>
            </a:r>
            <a:endParaRPr lang="nb-NO" altLang="nb-NO" sz="1800" dirty="0" smtClean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altLang="nb-NO" sz="18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Analyse av medarbeiderundersøkelsen (Nå 10 faktor,</a:t>
            </a:r>
            <a:r>
              <a:rPr lang="nb-NO" altLang="nb-NO" sz="1800" baseline="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så usikker på når vi skal håndtere den videre) </a:t>
            </a:r>
            <a:endParaRPr lang="nb-NO" altLang="nb-NO" sz="1800" dirty="0" smtClean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endParaRPr lang="nb-NO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2227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smtClean="0">
                <a:latin typeface="+mj-lt"/>
              </a:rPr>
              <a:t>EHA, byrådsavdeling for eldre,</a:t>
            </a:r>
            <a:r>
              <a:rPr lang="nb-NO" sz="1800" baseline="0" dirty="0" smtClean="0">
                <a:latin typeface="+mj-lt"/>
              </a:rPr>
              <a:t> helse og arbeid er oppdragsgiver, vi får oppdraget i budsjett - i tildelingsbrev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smtClean="0">
                <a:latin typeface="+mj-lt"/>
              </a:rPr>
              <a:t>Helseetaten fikk oppdraget </a:t>
            </a:r>
            <a:r>
              <a:rPr lang="nb-NO" sz="1800" baseline="0" dirty="0" smtClean="0">
                <a:latin typeface="+mj-lt"/>
              </a:rPr>
              <a:t>i 2004 ?, men vi startet opp i 2008.</a:t>
            </a:r>
          </a:p>
          <a:p>
            <a:pPr>
              <a:spcAft>
                <a:spcPts val="600"/>
              </a:spcAft>
            </a:pPr>
            <a:r>
              <a:rPr lang="nb-NO" sz="1800" baseline="0" dirty="0" smtClean="0">
                <a:latin typeface="+mj-lt"/>
              </a:rPr>
              <a:t>Da reviderte vi alle bydelers hjemmetjenester og alle sykehjem, Fra 2009 ble det hver annet år, hjemmetjenestene og på sykehjem. </a:t>
            </a:r>
          </a:p>
          <a:p>
            <a:pPr>
              <a:spcAft>
                <a:spcPts val="600"/>
              </a:spcAft>
            </a:pPr>
            <a:r>
              <a:rPr lang="nb-NO" sz="1800" baseline="0" dirty="0" smtClean="0">
                <a:latin typeface="+mj-lt"/>
              </a:rPr>
              <a:t>Revisjonen omfatter også de private leverandørene av hjemmetjenester og sykehjem. </a:t>
            </a:r>
          </a:p>
          <a:p>
            <a:pPr>
              <a:spcAft>
                <a:spcPts val="600"/>
              </a:spcAft>
            </a:pPr>
            <a:r>
              <a:rPr lang="nb-NO" sz="1800" baseline="0" dirty="0" smtClean="0">
                <a:latin typeface="+mj-lt"/>
              </a:rPr>
              <a:t>Etter hvert gått fra alle til et utvalg for å drive mer med </a:t>
            </a:r>
            <a:r>
              <a:rPr lang="nb-NO" altLang="nb-NO" sz="16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Utviklingsarbeid og mindre kontroll (Internkontrollseminar</a:t>
            </a:r>
            <a:r>
              <a:rPr lang="nb-NO" altLang="nb-NO" sz="1600" b="1" baseline="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nb-NO" altLang="nb-NO" sz="1600" b="1" dirty="0" smtClean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nb-NO" sz="1800" baseline="0" dirty="0" smtClean="0">
                <a:latin typeface="+mj-lt"/>
              </a:rPr>
              <a:t>Fra 2014 ble boliger for psykisk utviklingshemmede inkludert. Fra 2014 til 2017 årlig i boliger. </a:t>
            </a:r>
            <a:endParaRPr lang="nb-NO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612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b-NO" sz="1800" dirty="0" smtClean="0"/>
              <a:t>Hensikten er revisjonene er å sikre god kvalitet i tjenesten og fremme kvalitetsforbedring. Sikre at lovkrav, forskrifter og rutiner etterleves. </a:t>
            </a:r>
          </a:p>
          <a:p>
            <a:pPr lvl="0">
              <a:spcBef>
                <a:spcPts val="0"/>
              </a:spcBef>
              <a:buNone/>
            </a:pPr>
            <a:endParaRPr lang="nb-NO" sz="1800" dirty="0" smtClean="0"/>
          </a:p>
          <a:p>
            <a:pPr lvl="0">
              <a:spcBef>
                <a:spcPts val="0"/>
              </a:spcBef>
              <a:buNone/>
            </a:pPr>
            <a:r>
              <a:rPr lang="nb-NO" sz="1800" dirty="0" smtClean="0"/>
              <a:t>Det gjør vi gjennom å finne feil og mangler eller områder med et forbedringspotensial innenfor revisjonsområdene</a:t>
            </a:r>
            <a:endParaRPr sz="18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 smtClean="0"/>
              <a:t>Vi har stor frihet i</a:t>
            </a:r>
            <a:r>
              <a:rPr lang="nb-NO" sz="1400" baseline="0" dirty="0" smtClean="0"/>
              <a:t> forbindelse planleggingen. Det er i stort sett vi (revisjonsteamet) som kommer med forslag til både tema og til hvem som skal revideres. VI ber ofte om innspill fra SYE og i andre avdelinger og seksjoner: fagsystem avdeling, eldre og tjenesteutvikling. Revisjonsteamet beslutter eventuelt korrigerer etter innspill. </a:t>
            </a:r>
          </a:p>
          <a:p>
            <a:endParaRPr lang="nb-NO" sz="1400" baseline="0" dirty="0" smtClean="0"/>
          </a:p>
          <a:p>
            <a:r>
              <a:rPr lang="nb-NO" sz="1400" baseline="0" dirty="0" smtClean="0"/>
              <a:t>Valg tema: Vi henter innspill fra andre tilsyn/rapporter, satsningsområder i budsjettet, kontakt samarbeidspartnere/nettverk (tjenester ute), media, trender, nytt lovverk/retningslinjer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aseline="0" dirty="0" smtClean="0"/>
              <a:t>Valg av Enheter: Lenge siden siste revisjon, innspill fra tjenestene, EHA/SYE, resultater fra tidl. målinger revisjoner og brukerundersøkelser, media</a:t>
            </a:r>
          </a:p>
          <a:p>
            <a:endParaRPr lang="nb-NO" sz="14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aseline="0" dirty="0" smtClean="0"/>
              <a:t>Vårt forslag sendes til EHA for godkjenning.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baseline="0" dirty="0" smtClean="0"/>
          </a:p>
          <a:p>
            <a:r>
              <a:rPr lang="nb-NO" sz="1400" baseline="0" dirty="0" smtClean="0"/>
              <a:t>Når det er på plass begynner vi å jobbe med utarbeidelse av kriterier/begrunnelser for revisjon og guider.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aseline="0" dirty="0" smtClean="0"/>
              <a:t>Kriterier/begrunnelser: utarbeides fra lovkrav, retningslinjer og interne rutine</a:t>
            </a:r>
          </a:p>
          <a:p>
            <a:endParaRPr lang="nb-NO" sz="1400" baseline="0" dirty="0" smtClean="0"/>
          </a:p>
          <a:p>
            <a:endParaRPr lang="nb-NO" sz="14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baseline="0" dirty="0" smtClean="0"/>
          </a:p>
          <a:p>
            <a:endParaRPr lang="nb-NO" sz="1400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1DFE-997D-4789-B439-3239528FCD3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88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G</a:t>
            </a:r>
            <a:r>
              <a:rPr lang="nb-NO" dirty="0" smtClean="0"/>
              <a:t>jennom årene har vi hatt mange forskjellige temaer.</a:t>
            </a:r>
            <a:r>
              <a:rPr lang="nb-NO" baseline="0" dirty="0" smtClean="0"/>
              <a:t> Noen temaer går igjen</a:t>
            </a:r>
          </a:p>
          <a:p>
            <a:endParaRPr lang="nb-NO" baseline="0" dirty="0" smtClean="0"/>
          </a:p>
          <a:p>
            <a:r>
              <a:rPr lang="nb-NO" baseline="0" dirty="0" smtClean="0"/>
              <a:t>Bildene illustrere noen av de vanligste områdene som legemiddelhåndtering og ernæring. </a:t>
            </a:r>
          </a:p>
          <a:p>
            <a:r>
              <a:rPr lang="nb-NO" baseline="0" dirty="0" smtClean="0"/>
              <a:t>Ved valg av tema har vi ett risikoperspektiv, det vil si at vi gjerne velger områder med stor fare for svikt. og der svikt kan ha store konsekvenser for pasient/beboer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Dokumentasjon, internkontroll og brukermedvirkning er vi alltid innom uansett hvilket tema vi valgt.</a:t>
            </a:r>
          </a:p>
          <a:p>
            <a:endParaRPr lang="nb-NO" b="1" baseline="0" dirty="0" smtClean="0"/>
          </a:p>
          <a:p>
            <a:r>
              <a:rPr lang="nb-NO" b="1" baseline="0" dirty="0" smtClean="0"/>
              <a:t>Målet </a:t>
            </a:r>
            <a:r>
              <a:rPr lang="nb-NO" b="0" baseline="0" dirty="0" smtClean="0"/>
              <a:t>er å bidra KVALITETSFORBEDRING, så for å</a:t>
            </a:r>
            <a:r>
              <a:rPr lang="nb-NO" baseline="0" dirty="0" smtClean="0"/>
              <a:t> måle kvalitetsutvikling er det også nødvendig for å gjenta temaene </a:t>
            </a:r>
          </a:p>
          <a:p>
            <a:endParaRPr lang="nb-NO" baseline="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612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 smtClean="0"/>
              <a:t>Virksomhetsrapporter til den enkelt</a:t>
            </a:r>
            <a:r>
              <a:rPr lang="nb-NO" sz="1600" baseline="0" dirty="0" smtClean="0"/>
              <a:t> virksomhet som blir revidert, med kopi til og bydelen/SYE.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6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1" baseline="0" dirty="0" smtClean="0"/>
              <a:t>Ansvar</a:t>
            </a:r>
            <a:r>
              <a:rPr lang="nb-NO" sz="1600" baseline="0" dirty="0" smtClean="0"/>
              <a:t> for å følge opp ligger hos den enkelte virksomheten. Vi ber om en plan for lukking av gitte avvik eller merknader, men har </a:t>
            </a:r>
            <a:r>
              <a:rPr lang="nb-NO" sz="1600" b="1" baseline="0" dirty="0" smtClean="0"/>
              <a:t>ikke noe mer ansvar </a:t>
            </a:r>
            <a:r>
              <a:rPr lang="nb-NO" sz="1600" baseline="0" dirty="0" smtClean="0"/>
              <a:t>for å følge opp. Vi kan gi kommentarer på oversendte lukking dersom vi synes det er behov for det. Ser vi alarmerende VARSLER vi givetvis oppover</a:t>
            </a:r>
          </a:p>
          <a:p>
            <a:endParaRPr lang="nb-NO" sz="1600" baseline="0" dirty="0" smtClean="0"/>
          </a:p>
          <a:p>
            <a:r>
              <a:rPr lang="nb-NO" sz="1600" b="1" baseline="0" dirty="0" smtClean="0"/>
              <a:t>Samlerapport</a:t>
            </a:r>
            <a:r>
              <a:rPr lang="nb-NO" sz="1600" baseline="0" dirty="0" smtClean="0"/>
              <a:t> sendes til EHA (oppdragsgiver) for godkjenning innen vi kan publisere den. </a:t>
            </a:r>
          </a:p>
          <a:p>
            <a:r>
              <a:rPr lang="nb-NO" sz="1600" dirty="0" smtClean="0"/>
              <a:t>Byrådsavdelingen</a:t>
            </a:r>
            <a:r>
              <a:rPr lang="nb-NO" sz="1600" baseline="0" dirty="0" smtClean="0"/>
              <a:t> sørger for at den går til </a:t>
            </a:r>
            <a:r>
              <a:rPr lang="nb-NO" sz="1600" b="1" baseline="0" dirty="0" smtClean="0"/>
              <a:t>politisk behandling</a:t>
            </a:r>
            <a:r>
              <a:rPr lang="nb-NO" sz="1600" baseline="0" dirty="0" smtClean="0"/>
              <a:t>. Bydeler og SYE får også alle rapporter og vi ser at</a:t>
            </a:r>
          </a:p>
          <a:p>
            <a:r>
              <a:rPr lang="nb-NO" sz="1600" baseline="0" dirty="0" smtClean="0"/>
              <a:t>behandler rapportene i bydelsutvalg m </a:t>
            </a:r>
            <a:r>
              <a:rPr lang="nb-NO" sz="1600" baseline="0" dirty="0" err="1" smtClean="0"/>
              <a:t>m</a:t>
            </a:r>
            <a:r>
              <a:rPr lang="nb-NO" sz="1600" baseline="0" dirty="0" smtClean="0"/>
              <a:t>. og setter inn tiltak. Alle våre rapporter er offentlige</a:t>
            </a:r>
            <a:endParaRPr lang="nb-NO" sz="1600" dirty="0" smtClean="0"/>
          </a:p>
          <a:p>
            <a:endParaRPr lang="nb-NO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 smtClean="0"/>
              <a:t>Vi arrangerer</a:t>
            </a:r>
            <a:r>
              <a:rPr lang="nb-NO" sz="1600" baseline="0" dirty="0" smtClean="0"/>
              <a:t> </a:t>
            </a:r>
            <a:r>
              <a:rPr lang="nb-NO" sz="1600" b="1" baseline="0" dirty="0" smtClean="0"/>
              <a:t>Erfaringssemina</a:t>
            </a:r>
            <a:r>
              <a:rPr lang="nb-NO" sz="1600" baseline="0" dirty="0" smtClean="0"/>
              <a:t>r der vi presenterer resultatet, tar inn forelesere som snakker om tema knyttet til revisjonen og </a:t>
            </a:r>
            <a:r>
              <a:rPr lang="nb-NO" sz="1600" b="0" baseline="0" dirty="0" smtClean="0"/>
              <a:t>deler gode eksempler eller praksis </a:t>
            </a:r>
            <a:r>
              <a:rPr lang="nb-NO" sz="1600" baseline="0" dirty="0" smtClean="0"/>
              <a:t>vi sett under revisjonen for å få til </a:t>
            </a:r>
            <a:r>
              <a:rPr lang="nb-NO" sz="1600" b="1" baseline="0" dirty="0" smtClean="0"/>
              <a:t>erfaringsutveksling</a:t>
            </a:r>
            <a:r>
              <a:rPr lang="nb-NO" sz="1600" baseline="0" dirty="0" smtClean="0"/>
              <a:t>. Ved erfaringsseminarene </a:t>
            </a:r>
            <a:r>
              <a:rPr lang="nb-NO" sz="1600" b="1" baseline="0" dirty="0" smtClean="0"/>
              <a:t>inviteres alle</a:t>
            </a:r>
            <a:r>
              <a:rPr lang="nb-NO" sz="1600" baseline="0" dirty="0" smtClean="0"/>
              <a:t>, ikke bare bydeler eller sykehjem som har vært utsatt for revisjon. </a:t>
            </a:r>
          </a:p>
          <a:p>
            <a:r>
              <a:rPr lang="nb-NO" sz="1600" baseline="0" dirty="0" smtClean="0"/>
              <a:t>Vi har arrangert internkontroll seminarer og også her deler vi eksempler fra kvalitetsrevisjoner vi </a:t>
            </a:r>
            <a:r>
              <a:rPr lang="nb-NO" sz="1600" baseline="0" smtClean="0"/>
              <a:t>har gjennomført. </a:t>
            </a:r>
            <a:endParaRPr lang="nb-NO" sz="1600" baseline="0" dirty="0" smtClean="0"/>
          </a:p>
          <a:p>
            <a:r>
              <a:rPr lang="nb-NO" sz="1600" baseline="0" dirty="0" smtClean="0"/>
              <a:t>Vi deler også våre resultater internt så at de kan brukes i ulike nettverk som etaten deltar i, gir innspill til ulike faggrupper som kan sette inn tiltak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596122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Et lite eksempel på hva vi prøver å oppnå med kvalitetsrevisjoner… at tjenestene har gode systemer</a:t>
            </a:r>
            <a:r>
              <a:rPr lang="nb-NO" baseline="0" dirty="0" smtClean="0"/>
              <a:t> og rutiner for å forhindre at avvik skjer.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1DFE-997D-4789-B439-3239528FCD3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782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3614475"/>
            <a:ext cx="8122640" cy="846313"/>
          </a:xfrm>
        </p:spPr>
        <p:txBody>
          <a:bodyPr anchor="t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66892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7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9"/>
            <a:ext cx="8229600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898879"/>
            <a:ext cx="3932167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5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79"/>
            <a:ext cx="3952202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nings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4170085"/>
            <a:ext cx="8122640" cy="766929"/>
          </a:xfrm>
        </p:spPr>
        <p:txBody>
          <a:bodyPr anchor="t">
            <a:no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3118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80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3614473"/>
            <a:ext cx="8122640" cy="846313"/>
          </a:xfrm>
        </p:spPr>
        <p:txBody>
          <a:bodyPr anchor="t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66891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71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9"/>
            <a:ext cx="8229600" cy="4130675"/>
          </a:xfrm>
        </p:spPr>
        <p:txBody>
          <a:bodyPr>
            <a:normAutofit/>
          </a:bodyPr>
          <a:lstStyle>
            <a:lvl1pPr>
              <a:defRPr sz="1600"/>
            </a:lvl1pPr>
            <a:lvl2pPr marL="608400">
              <a:defRPr sz="1600"/>
            </a:lvl2pPr>
            <a:lvl3pPr marL="896400">
              <a:defRPr sz="1600"/>
            </a:lvl3pPr>
            <a:lvl4pPr marL="1184400">
              <a:defRPr sz="1600"/>
            </a:lvl4pPr>
            <a:lvl5pPr marL="14724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1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898879"/>
            <a:ext cx="3932167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5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79"/>
            <a:ext cx="3952202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8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9"/>
            <a:ext cx="8229600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9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898879"/>
            <a:ext cx="3932167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5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79"/>
            <a:ext cx="3952202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72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nings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4170085"/>
            <a:ext cx="8122640" cy="766929"/>
          </a:xfrm>
        </p:spPr>
        <p:txBody>
          <a:bodyPr anchor="t">
            <a:no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3118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8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nb-NO" altLang="en-US" smtClean="0">
                <a:solidFill>
                  <a:srgbClr val="000000"/>
                </a:solidFill>
              </a:rPr>
              <a:t>6.2.2018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956E2243-EE48-4BCB-8EFE-CBB0E6F5A33E}" type="slidenum">
              <a:rPr lang="en-US" altLang="en-US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7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81"/>
            <a:ext cx="8229600" cy="4130675"/>
          </a:xfrm>
        </p:spPr>
        <p:txBody>
          <a:bodyPr>
            <a:normAutofit/>
          </a:bodyPr>
          <a:lstStyle>
            <a:lvl1pPr>
              <a:defRPr sz="1600"/>
            </a:lvl1pPr>
            <a:lvl2pPr marL="608400">
              <a:defRPr sz="1600"/>
            </a:lvl2pPr>
            <a:lvl3pPr marL="896400">
              <a:defRPr sz="1600"/>
            </a:lvl3pPr>
            <a:lvl4pPr marL="1184400">
              <a:defRPr sz="1600"/>
            </a:lvl4pPr>
            <a:lvl5pPr marL="14724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55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5864133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504747"/>
            <a:ext cx="4242600" cy="98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no">
                <a:solidFill>
                  <a:srgbClr val="FFFFFF"/>
                </a:solidFill>
              </a:rPr>
              <a:pPr/>
              <a:t>‹#›</a:t>
            </a:fld>
            <a:endParaRPr lang="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5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64132"/>
            <a:ext cx="9144250" cy="5864133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5864133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no">
                <a:solidFill>
                  <a:srgbClr val="002F4A"/>
                </a:solidFill>
              </a:rPr>
              <a:pPr/>
              <a:t>‹#›</a:t>
            </a:fld>
            <a:endParaRPr lang="no">
              <a:solidFill>
                <a:srgbClr val="002F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85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3" y="58836"/>
            <a:ext cx="4313625" cy="5865833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58608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706500" cy="334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no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486585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no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37416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no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872314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2828567"/>
            <a:ext cx="5334900" cy="12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no">
                <a:solidFill>
                  <a:srgbClr val="FFFFFF"/>
                </a:solidFill>
              </a:rPr>
              <a:pPr/>
              <a:t>‹#›</a:t>
            </a:fld>
            <a:endParaRPr lang="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14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5864133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504747"/>
            <a:ext cx="4242600" cy="98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no">
                <a:solidFill>
                  <a:srgbClr val="FFFFFF"/>
                </a:solidFill>
              </a:rPr>
              <a:pPr/>
              <a:t>‹#›</a:t>
            </a:fld>
            <a:endParaRPr lang="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8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64132"/>
            <a:ext cx="9144250" cy="5864133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5864133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no">
                <a:solidFill>
                  <a:srgbClr val="002F4A"/>
                </a:solidFill>
              </a:rPr>
              <a:pPr/>
              <a:t>‹#›</a:t>
            </a:fld>
            <a:endParaRPr lang="no">
              <a:solidFill>
                <a:srgbClr val="002F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11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4" y="58837"/>
            <a:ext cx="4313625" cy="5865833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58608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706500" cy="334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no">
                <a:solidFill>
                  <a:srgbClr val="31394D"/>
                </a:solidFill>
              </a:rPr>
              <a:pPr/>
              <a:t>‹#›</a:t>
            </a:fld>
            <a:endParaRPr lang="no">
              <a:solidFill>
                <a:srgbClr val="313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81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no">
                <a:solidFill>
                  <a:srgbClr val="31394D"/>
                </a:solidFill>
              </a:rPr>
              <a:pPr/>
              <a:t>‹#›</a:t>
            </a:fld>
            <a:endParaRPr lang="no">
              <a:solidFill>
                <a:srgbClr val="313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9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5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1898881"/>
            <a:ext cx="3932167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5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81"/>
            <a:ext cx="3952202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09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no">
                <a:solidFill>
                  <a:srgbClr val="31394D"/>
                </a:solidFill>
              </a:rPr>
              <a:pPr/>
              <a:t>‹#›</a:t>
            </a:fld>
            <a:endParaRPr lang="no">
              <a:solidFill>
                <a:srgbClr val="313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54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2828567"/>
            <a:ext cx="5334900" cy="125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no">
                <a:solidFill>
                  <a:srgbClr val="FFFFFF"/>
                </a:solidFill>
              </a:rPr>
              <a:pPr/>
              <a:t>‹#›</a:t>
            </a:fld>
            <a:endParaRPr lang="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6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81"/>
            <a:ext cx="8229600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9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5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1898881"/>
            <a:ext cx="3932167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5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81"/>
            <a:ext cx="3952202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2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nings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4170088"/>
            <a:ext cx="8122640" cy="766929"/>
          </a:xfrm>
        </p:spPr>
        <p:txBody>
          <a:bodyPr anchor="t">
            <a:no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3120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2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3614473"/>
            <a:ext cx="8122640" cy="846313"/>
          </a:xfrm>
        </p:spPr>
        <p:txBody>
          <a:bodyPr anchor="t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66891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7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9"/>
            <a:ext cx="8229600" cy="4130675"/>
          </a:xfrm>
        </p:spPr>
        <p:txBody>
          <a:bodyPr>
            <a:normAutofit/>
          </a:bodyPr>
          <a:lstStyle>
            <a:lvl1pPr>
              <a:defRPr sz="1600"/>
            </a:lvl1pPr>
            <a:lvl2pPr marL="608400">
              <a:defRPr sz="1600"/>
            </a:lvl2pPr>
            <a:lvl3pPr marL="896400">
              <a:defRPr sz="1600"/>
            </a:lvl3pPr>
            <a:lvl4pPr marL="1184400">
              <a:defRPr sz="1600"/>
            </a:lvl4pPr>
            <a:lvl5pPr marL="14724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1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898879"/>
            <a:ext cx="3932167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5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79"/>
            <a:ext cx="3952202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7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1709"/>
            <a:ext cx="8229600" cy="868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4063"/>
            <a:ext cx="8229600" cy="44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4" name="Plassholder for innhold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" y="6334677"/>
            <a:ext cx="1346254" cy="4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28575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608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96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184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472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1706"/>
            <a:ext cx="8229600" cy="868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4063"/>
            <a:ext cx="8229600" cy="44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4" name="Plassholder for innhold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" y="6334674"/>
            <a:ext cx="1346254" cy="4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28575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608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96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184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472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1706"/>
            <a:ext cx="8229600" cy="868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4063"/>
            <a:ext cx="8229600" cy="44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4" name="Plassholder for innhold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" y="6334674"/>
            <a:ext cx="1346254" cy="4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28575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608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96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184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472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no" sz="1000" ker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‹#›</a:t>
            </a:fld>
            <a:endParaRPr lang="no" sz="1000" ker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76552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no" sz="1000" ker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‹#›</a:t>
            </a:fld>
            <a:endParaRPr lang="no" sz="1000" ker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842209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3614475"/>
            <a:ext cx="8122640" cy="870644"/>
          </a:xfrm>
        </p:spPr>
        <p:txBody>
          <a:bodyPr>
            <a:normAutofit fontScale="90000"/>
          </a:bodyPr>
          <a:lstStyle/>
          <a:p>
            <a:r>
              <a:rPr lang="nb-NO" sz="31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KVALITETSREVISJONER </a:t>
            </a:r>
            <a:r>
              <a:rPr lang="nb-NO" sz="31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 </a:t>
            </a:r>
            <a:br>
              <a:rPr lang="nb-NO" sz="31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nb-NO" sz="31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HELSE- OG </a:t>
            </a:r>
            <a:r>
              <a:rPr lang="nb-NO" sz="31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OMSORGSTJENSTEN</a:t>
            </a:r>
            <a:r>
              <a:rPr lang="en-US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2800" dirty="0">
                <a:latin typeface="Helvetica" panose="020B0604020202020204" pitchFamily="34" charset="0"/>
                <a:cs typeface="Helvetica" panose="020B0604020202020204" pitchFamily="34" charset="0"/>
              </a:rPr>
              <a:t>Nettverk for internrevisjonsfunksjoner (NIF)</a:t>
            </a:r>
            <a:br>
              <a:rPr lang="nb-NO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b-NO" sz="2800" dirty="0">
                <a:latin typeface="Helvetica" panose="020B0604020202020204" pitchFamily="34" charset="0"/>
                <a:cs typeface="Helvetica" panose="020B0604020202020204" pitchFamily="34" charset="0"/>
              </a:rPr>
              <a:t>11.10.2018 </a:t>
            </a:r>
            <a:r>
              <a:rPr lang="nb-NO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nb-NO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/>
            </a:r>
            <a:br>
              <a:rPr lang="en-US" sz="32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en-US" sz="22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Tina Qvale </a:t>
            </a:r>
            <a:r>
              <a:rPr lang="en-US" sz="2200" dirty="0" err="1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og</a:t>
            </a:r>
            <a:r>
              <a:rPr lang="en-US" sz="22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Benedicte Østen </a:t>
            </a:r>
            <a:r>
              <a:rPr lang="en-US" sz="3600" b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/>
            </a:r>
            <a:br>
              <a:rPr lang="en-US" sz="3600" b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nb-NO" sz="3600" b="1" dirty="0" smtClean="0"/>
              <a:t/>
            </a:r>
            <a:br>
              <a:rPr lang="nb-NO" sz="3600" b="1" dirty="0" smtClean="0"/>
            </a:br>
            <a:r>
              <a:rPr lang="nb-NO" sz="3200" dirty="0"/>
              <a:t/>
            </a:r>
            <a:br>
              <a:rPr lang="nb-NO" sz="3200" dirty="0"/>
            </a:br>
            <a:endParaRPr lang="en-US" sz="32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885950" y="394335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defTabSz="457200"/>
            <a:endParaRPr lang="nb-NO" sz="2000" b="1" dirty="0" err="1">
              <a:solidFill>
                <a:srgbClr val="000000">
                  <a:lumMod val="75000"/>
                  <a:lumOff val="2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2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3600" dirty="0">
                <a:solidFill>
                  <a:srgbClr val="224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Nysgjerrig?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>
          <a:xfrm>
            <a:off x="457200" y="1196753"/>
            <a:ext cx="8229600" cy="4832803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2050" name="Picture 2" descr="C:\Users\hel48747\AppData\Local\Microsoft\Windows\Temporary Internet Files\Content.Outlook\X89NWUC6\IMG_20180730_160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43" y="1196752"/>
            <a:ext cx="6101139" cy="4805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20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Dagens oppdrag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nb-NO" dirty="0" smtClean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b-NO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b-NO" dirty="0" smtClean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Roboto"/>
              </a:rPr>
              <a:t>Oppdragsgiver for </a:t>
            </a:r>
            <a:r>
              <a:rPr lang="nb-NO" sz="2400" dirty="0" smtClean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Roboto"/>
              </a:rPr>
              <a:t>revisjonene</a:t>
            </a:r>
            <a:endParaRPr lang="nb-NO" sz="2400" dirty="0">
              <a:solidFill>
                <a:srgbClr val="22408C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  <a:sym typeface="Roboto"/>
            </a:endParaRPr>
          </a:p>
          <a:p>
            <a:endParaRPr lang="nb-NO" sz="2400" dirty="0">
              <a:solidFill>
                <a:srgbClr val="22408C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  <a:sym typeface="Roboto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Roboto"/>
              </a:rPr>
              <a:t>Planlegging av revisjoner</a:t>
            </a:r>
          </a:p>
          <a:p>
            <a:endParaRPr lang="nb-NO" sz="2400" dirty="0">
              <a:solidFill>
                <a:srgbClr val="22408C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  <a:sym typeface="Roboto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Roboto"/>
              </a:rPr>
              <a:t>Rapportering </a:t>
            </a:r>
          </a:p>
          <a:p>
            <a:endParaRPr lang="nb-NO" sz="2400" dirty="0">
              <a:solidFill>
                <a:srgbClr val="22408C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  <a:sym typeface="Roboto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Roboto"/>
              </a:rPr>
              <a:t>Oppfølging av rapportene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81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26"/>
            <a:ext cx="8229600" cy="868143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Helvetica" panose="020B0604020202020204" pitchFamily="34" charset="0"/>
                <a:cs typeface="Helvetica" panose="020B0604020202020204" pitchFamily="34" charset="0"/>
              </a:rPr>
              <a:t>Kvalitetsmålingssystemet </a:t>
            </a:r>
            <a:r>
              <a:rPr lang="nb-NO" altLang="nb-NO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(Bystyresak 19/15</a:t>
            </a:r>
            <a:r>
              <a:rPr lang="nb-NO" altLang="nb-NO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nb-NO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083443" y="2721935"/>
            <a:ext cx="2838893" cy="1807535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nb-NO" b="1" dirty="0" smtClean="0">
                <a:solidFill>
                  <a:prstClr val="white"/>
                </a:solidFill>
              </a:rPr>
              <a:t>Kvalitet</a:t>
            </a:r>
          </a:p>
          <a:p>
            <a:pPr algn="ctr" defTabSz="457200"/>
            <a:r>
              <a:rPr lang="nb-NO" b="1" dirty="0">
                <a:solidFill>
                  <a:prstClr val="white"/>
                </a:solidFill>
              </a:rPr>
              <a:t>f</a:t>
            </a:r>
            <a:r>
              <a:rPr lang="nb-NO" b="1" dirty="0" smtClean="0">
                <a:solidFill>
                  <a:prstClr val="white"/>
                </a:solidFill>
              </a:rPr>
              <a:t>or innbyggeren</a:t>
            </a:r>
            <a:endParaRPr lang="nb-NO" b="1" dirty="0">
              <a:solidFill>
                <a:prstClr val="white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26167" y="1510247"/>
            <a:ext cx="1521611" cy="121877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defTabSz="457200"/>
            <a:r>
              <a:rPr lang="nb-NO" sz="2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</a:t>
            </a:r>
            <a:r>
              <a:rPr lang="nb-NO" sz="24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valitetsrevisjon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5549532" y="1142769"/>
            <a:ext cx="1457325" cy="77548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defTabSz="457200"/>
            <a:r>
              <a:rPr lang="nb-NO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Bruker- og pårørende-</a:t>
            </a:r>
          </a:p>
          <a:p>
            <a:pPr defTabSz="457200"/>
            <a:r>
              <a:rPr lang="nb-NO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undersøkelser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4810541" y="5078820"/>
            <a:ext cx="3597965" cy="775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defTabSz="457200"/>
            <a:r>
              <a:rPr lang="nb-NO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Medarbeiderundersøkelse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506940" y="462161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defTabSz="457200"/>
            <a:r>
              <a:rPr lang="nb-NO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Kvalitetsindikatorer</a:t>
            </a:r>
          </a:p>
        </p:txBody>
      </p:sp>
      <p:pic>
        <p:nvPicPr>
          <p:cNvPr id="1026" name="Picture 2" descr="C:\Users\hel78583\AppData\Local\Microsoft\Windows\Temporary Internet Files\Content.IE5\E9VN1H6Q\iStock_000015912912Smal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26" y="2168893"/>
            <a:ext cx="100965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l78583\AppData\Local\Microsoft\Windows\Temporary Internet Files\Content.IE5\87UMU756\thermo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10" y="5078819"/>
            <a:ext cx="1377747" cy="13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l78583\AppData\Local\Microsoft\Windows\Temporary Internet Files\Content.IE5\VVD8FKHY\FocusGroup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32" y="2004646"/>
            <a:ext cx="1457325" cy="12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el78583\AppData\Local\Microsoft\Windows\Temporary Internet Files\Content.IE5\XZGCEUNO\SurveyForm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88" y="3899195"/>
            <a:ext cx="1505984" cy="10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el78583\AppData\Local\Microsoft\Windows\Temporary Internet Files\Content.IE5\87UMU756\survey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87" y="2438401"/>
            <a:ext cx="1210781" cy="8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Sylinder 16"/>
          <p:cNvSpPr txBox="1"/>
          <p:nvPr/>
        </p:nvSpPr>
        <p:spPr>
          <a:xfrm>
            <a:off x="5289686" y="5925609"/>
            <a:ext cx="914400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defTabSz="457200"/>
            <a:endParaRPr lang="nb-NO" sz="1400" b="1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Kvalitetsrevisjoner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268760"/>
            <a:ext cx="8229600" cy="1101797"/>
          </a:xfrm>
        </p:spPr>
        <p:txBody>
          <a:bodyPr>
            <a:normAutofit/>
          </a:bodyPr>
          <a:lstStyle/>
          <a:p>
            <a:endParaRPr lang="nb-NO" sz="2800" dirty="0" smtClean="0">
              <a:solidFill>
                <a:srgbClr val="22408C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r>
              <a:rPr lang="nb-NO" sz="2800" dirty="0" smtClean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Oppdragsgiver</a:t>
            </a:r>
            <a:endParaRPr lang="nb-NO" sz="2800" dirty="0">
              <a:solidFill>
                <a:srgbClr val="22408C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90" y="2492896"/>
            <a:ext cx="6028572" cy="27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1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0" y="1844823"/>
            <a:ext cx="4283968" cy="50131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no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499992" y="332656"/>
            <a:ext cx="4207733" cy="61926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defTabSz="457200">
              <a:lnSpc>
                <a:spcPct val="150000"/>
              </a:lnSpc>
              <a:spcBef>
                <a:spcPct val="0"/>
              </a:spcBef>
              <a:buNone/>
            </a:pPr>
            <a:r>
              <a:rPr lang="no" sz="3200" b="1" kern="12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Hvorfor?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no" sz="2400" kern="1200" dirty="0" smtClean="0">
              <a:solidFill>
                <a:srgbClr val="22408C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no" sz="2400" kern="1200" dirty="0" smtClean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Hensikten </a:t>
            </a:r>
            <a:r>
              <a:rPr lang="no" sz="2400" kern="12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med </a:t>
            </a:r>
            <a:r>
              <a:rPr lang="no" sz="2400" kern="1200" dirty="0" smtClean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kvalitetsrevisjoner er å sikre god kvalitet og bidra </a:t>
            </a:r>
            <a:r>
              <a:rPr lang="no" sz="2400" kern="12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til </a:t>
            </a:r>
            <a:r>
              <a:rPr lang="no" sz="2400" kern="1200" dirty="0" smtClean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kvalitetsforbedring.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" y="-80171"/>
            <a:ext cx="435597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7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Planlegging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nb-NO" sz="2400" kern="1200" dirty="0" smtClean="0">
              <a:solidFill>
                <a:srgbClr val="22408C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 kern="1200" dirty="0" smtClean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Valg </a:t>
            </a:r>
            <a:r>
              <a:rPr lang="nb-NO" sz="2400" kern="12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av tema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 kern="12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Valg av enheter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 kern="12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Utarbeidelse av </a:t>
            </a:r>
            <a:r>
              <a:rPr lang="nb-NO" sz="2400" kern="1200" dirty="0" smtClean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kriterier/begrunnelser </a:t>
            </a:r>
            <a:endParaRPr lang="nb-NO" sz="2400" kern="1200" dirty="0">
              <a:solidFill>
                <a:srgbClr val="22408C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 kern="1200" dirty="0" smtClean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Lage intervjuguide med mer </a:t>
            </a:r>
            <a:endParaRPr lang="nb-NO" sz="2400" kern="1200" dirty="0">
              <a:solidFill>
                <a:srgbClr val="22408C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endParaRPr lang="nb-NO" dirty="0"/>
          </a:p>
          <a:p>
            <a:pPr>
              <a:buNone/>
            </a:pPr>
            <a:endParaRPr lang="nb-NO" sz="2000" dirty="0">
              <a:latin typeface="Nyala" panose="02000504070300020003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3" y="1892829"/>
            <a:ext cx="26209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8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224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Temaer for revisjon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forskning.no/sites/forskning.no/files/styles/list_item/public/347632_tannsett-forside_None.jpg?itok=sy7Uqvj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81" y="2268261"/>
            <a:ext cx="2392878" cy="16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33" y="4859337"/>
            <a:ext cx="300037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333" y="3401964"/>
            <a:ext cx="275206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0" y="4472879"/>
            <a:ext cx="21336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3" y="2185018"/>
            <a:ext cx="1474787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55" y="119669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>
                <a:solidFill>
                  <a:srgbClr val="224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Rapportering og oppfølging av rapportering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28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Hva skjer etterpå?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endParaRPr lang="nb-NO" sz="2800" b="1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Roboto"/>
              </a:rPr>
              <a:t>Erfaringsseminarer</a:t>
            </a:r>
          </a:p>
          <a:p>
            <a:pPr marL="457200" indent="-457200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Roboto"/>
              </a:rPr>
              <a:t>Veiledning til bruk av resultater</a:t>
            </a:r>
          </a:p>
          <a:p>
            <a:pPr marL="457200" indent="-457200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Roboto"/>
              </a:rPr>
              <a:t>Kompetanseheving internkontroll</a:t>
            </a:r>
          </a:p>
          <a:p>
            <a:pPr marL="457200" indent="-457200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Roboto"/>
              </a:rPr>
              <a:t>Nettverk</a:t>
            </a:r>
          </a:p>
          <a:p>
            <a:pPr marL="457200" indent="-457200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rgbClr val="22408C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Roboto"/>
              </a:rPr>
              <a:t>Deling av gode eksempler/praksis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01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Når internkontrollen svikter……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355506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1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-Oslokommune-BYR_PPT (6)">
  <a:themeElements>
    <a:clrScheme name="Oslo kommune">
      <a:dk1>
        <a:srgbClr val="000000"/>
      </a:dk1>
      <a:lt1>
        <a:sysClr val="window" lastClr="FFFFFF"/>
      </a:lt1>
      <a:dk2>
        <a:srgbClr val="2B265B"/>
      </a:dk2>
      <a:lt2>
        <a:srgbClr val="FFFFFF"/>
      </a:lt2>
      <a:accent1>
        <a:srgbClr val="22408C"/>
      </a:accent1>
      <a:accent2>
        <a:srgbClr val="004438"/>
      </a:accent2>
      <a:accent3>
        <a:srgbClr val="007770"/>
      </a:accent3>
      <a:accent4>
        <a:srgbClr val="DFAB26"/>
      </a:accent4>
      <a:accent5>
        <a:srgbClr val="CE1126"/>
      </a:accent5>
      <a:accent6>
        <a:srgbClr val="861D5D"/>
      </a:accent6>
      <a:hlink>
        <a:srgbClr val="2F5EC0"/>
      </a:hlink>
      <a:folHlink>
        <a:srgbClr val="9BB8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>
          <a:defRPr sz="2000" b="1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1-Oslokommune-BYR_PPT (6)">
  <a:themeElements>
    <a:clrScheme name="Oslo kommune">
      <a:dk1>
        <a:srgbClr val="000000"/>
      </a:dk1>
      <a:lt1>
        <a:sysClr val="window" lastClr="FFFFFF"/>
      </a:lt1>
      <a:dk2>
        <a:srgbClr val="2B265B"/>
      </a:dk2>
      <a:lt2>
        <a:srgbClr val="FFFFFF"/>
      </a:lt2>
      <a:accent1>
        <a:srgbClr val="22408C"/>
      </a:accent1>
      <a:accent2>
        <a:srgbClr val="004438"/>
      </a:accent2>
      <a:accent3>
        <a:srgbClr val="007770"/>
      </a:accent3>
      <a:accent4>
        <a:srgbClr val="DFAB26"/>
      </a:accent4>
      <a:accent5>
        <a:srgbClr val="CE1126"/>
      </a:accent5>
      <a:accent6>
        <a:srgbClr val="861D5D"/>
      </a:accent6>
      <a:hlink>
        <a:srgbClr val="2F5EC0"/>
      </a:hlink>
      <a:folHlink>
        <a:srgbClr val="9BB8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>
          <a:defRPr sz="2000" b="1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1-Oslokommune-BYR_PPT (6)">
  <a:themeElements>
    <a:clrScheme name="Oslo kommune">
      <a:dk1>
        <a:srgbClr val="000000"/>
      </a:dk1>
      <a:lt1>
        <a:sysClr val="window" lastClr="FFFFFF"/>
      </a:lt1>
      <a:dk2>
        <a:srgbClr val="2B265B"/>
      </a:dk2>
      <a:lt2>
        <a:srgbClr val="FFFFFF"/>
      </a:lt2>
      <a:accent1>
        <a:srgbClr val="22408C"/>
      </a:accent1>
      <a:accent2>
        <a:srgbClr val="004438"/>
      </a:accent2>
      <a:accent3>
        <a:srgbClr val="007770"/>
      </a:accent3>
      <a:accent4>
        <a:srgbClr val="DFAB26"/>
      </a:accent4>
      <a:accent5>
        <a:srgbClr val="CE1126"/>
      </a:accent5>
      <a:accent6>
        <a:srgbClr val="861D5D"/>
      </a:accent6>
      <a:hlink>
        <a:srgbClr val="2F5EC0"/>
      </a:hlink>
      <a:folHlink>
        <a:srgbClr val="9BB8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>
          <a:defRPr sz="2000" b="1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620</TotalTime>
  <Words>830</Words>
  <Application>Microsoft Office PowerPoint</Application>
  <PresentationFormat>Skjermfremvisning (4:3)</PresentationFormat>
  <Paragraphs>115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1-Oslokommune-BYR_PPT (6)</vt:lpstr>
      <vt:lpstr>2_1-Oslokommune-BYR_PPT (6)</vt:lpstr>
      <vt:lpstr>3_1-Oslokommune-BYR_PPT (6)</vt:lpstr>
      <vt:lpstr>1_Paradigm</vt:lpstr>
      <vt:lpstr>3_Paradigm</vt:lpstr>
      <vt:lpstr>KVALITETSREVISJONER I  HELSE- OG OMSORGSTJENSTEN  Nettverk for internrevisjonsfunksjoner (NIF) 11.10.2018   Tina Qvale og Benedicte Østen    </vt:lpstr>
      <vt:lpstr>Dagens oppdrag </vt:lpstr>
      <vt:lpstr>Kvalitetsmålingssystemet (Bystyresak 19/15)</vt:lpstr>
      <vt:lpstr>Kvalitetsrevisjoner</vt:lpstr>
      <vt:lpstr>PowerPoint-presentasjon</vt:lpstr>
      <vt:lpstr>Planlegging </vt:lpstr>
      <vt:lpstr>Temaer for revisjon</vt:lpstr>
      <vt:lpstr>Rapportering og oppfølging av rapportering</vt:lpstr>
      <vt:lpstr>Når internkontrollen svikter……</vt:lpstr>
      <vt:lpstr>Nysgjerrig?  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Tiina Marjaana Ruuth Qvale</dc:creator>
  <cp:lastModifiedBy>Meld inn i Domenet</cp:lastModifiedBy>
  <cp:revision>74</cp:revision>
  <cp:lastPrinted>2018-10-10T12:21:38Z</cp:lastPrinted>
  <dcterms:created xsi:type="dcterms:W3CDTF">2018-10-03T17:19:43Z</dcterms:created>
  <dcterms:modified xsi:type="dcterms:W3CDTF">2018-11-27T12:52:00Z</dcterms:modified>
</cp:coreProperties>
</file>