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23"/>
  </p:notesMasterIdLst>
  <p:sldIdLst>
    <p:sldId id="380" r:id="rId5"/>
    <p:sldId id="397" r:id="rId6"/>
    <p:sldId id="394" r:id="rId7"/>
    <p:sldId id="390" r:id="rId8"/>
    <p:sldId id="392" r:id="rId9"/>
    <p:sldId id="391" r:id="rId10"/>
    <p:sldId id="393" r:id="rId11"/>
    <p:sldId id="256" r:id="rId12"/>
    <p:sldId id="386" r:id="rId13"/>
    <p:sldId id="396" r:id="rId14"/>
    <p:sldId id="399" r:id="rId15"/>
    <p:sldId id="395" r:id="rId16"/>
    <p:sldId id="398" r:id="rId17"/>
    <p:sldId id="257" r:id="rId18"/>
    <p:sldId id="260" r:id="rId19"/>
    <p:sldId id="258" r:id="rId20"/>
    <p:sldId id="261" r:id="rId21"/>
    <p:sldId id="387" r:id="rId22"/>
  </p:sldIdLst>
  <p:sldSz cx="12192000" cy="6858000"/>
  <p:notesSz cx="6858000" cy="9144000"/>
  <p:embeddedFontLst>
    <p:embeddedFont>
      <p:font typeface="Oslo Sans" panose="020B0604020202020204" charset="0"/>
      <p:regular r:id="rId24"/>
      <p:bold r:id="rId25"/>
      <p:italic r:id="rId26"/>
      <p:boldItalic r:id="rId27"/>
    </p:embeddedFont>
    <p:embeddedFont>
      <p:font typeface="Oslo Sans Light" panose="020B0604020202020204" charset="0"/>
      <p:regular r:id="rId28"/>
      <p:italic r:id="rId29"/>
    </p:embeddedFont>
    <p:embeddedFont>
      <p:font typeface="Oslo Sans Office Normal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0"/>
            <p14:sldId id="397"/>
            <p14:sldId id="394"/>
            <p14:sldId id="390"/>
            <p14:sldId id="392"/>
            <p14:sldId id="391"/>
            <p14:sldId id="393"/>
            <p14:sldId id="256"/>
          </p14:sldIdLst>
        </p14:section>
        <p14:section name="Hjelp" id="{BAAE5B51-A85F-D14F-A0D9-4D059F5301C7}">
          <p14:sldIdLst>
            <p14:sldId id="386"/>
            <p14:sldId id="396"/>
            <p14:sldId id="399"/>
            <p14:sldId id="395"/>
            <p14:sldId id="398"/>
            <p14:sldId id="257"/>
            <p14:sldId id="260"/>
            <p14:sldId id="258"/>
            <p14:sldId id="261"/>
            <p14:sldId id="38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6E3E2-0039-458E-AA50-2AF279C38D61}" v="10" dt="2019-09-23T10:58:54.055"/>
    <p1510:client id="{ECE6E183-D178-45F5-AC41-06474354E121}" v="325" dt="2019-09-23T12:46:28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531"/>
  </p:normalViewPr>
  <p:slideViewPr>
    <p:cSldViewPr snapToGrid="0" snapToObjects="1" showGuides="1">
      <p:cViewPr varScale="1">
        <p:scale>
          <a:sx n="67" d="100"/>
          <a:sy n="67" d="100"/>
        </p:scale>
        <p:origin x="-374" y="-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un Clemetsen" userId="S::jcl@oslovav.no::fd01918c-99b6-4737-92fd-d060504d9ad9" providerId="AD" clId="Web-{ECE6E183-D178-45F5-AC41-06474354E121}"/>
    <pc:docChg chg="modSld">
      <pc:chgData name="Jorun Clemetsen" userId="S::jcl@oslovav.no::fd01918c-99b6-4737-92fd-d060504d9ad9" providerId="AD" clId="Web-{ECE6E183-D178-45F5-AC41-06474354E121}" dt="2019-09-23T12:46:26.239" v="323" actId="1076"/>
      <pc:docMkLst>
        <pc:docMk/>
      </pc:docMkLst>
      <pc:sldChg chg="modSp">
        <pc:chgData name="Jorun Clemetsen" userId="S::jcl@oslovav.no::fd01918c-99b6-4737-92fd-d060504d9ad9" providerId="AD" clId="Web-{ECE6E183-D178-45F5-AC41-06474354E121}" dt="2019-09-23T12:46:26.239" v="323" actId="1076"/>
        <pc:sldMkLst>
          <pc:docMk/>
          <pc:sldMk cId="1330110892" sldId="257"/>
        </pc:sldMkLst>
        <pc:spChg chg="mod">
          <ac:chgData name="Jorun Clemetsen" userId="S::jcl@oslovav.no::fd01918c-99b6-4737-92fd-d060504d9ad9" providerId="AD" clId="Web-{ECE6E183-D178-45F5-AC41-06474354E121}" dt="2019-09-23T12:46:25.099" v="321" actId="20577"/>
          <ac:spMkLst>
            <pc:docMk/>
            <pc:sldMk cId="1330110892" sldId="257"/>
            <ac:spMk id="2" creationId="{00000000-0000-0000-0000-000000000000}"/>
          </ac:spMkLst>
        </pc:spChg>
        <pc:picChg chg="mod">
          <ac:chgData name="Jorun Clemetsen" userId="S::jcl@oslovav.no::fd01918c-99b6-4737-92fd-d060504d9ad9" providerId="AD" clId="Web-{ECE6E183-D178-45F5-AC41-06474354E121}" dt="2019-09-23T12:46:26.239" v="323" actId="1076"/>
          <ac:picMkLst>
            <pc:docMk/>
            <pc:sldMk cId="1330110892" sldId="257"/>
            <ac:picMk id="5" creationId="{4718FFAC-83DC-414C-B000-1DB86D1551DF}"/>
          </ac:picMkLst>
        </pc:picChg>
      </pc:sldChg>
      <pc:sldChg chg="modNotes">
        <pc:chgData name="Jorun Clemetsen" userId="S::jcl@oslovav.no::fd01918c-99b6-4737-92fd-d060504d9ad9" providerId="AD" clId="Web-{ECE6E183-D178-45F5-AC41-06474354E121}" dt="2019-09-23T12:42:19.553" v="280"/>
        <pc:sldMkLst>
          <pc:docMk/>
          <pc:sldMk cId="2822780866" sldId="394"/>
        </pc:sldMkLst>
      </pc:sldChg>
      <pc:sldChg chg="modNotes">
        <pc:chgData name="Jorun Clemetsen" userId="S::jcl@oslovav.no::fd01918c-99b6-4737-92fd-d060504d9ad9" providerId="AD" clId="Web-{ECE6E183-D178-45F5-AC41-06474354E121}" dt="2019-09-23T12:37:37.961" v="2"/>
        <pc:sldMkLst>
          <pc:docMk/>
          <pc:sldMk cId="1667697412" sldId="397"/>
        </pc:sldMkLst>
      </pc:sldChg>
    </pc:docChg>
  </pc:docChgLst>
  <pc:docChgLst>
    <pc:chgData name="Jorun Clemetsen" userId="fd01918c-99b6-4737-92fd-d060504d9ad9" providerId="ADAL" clId="{6DA6E3E2-0039-458E-AA50-2AF279C38D61}"/>
    <pc:docChg chg="custSel addSld delSld modSld sldOrd modSection">
      <pc:chgData name="Jorun Clemetsen" userId="fd01918c-99b6-4737-92fd-d060504d9ad9" providerId="ADAL" clId="{6DA6E3E2-0039-458E-AA50-2AF279C38D61}" dt="2019-09-23T10:59:16.016" v="315" actId="2696"/>
      <pc:docMkLst>
        <pc:docMk/>
      </pc:docMkLst>
      <pc:sldChg chg="ord">
        <pc:chgData name="Jorun Clemetsen" userId="fd01918c-99b6-4737-92fd-d060504d9ad9" providerId="ADAL" clId="{6DA6E3E2-0039-458E-AA50-2AF279C38D61}" dt="2019-09-23T10:51:09.469" v="136"/>
        <pc:sldMkLst>
          <pc:docMk/>
          <pc:sldMk cId="3197565395" sldId="256"/>
        </pc:sldMkLst>
      </pc:sldChg>
      <pc:sldChg chg="del">
        <pc:chgData name="Jorun Clemetsen" userId="fd01918c-99b6-4737-92fd-d060504d9ad9" providerId="ADAL" clId="{6DA6E3E2-0039-458E-AA50-2AF279C38D61}" dt="2019-09-23T10:59:16.016" v="315" actId="2696"/>
        <pc:sldMkLst>
          <pc:docMk/>
          <pc:sldMk cId="3477158984" sldId="263"/>
        </pc:sldMkLst>
      </pc:sldChg>
      <pc:sldChg chg="modNotesTx">
        <pc:chgData name="Jorun Clemetsen" userId="fd01918c-99b6-4737-92fd-d060504d9ad9" providerId="ADAL" clId="{6DA6E3E2-0039-458E-AA50-2AF279C38D61}" dt="2019-09-23T10:53:45.961" v="313" actId="20577"/>
        <pc:sldMkLst>
          <pc:docMk/>
          <pc:sldMk cId="3071567128" sldId="391"/>
        </pc:sldMkLst>
      </pc:sldChg>
      <pc:sldChg chg="modNotesTx">
        <pc:chgData name="Jorun Clemetsen" userId="fd01918c-99b6-4737-92fd-d060504d9ad9" providerId="ADAL" clId="{6DA6E3E2-0039-458E-AA50-2AF279C38D61}" dt="2019-09-23T10:52:29.052" v="206" actId="20577"/>
        <pc:sldMkLst>
          <pc:docMk/>
          <pc:sldMk cId="4272086059" sldId="393"/>
        </pc:sldMkLst>
      </pc:sldChg>
      <pc:sldChg chg="modSp">
        <pc:chgData name="Jorun Clemetsen" userId="fd01918c-99b6-4737-92fd-d060504d9ad9" providerId="ADAL" clId="{6DA6E3E2-0039-458E-AA50-2AF279C38D61}" dt="2019-09-23T10:50:25.222" v="135" actId="20577"/>
        <pc:sldMkLst>
          <pc:docMk/>
          <pc:sldMk cId="3365749644" sldId="395"/>
        </pc:sldMkLst>
        <pc:spChg chg="mod">
          <ac:chgData name="Jorun Clemetsen" userId="fd01918c-99b6-4737-92fd-d060504d9ad9" providerId="ADAL" clId="{6DA6E3E2-0039-458E-AA50-2AF279C38D61}" dt="2019-09-23T10:50:25.222" v="135" actId="20577"/>
          <ac:spMkLst>
            <pc:docMk/>
            <pc:sldMk cId="3365749644" sldId="395"/>
            <ac:spMk id="2" creationId="{94463F6E-F736-4007-97BA-2296D57606F2}"/>
          </ac:spMkLst>
        </pc:spChg>
      </pc:sldChg>
      <pc:sldChg chg="delSp">
        <pc:chgData name="Jorun Clemetsen" userId="fd01918c-99b6-4737-92fd-d060504d9ad9" providerId="ADAL" clId="{6DA6E3E2-0039-458E-AA50-2AF279C38D61}" dt="2019-09-23T10:58:54.055" v="314"/>
        <pc:sldMkLst>
          <pc:docMk/>
          <pc:sldMk cId="1379709576" sldId="398"/>
        </pc:sldMkLst>
        <pc:spChg chg="del">
          <ac:chgData name="Jorun Clemetsen" userId="fd01918c-99b6-4737-92fd-d060504d9ad9" providerId="ADAL" clId="{6DA6E3E2-0039-458E-AA50-2AF279C38D61}" dt="2019-09-23T10:58:54.055" v="314"/>
          <ac:spMkLst>
            <pc:docMk/>
            <pc:sldMk cId="1379709576" sldId="398"/>
            <ac:spMk id="4" creationId="{A4EEFAAD-E607-4600-A21B-00795A4B3DE8}"/>
          </ac:spMkLst>
        </pc:spChg>
      </pc:sldChg>
      <pc:sldChg chg="addSp delSp modSp add">
        <pc:chgData name="Jorun Clemetsen" userId="fd01918c-99b6-4737-92fd-d060504d9ad9" providerId="ADAL" clId="{6DA6E3E2-0039-458E-AA50-2AF279C38D61}" dt="2019-09-23T10:44:50.256" v="67" actId="14100"/>
        <pc:sldMkLst>
          <pc:docMk/>
          <pc:sldMk cId="742594259" sldId="399"/>
        </pc:sldMkLst>
        <pc:spChg chg="mod">
          <ac:chgData name="Jorun Clemetsen" userId="fd01918c-99b6-4737-92fd-d060504d9ad9" providerId="ADAL" clId="{6DA6E3E2-0039-458E-AA50-2AF279C38D61}" dt="2019-09-23T10:44:50.256" v="67" actId="14100"/>
          <ac:spMkLst>
            <pc:docMk/>
            <pc:sldMk cId="742594259" sldId="399"/>
            <ac:spMk id="2" creationId="{6CF0F935-F103-4A6B-BA74-4663388EEF38}"/>
          </ac:spMkLst>
        </pc:spChg>
        <pc:spChg chg="del">
          <ac:chgData name="Jorun Clemetsen" userId="fd01918c-99b6-4737-92fd-d060504d9ad9" providerId="ADAL" clId="{6DA6E3E2-0039-458E-AA50-2AF279C38D61}" dt="2019-09-23T10:41:07.954" v="1"/>
          <ac:spMkLst>
            <pc:docMk/>
            <pc:sldMk cId="742594259" sldId="399"/>
            <ac:spMk id="3" creationId="{677B392F-D0B9-4E18-A59C-59466AD672AB}"/>
          </ac:spMkLst>
        </pc:spChg>
        <pc:spChg chg="add del mod">
          <ac:chgData name="Jorun Clemetsen" userId="fd01918c-99b6-4737-92fd-d060504d9ad9" providerId="ADAL" clId="{6DA6E3E2-0039-458E-AA50-2AF279C38D61}" dt="2019-09-23T10:44:03.604" v="40"/>
          <ac:spMkLst>
            <pc:docMk/>
            <pc:sldMk cId="742594259" sldId="399"/>
            <ac:spMk id="8" creationId="{EACF92AA-E1D8-4EB3-941C-5509732FD5E2}"/>
          </ac:spMkLst>
        </pc:spChg>
        <pc:graphicFrameChg chg="add del mod">
          <ac:chgData name="Jorun Clemetsen" userId="fd01918c-99b6-4737-92fd-d060504d9ad9" providerId="ADAL" clId="{6DA6E3E2-0039-458E-AA50-2AF279C38D61}" dt="2019-09-23T10:43:56.490" v="39" actId="478"/>
          <ac:graphicFrameMkLst>
            <pc:docMk/>
            <pc:sldMk cId="742594259" sldId="399"/>
            <ac:graphicFrameMk id="6" creationId="{0A505C15-2CA6-491A-A9AA-64C30B180488}"/>
          </ac:graphicFrameMkLst>
        </pc:graphicFrameChg>
        <pc:picChg chg="add del mod">
          <ac:chgData name="Jorun Clemetsen" userId="fd01918c-99b6-4737-92fd-d060504d9ad9" providerId="ADAL" clId="{6DA6E3E2-0039-458E-AA50-2AF279C38D61}" dt="2019-09-23T10:43:20.010" v="38" actId="478"/>
          <ac:picMkLst>
            <pc:docMk/>
            <pc:sldMk cId="742594259" sldId="399"/>
            <ac:picMk id="7" creationId="{69784EE2-45BE-464B-ACCC-6002627BE7E1}"/>
          </ac:picMkLst>
        </pc:picChg>
        <pc:picChg chg="add mod">
          <ac:chgData name="Jorun Clemetsen" userId="fd01918c-99b6-4737-92fd-d060504d9ad9" providerId="ADAL" clId="{6DA6E3E2-0039-458E-AA50-2AF279C38D61}" dt="2019-09-23T10:44:15.653" v="43" actId="1076"/>
          <ac:picMkLst>
            <pc:docMk/>
            <pc:sldMk cId="742594259" sldId="399"/>
            <ac:picMk id="9" creationId="{EC9CBD1E-43C9-4EE3-B023-8B873E4B85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12.11.2019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63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u="none" dirty="0"/>
              <a:t>Vi må tenke knyttet risiko knyttet til våre leveranser men også ta bedriftsperspektivet med inn i risikostyringen (mennesker, økonomi </a:t>
            </a:r>
            <a:r>
              <a:rPr lang="nb-NO" u="none" dirty="0" err="1"/>
              <a:t>osv</a:t>
            </a:r>
            <a:r>
              <a:rPr lang="nb-NO" u="none" dirty="0"/>
              <a:t>)</a:t>
            </a:r>
            <a:endParaRPr lang="nb-NO" u="sng" dirty="0"/>
          </a:p>
          <a:p>
            <a:endParaRPr lang="nb-NO" u="sng" dirty="0"/>
          </a:p>
          <a:p>
            <a:r>
              <a:rPr lang="nb-NO" u="sng" dirty="0"/>
              <a:t>Elementspesifikt:</a:t>
            </a:r>
          </a:p>
          <a:p>
            <a:r>
              <a:rPr lang="nb-NO" u="none" dirty="0"/>
              <a:t>Dette er </a:t>
            </a:r>
            <a:r>
              <a:rPr lang="nb-NO" dirty="0"/>
              <a:t>det mest detaljerte/operative nivået. </a:t>
            </a:r>
          </a:p>
          <a:p>
            <a:r>
              <a:rPr lang="nb-NO" dirty="0"/>
              <a:t>Her snakker vi om risikostyring innenfor et enkelt prosjekt, en organisasjonsendring, for et anlegg eller et IKT-system. (For eksempel gassklokka på BRA, risikovurdering av GAT, fjernkontroll en pumpestasjon </a:t>
            </a:r>
            <a:r>
              <a:rPr lang="nb-NO" dirty="0" err="1"/>
              <a:t>osv</a:t>
            </a:r>
            <a:r>
              <a:rPr lang="nb-NO" dirty="0"/>
              <a:t>)</a:t>
            </a:r>
          </a:p>
          <a:p>
            <a:r>
              <a:rPr lang="nb-NO" dirty="0"/>
              <a:t>Skadevurdering av informasjon er et annet eksempel</a:t>
            </a:r>
          </a:p>
          <a:p>
            <a:endParaRPr lang="nb-NO" dirty="0"/>
          </a:p>
          <a:p>
            <a:r>
              <a:rPr lang="nb-NO" u="sng" dirty="0"/>
              <a:t>Prosessene:</a:t>
            </a:r>
          </a:p>
          <a:p>
            <a:r>
              <a:rPr lang="nb-NO" dirty="0"/>
              <a:t>Hva kan svikte i måten vi jobber på i hverdagen? Hendelser som kan medføre tap, at vi bryter loven eller annen type svikt.</a:t>
            </a:r>
          </a:p>
          <a:p>
            <a:r>
              <a:rPr lang="nb-NO" dirty="0"/>
              <a:t>Hvordan kan prosessene forbedres slik at uønskede hendelser ikke skjer?</a:t>
            </a:r>
          </a:p>
          <a:p>
            <a:endParaRPr lang="nb-NO" dirty="0"/>
          </a:p>
          <a:p>
            <a:r>
              <a:rPr lang="nb-NO" dirty="0"/>
              <a:t>Avdeling:</a:t>
            </a:r>
          </a:p>
          <a:p>
            <a:r>
              <a:rPr lang="nb-NO" dirty="0"/>
              <a:t>Hvilke organisatoriske forhold kan påvirke oss? Hva kan innvirke på at vi ikke når våre mål eller levere det vi skal? Store hendelser? Kompetanse? Kultur?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37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Vi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snakke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risikostyring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knyttet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mål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strategier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løsrevet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prosessene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våre</a:t>
            </a:r>
            <a:r>
              <a:rPr lang="en-US" dirty="0">
                <a:cs typeface="Calibri"/>
              </a:rPr>
              <a:t>. </a:t>
            </a:r>
          </a:p>
          <a:p>
            <a:r>
              <a:rPr lang="en-US" dirty="0">
                <a:cs typeface="Calibri"/>
              </a:rPr>
              <a:t>Det </a:t>
            </a:r>
            <a:r>
              <a:rPr lang="en-US" dirty="0" err="1">
                <a:cs typeface="Calibri"/>
              </a:rPr>
              <a:t>er</a:t>
            </a:r>
            <a:r>
              <a:rPr lang="en-US" dirty="0">
                <a:cs typeface="Calibri"/>
              </a:rPr>
              <a:t> her </a:t>
            </a:r>
            <a:r>
              <a:rPr lang="en-US" dirty="0" err="1">
                <a:cs typeface="Calibri"/>
              </a:rPr>
              <a:t>verdiskapningen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skjer</a:t>
            </a:r>
            <a:r>
              <a:rPr lang="en-US" dirty="0">
                <a:cs typeface="Calibri"/>
              </a:rPr>
              <a:t> – vi </a:t>
            </a:r>
            <a:r>
              <a:rPr lang="en-US" dirty="0" err="1">
                <a:cs typeface="Calibri"/>
              </a:rPr>
              <a:t>oppnår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eneste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mål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eller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gjenomfører</a:t>
            </a:r>
            <a:r>
              <a:rPr lang="en-US" dirty="0">
                <a:cs typeface="Calibri"/>
              </a:rPr>
              <a:t> en </a:t>
            </a:r>
            <a:r>
              <a:rPr lang="en-US" dirty="0" err="1">
                <a:cs typeface="Calibri"/>
              </a:rPr>
              <a:t>strategi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uten</a:t>
            </a:r>
            <a:r>
              <a:rPr lang="en-US" dirty="0">
                <a:cs typeface="Calibri"/>
              </a:rPr>
              <a:t> at det </a:t>
            </a:r>
            <a:r>
              <a:rPr lang="en-US" dirty="0" err="1">
                <a:cs typeface="Calibri"/>
              </a:rPr>
              <a:t>oprasjonaliseres</a:t>
            </a:r>
            <a:r>
              <a:rPr lang="en-US" dirty="0">
                <a:cs typeface="Calibri"/>
              </a:rPr>
              <a:t> I en </a:t>
            </a:r>
            <a:r>
              <a:rPr lang="en-US" dirty="0" err="1">
                <a:cs typeface="Calibri"/>
              </a:rPr>
              <a:t>arbeidedoppgave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prosess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Ledelsesesprosessene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produserer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strategi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risikobilde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følger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dette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virksomhetsnivå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Kjerne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støtteprosessene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sørger</a:t>
            </a:r>
            <a:r>
              <a:rPr lang="en-US" dirty="0">
                <a:cs typeface="Calibri"/>
              </a:rPr>
              <a:t> for </a:t>
            </a:r>
            <a:r>
              <a:rPr lang="en-US" dirty="0" err="1">
                <a:cs typeface="Calibri"/>
              </a:rPr>
              <a:t>aktivitetene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bidrar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måloppnåelse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86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Prosessleveranser:</a:t>
            </a:r>
          </a:p>
          <a:p>
            <a:r>
              <a:rPr lang="nb-NO" dirty="0"/>
              <a:t>Prosessen endres ikke nødvendigvis ikke, men kanskje økning i produksjon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48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Ulike maler i prosessen:</a:t>
            </a:r>
          </a:p>
          <a:p>
            <a:r>
              <a:rPr lang="nb-NO" dirty="0"/>
              <a:t>Risikovurdering av:</a:t>
            </a:r>
          </a:p>
          <a:p>
            <a:r>
              <a:rPr lang="nb-NO" dirty="0"/>
              <a:t>Prosesser</a:t>
            </a:r>
          </a:p>
          <a:p>
            <a:r>
              <a:rPr lang="nb-NO" dirty="0"/>
              <a:t>IKT-systemer</a:t>
            </a:r>
          </a:p>
          <a:p>
            <a:r>
              <a:rPr lang="nb-NO" dirty="0"/>
              <a:t>Informasjonssikkerhet</a:t>
            </a:r>
          </a:p>
          <a:p>
            <a:r>
              <a:rPr lang="nb-NO" dirty="0"/>
              <a:t>Prosjekter</a:t>
            </a:r>
          </a:p>
          <a:p>
            <a:r>
              <a:rPr lang="nb-NO" dirty="0"/>
              <a:t>Generell</a:t>
            </a:r>
          </a:p>
          <a:p>
            <a:r>
              <a:rPr lang="nb-NO" dirty="0"/>
              <a:t>VTS-analyse</a:t>
            </a:r>
          </a:p>
          <a:p>
            <a:r>
              <a:rPr lang="nb-NO" dirty="0"/>
              <a:t>Enkel – for små prosjekter</a:t>
            </a:r>
          </a:p>
          <a:p>
            <a:endParaRPr lang="nb-NO" dirty="0"/>
          </a:p>
          <a:p>
            <a:r>
              <a:rPr lang="nb-NO" dirty="0"/>
              <a:t>ROS-analysene følger egen prosess med mandat og forankring i ELM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54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1BF3D-6531-4C24-8354-1E9E4C846D5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8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xmlns="" id="{7E7EC66A-4502-9249-A55F-640D9F420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xmlns="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xmlns="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xmlns="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xmlns="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xmlns="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xmlns="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xmlns="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xmlns="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xmlns="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xmlns="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xmlns="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xmlns="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xmlns="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xmlns="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xmlns="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xmlns="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xmlns="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xmlns="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xmlns="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xmlns="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xmlns="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xmlns="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xmlns="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xmlns="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xmlns="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xmlns="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xmlns="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xmlns="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xmlns="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xmlns="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xmlns="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xmlns="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xmlns="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xmlns="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xmlns="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xmlns="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xmlns="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xmlns="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xmlns="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xmlns="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xmlns="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xmlns="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xmlns="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xmlns="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xmlns="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xmlns="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xmlns="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xmlns="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xmlns="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xmlns="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xmlns="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xmlns="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xmlns="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xmlns="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12.11.2019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12.11.2019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xmlns="" id="{14A8EF75-01EA-774E-9124-B9A766809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12.11.2019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12.11.2019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xmlns="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xmlns="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xmlns="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xmlns="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xmlns="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xmlns="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xmlns="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xmlns="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xmlns="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xmlns="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xmlns="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xmlns="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xmlns="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xmlns="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xmlns="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xmlns="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xmlns="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xmlns="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xmlns="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xmlns="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xmlns="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xmlns="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xmlns="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12.11.2019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xmlns="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xmlns="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xmlns="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xmlns="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xmlns="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xmlns="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xmlns="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xmlns="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xmlns="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12.11.2019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xmlns="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xmlns="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xmlns="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xmlns="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xmlns="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xmlns="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xmlns="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xmlns="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xmlns="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xmlns="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xmlns="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xmlns="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xmlns="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xmlns="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xmlns="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xmlns="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xmlns="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xmlns="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xmlns="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xmlns="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xmlns="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xmlns="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xmlns="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xmlns="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xmlns="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xmlns="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xmlns="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xmlns="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xmlns="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xmlns="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xmlns="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xmlns="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xmlns="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xmlns="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xmlns="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xmlns="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xmlns="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xmlns="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xmlns="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xmlns="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xmlns="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xmlns="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xmlns="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12.11.2019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xmlns="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xmlns="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xmlns="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xmlns="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xmlns="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xmlns="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xmlns="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xmlns="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xmlns="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xmlns="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xmlns="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xmlns="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xmlns="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xmlns="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xmlns="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xmlns="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xmlns="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xmlns="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xmlns="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xmlns="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xmlns="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xmlns="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xmlns="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xmlns="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xmlns="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xmlns="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xmlns="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xmlns="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xmlns="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xmlns="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xmlns="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xmlns="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xmlns="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xmlns="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xmlns="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xmlns="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xmlns="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xmlns="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xmlns="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xmlns="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xmlns="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xmlns="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xmlns="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xmlns="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xmlns="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xmlns="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xmlns="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xmlns="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xmlns="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xmlns="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xmlns="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xmlns="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xmlns="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xmlns="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xmlns="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xmlns="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xmlns="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xmlns="" id="{5529CA15-BE40-1D42-9D15-E0A7E69223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12.11.2019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xmlns="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xmlns="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xmlns="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xmlns="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xmlns="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xmlns="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xmlns="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xmlns="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xmlns="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xmlns="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xmlns="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xmlns="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xmlns="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xmlns="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xmlns="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xmlns="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xmlns="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xmlns="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xmlns="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xmlns="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12.11.2019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xmlns="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xmlns="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xmlns="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xmlns="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xmlns="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xmlns="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xmlns="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xmlns="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xmlns="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xmlns="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xmlns="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xmlns="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xmlns="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xmlns="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xmlns="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xmlns="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xmlns="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xmlns="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xmlns="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xmlns="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xmlns="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xmlns="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xmlns="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xmlns="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xmlns="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xmlns="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xmlns="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xmlns="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xmlns="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xmlns="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xmlns="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xmlns="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xmlns="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xmlns="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xmlns="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xmlns="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xmlns="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xmlns="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xmlns="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xmlns="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xmlns="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xmlns="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xmlns="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xmlns="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xmlns="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xmlns="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xmlns="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xmlns="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xmlns="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xmlns="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xmlns="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xmlns="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xmlns="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xmlns="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xmlns="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xmlns="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xmlns="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xmlns="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xmlns="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xmlns="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xmlns="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xmlns="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xmlns="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xmlns="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xmlns="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or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480" y="3614472"/>
            <a:ext cx="10830187" cy="846313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66891"/>
            <a:ext cx="85344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51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109728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98879"/>
            <a:ext cx="10972800" cy="4130675"/>
          </a:xfrm>
        </p:spPr>
        <p:txBody>
          <a:bodyPr>
            <a:normAutofit/>
          </a:bodyPr>
          <a:lstStyle>
            <a:lvl1pPr>
              <a:defRPr sz="1600"/>
            </a:lvl1pPr>
            <a:lvl2pPr marL="608400">
              <a:defRPr sz="1600"/>
            </a:lvl2pPr>
            <a:lvl3pPr marL="896400">
              <a:defRPr sz="1600"/>
            </a:lvl3pPr>
            <a:lvl4pPr marL="1184400">
              <a:defRPr sz="1600"/>
            </a:lvl4pPr>
            <a:lvl5pPr marL="14724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1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xmlns="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xmlns="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xmlns="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xmlns="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xmlns="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xmlns="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xmlns="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xmlns="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xmlns="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xmlns="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xmlns="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xmlns="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xmlns="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xmlns="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xmlns="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xmlns="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xmlns="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xmlns="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xmlns="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xmlns="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xmlns="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xmlns="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xmlns="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xmlns="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xmlns="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xmlns="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xmlns="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xmlns="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xmlns="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xmlns="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xmlns="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xmlns="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xmlns="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xmlns="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xmlns="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xmlns="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xmlns="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xmlns="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xmlns="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xmlns="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xmlns="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xmlns="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xmlns="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xmlns="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xmlns="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xmlns="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xmlns="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xmlns="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xmlns="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xmlns="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xmlns="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xmlns="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xmlns="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xmlns="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xmlns="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xmlns="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xmlns="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xmlns="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xmlns="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xmlns="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xmlns="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xmlns="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xmlns="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xmlns="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xmlns="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xmlns="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xmlns="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xmlns="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xmlns="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xmlns="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xmlns="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xmlns="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xmlns="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xmlns="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xmlns="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xmlns="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xmlns="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xmlns="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xmlns="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xmlns="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xmlns="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xmlns="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xmlns="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xmlns="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xmlns="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xmlns="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xmlns="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xmlns="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xmlns="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xmlns="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xmlns="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xmlns="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xmlns="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xmlns="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xmlns="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xmlns="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xmlns="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xmlns="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xmlns="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xmlns="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xmlns="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xmlns="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12.11.2019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xmlns="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xmlns="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xmlns="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xmlns="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xmlns="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xmlns="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xmlns="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xmlns="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xmlns="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xmlns="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xmlns="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xmlns="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xmlns="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xmlns="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xmlns="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xmlns="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xmlns="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xmlns="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xmlns="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xmlns="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xmlns="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xmlns="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xmlns="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xmlns="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xmlns="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xmlns="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xmlns="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xmlns="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xmlns="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xmlns="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xmlns="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xmlns="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xmlns="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xmlns="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xmlns="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xmlns="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xmlns="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xmlns="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xmlns="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xmlns="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xmlns="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xmlns="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xmlns="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xmlns="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xmlns="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xmlns="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xmlns="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xmlns="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xmlns="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xmlns="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xmlns="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xmlns="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xmlns="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xmlns="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xmlns="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xmlns="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xmlns="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xmlns="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xmlns="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xmlns="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xmlns="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xmlns="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xmlns="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xmlns="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xmlns="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xmlns="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xmlns="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xmlns="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xmlns="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xmlns="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787" r:id="rId4"/>
    <p:sldLayoutId id="2147483786" r:id="rId5"/>
    <p:sldLayoutId id="2147483705" r:id="rId6"/>
    <p:sldLayoutId id="2147483706" r:id="rId7"/>
    <p:sldLayoutId id="2147483712" r:id="rId8"/>
    <p:sldLayoutId id="2147483711" r:id="rId9"/>
    <p:sldLayoutId id="2147483840" r:id="rId10"/>
    <p:sldLayoutId id="2147483866" r:id="rId11"/>
    <p:sldLayoutId id="2147483850" r:id="rId12"/>
    <p:sldLayoutId id="2147483849" r:id="rId13"/>
    <p:sldLayoutId id="2147483844" r:id="rId14"/>
    <p:sldLayoutId id="2147483845" r:id="rId15"/>
    <p:sldLayoutId id="2147483846" r:id="rId16"/>
    <p:sldLayoutId id="2147483740" r:id="rId17"/>
    <p:sldLayoutId id="2147483741" r:id="rId18"/>
    <p:sldLayoutId id="2147483860" r:id="rId19"/>
    <p:sldLayoutId id="2147483742" r:id="rId20"/>
    <p:sldLayoutId id="2147483743" r:id="rId21"/>
    <p:sldLayoutId id="2147483864" r:id="rId22"/>
    <p:sldLayoutId id="2147483865" r:id="rId23"/>
    <p:sldLayoutId id="2147483754" r:id="rId24"/>
    <p:sldLayoutId id="2147483833" r:id="rId25"/>
    <p:sldLayoutId id="2147483756" r:id="rId26"/>
    <p:sldLayoutId id="2147483834" r:id="rId27"/>
    <p:sldLayoutId id="2147483755" r:id="rId28"/>
    <p:sldLayoutId id="2147483835" r:id="rId29"/>
    <p:sldLayoutId id="2147483757" r:id="rId30"/>
    <p:sldLayoutId id="2147483836" r:id="rId31"/>
    <p:sldLayoutId id="2147483867" r:id="rId32"/>
    <p:sldLayoutId id="2147483868" r:id="rId3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>
            <a:extLst>
              <a:ext uri="{FF2B5EF4-FFF2-40B4-BE49-F238E27FC236}">
                <a16:creationId xmlns:a16="http://schemas.microsoft.com/office/drawing/2014/main" xmlns="" id="{DC472868-1EC9-E24B-BBBB-98281908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6CB9-E413-484D-92E4-DB8D5D59CE7A}" type="datetime1">
              <a:rPr lang="nb-NO" smtClean="0"/>
              <a:t>12.11.2019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xmlns="" id="{6C7D7555-3097-0944-81FE-414A966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ADFDFB8-49D0-4B3F-887E-B1F8C6FAB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Risikostyring i VAV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8275EE8E-C8D9-44BC-8279-5E6697FC1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175" y="4060825"/>
            <a:ext cx="3807267" cy="1304552"/>
          </a:xfrm>
        </p:spPr>
        <p:txBody>
          <a:bodyPr/>
          <a:lstStyle/>
          <a:p>
            <a:r>
              <a:rPr lang="nb-NO" dirty="0"/>
              <a:t>Strategi, mål, risiko og arbeidsprosesser</a:t>
            </a:r>
          </a:p>
        </p:txBody>
      </p:sp>
    </p:spTree>
    <p:extLst>
      <p:ext uri="{BB962C8B-B14F-4D97-AF65-F5344CB8AC3E}">
        <p14:creationId xmlns:p14="http://schemas.microsoft.com/office/powerpoint/2010/main" val="178809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63E3EEC-05F1-425F-8600-333A4790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41103"/>
            <a:ext cx="9469438" cy="544023"/>
          </a:xfrm>
        </p:spPr>
        <p:txBody>
          <a:bodyPr/>
          <a:lstStyle/>
          <a:p>
            <a:r>
              <a:rPr lang="nb-NO" dirty="0" err="1"/>
              <a:t>VAVs</a:t>
            </a:r>
            <a:r>
              <a:rPr lang="nb-NO" dirty="0"/>
              <a:t> mulighetskart for prosessene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F654FE47-A1C0-4C8C-85A3-EFF000467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6" y="1290918"/>
            <a:ext cx="6871415" cy="480190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F8C3775-8C19-4045-9BC7-EFD6DA97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6A74C283-F239-474D-9EFC-53B7BF68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39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CF0F935-F103-4A6B-BA74-4663388E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367281" cy="480149"/>
          </a:xfrm>
        </p:spPr>
        <p:txBody>
          <a:bodyPr>
            <a:normAutofit fontScale="90000"/>
          </a:bodyPr>
          <a:lstStyle/>
          <a:p>
            <a:r>
              <a:rPr lang="nb-NO" dirty="0"/>
              <a:t>Informasjon fra risikovurderingene som grunnlag for LG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F922AB4-6C34-4570-B3B7-85FDFB58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F77684A8-52F6-47DB-9BAA-DB623FC0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xmlns="" id="{EC9CBD1E-43C9-4EE3-B023-8B873E4B8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164" y="1226631"/>
            <a:ext cx="7841622" cy="50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4463F6E-F736-4007-97BA-2296D576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853305"/>
          </a:xfrm>
        </p:spPr>
        <p:txBody>
          <a:bodyPr/>
          <a:lstStyle/>
          <a:p>
            <a:r>
              <a:rPr lang="nb-NO" dirty="0"/>
              <a:t>Og i ordinær tiltaksoppfølging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FAABE46A-8CD4-4FE4-A3AF-E19E42B99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69141"/>
            <a:ext cx="8538882" cy="4039049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BEFF4EAA-2E6D-49DC-A067-94CCC24E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6AA00D2E-F076-4B93-85A8-D8D88760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74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Risikostyring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VAVs </a:t>
            </a:r>
            <a:r>
              <a:rPr lang="en-US" dirty="0" err="1"/>
              <a:t>investeringsprosjekter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0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verdikjeden</a:t>
            </a:r>
            <a:r>
              <a:rPr lang="en-US" dirty="0"/>
              <a:t> for </a:t>
            </a:r>
            <a:r>
              <a:rPr lang="en-US" dirty="0" err="1"/>
              <a:t>investeringsprosjektene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det </a:t>
            </a:r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risikovurdering</a:t>
            </a:r>
            <a:endParaRPr lang="en-US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xmlns="" id="{4718FFAC-83DC-414C-B000-1DB86D1551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20739" y="1716543"/>
            <a:ext cx="8644145" cy="4798692"/>
          </a:xfrm>
          <a:prstGeom prst="rect">
            <a:avLst/>
          </a:prstGeom>
        </p:spPr>
      </p:pic>
      <p:sp>
        <p:nvSpPr>
          <p:cNvPr id="6" name="Pil: ned 5">
            <a:extLst>
              <a:ext uri="{FF2B5EF4-FFF2-40B4-BE49-F238E27FC236}">
                <a16:creationId xmlns:a16="http://schemas.microsoft.com/office/drawing/2014/main" xmlns="" id="{686A7DED-3AFB-4331-9B8B-4F2BFE579DDD}"/>
              </a:ext>
            </a:extLst>
          </p:cNvPr>
          <p:cNvSpPr/>
          <p:nvPr/>
        </p:nvSpPr>
        <p:spPr>
          <a:xfrm>
            <a:off x="3923670" y="2657317"/>
            <a:ext cx="212181" cy="4294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: ned 6">
            <a:extLst>
              <a:ext uri="{FF2B5EF4-FFF2-40B4-BE49-F238E27FC236}">
                <a16:creationId xmlns:a16="http://schemas.microsoft.com/office/drawing/2014/main" xmlns="" id="{A20C50CB-FCF7-43DC-8817-325FB9AD166D}"/>
              </a:ext>
            </a:extLst>
          </p:cNvPr>
          <p:cNvSpPr/>
          <p:nvPr/>
        </p:nvSpPr>
        <p:spPr>
          <a:xfrm>
            <a:off x="9117900" y="2657317"/>
            <a:ext cx="212181" cy="4294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11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F7D4F541-AAE5-4900-9EE3-DD3CF23A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42" y="470770"/>
            <a:ext cx="9399356" cy="5328851"/>
          </a:xfrm>
          <a:prstGeom prst="rect">
            <a:avLst/>
          </a:prstGeom>
        </p:spPr>
      </p:pic>
      <p:sp>
        <p:nvSpPr>
          <p:cNvPr id="6" name="Pil: ned 5">
            <a:extLst>
              <a:ext uri="{FF2B5EF4-FFF2-40B4-BE49-F238E27FC236}">
                <a16:creationId xmlns:a16="http://schemas.microsoft.com/office/drawing/2014/main" xmlns="" id="{32480744-BD98-4E37-87C8-2E5C902E6BB4}"/>
              </a:ext>
            </a:extLst>
          </p:cNvPr>
          <p:cNvSpPr/>
          <p:nvPr/>
        </p:nvSpPr>
        <p:spPr>
          <a:xfrm>
            <a:off x="2437924" y="1215140"/>
            <a:ext cx="212181" cy="4294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: ned 6">
            <a:extLst>
              <a:ext uri="{FF2B5EF4-FFF2-40B4-BE49-F238E27FC236}">
                <a16:creationId xmlns:a16="http://schemas.microsoft.com/office/drawing/2014/main" xmlns="" id="{8B39FD8E-B5B5-485B-8959-0693B6ACA6C8}"/>
              </a:ext>
            </a:extLst>
          </p:cNvPr>
          <p:cNvSpPr/>
          <p:nvPr/>
        </p:nvSpPr>
        <p:spPr>
          <a:xfrm>
            <a:off x="4400217" y="1215140"/>
            <a:ext cx="212181" cy="4294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: ned 7">
            <a:extLst>
              <a:ext uri="{FF2B5EF4-FFF2-40B4-BE49-F238E27FC236}">
                <a16:creationId xmlns:a16="http://schemas.microsoft.com/office/drawing/2014/main" xmlns="" id="{B2C5D91B-B920-4AAD-9AA0-D9FD8F76EEEC}"/>
              </a:ext>
            </a:extLst>
          </p:cNvPr>
          <p:cNvSpPr/>
          <p:nvPr/>
        </p:nvSpPr>
        <p:spPr>
          <a:xfrm>
            <a:off x="4399069" y="2604271"/>
            <a:ext cx="212181" cy="4294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ned 8">
            <a:extLst>
              <a:ext uri="{FF2B5EF4-FFF2-40B4-BE49-F238E27FC236}">
                <a16:creationId xmlns:a16="http://schemas.microsoft.com/office/drawing/2014/main" xmlns="" id="{8D64EE21-3FDF-4160-B523-6C231CC6B74F}"/>
              </a:ext>
            </a:extLst>
          </p:cNvPr>
          <p:cNvSpPr/>
          <p:nvPr/>
        </p:nvSpPr>
        <p:spPr>
          <a:xfrm>
            <a:off x="2437924" y="244301"/>
            <a:ext cx="212181" cy="429414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840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4217F51-35DF-4978-A15F-CE40B4D9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Helhetlig risikostyring i prosjektet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9EA7CA83-ADB7-423F-AB3D-EAB4B0E53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Identifisere potensielle hendelser som kan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63782C0F-1803-4CB9-B1C7-BFD6CB6512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Påvirke liv og helse</a:t>
            </a:r>
          </a:p>
          <a:p>
            <a:r>
              <a:rPr lang="nb-NO" dirty="0"/>
              <a:t>Påvirke Ytre miljø</a:t>
            </a:r>
          </a:p>
          <a:p>
            <a:r>
              <a:rPr lang="nb-NO" dirty="0"/>
              <a:t>Medføre at vi bryter et regelverk</a:t>
            </a:r>
          </a:p>
          <a:p>
            <a:r>
              <a:rPr lang="nb-NO" dirty="0"/>
              <a:t>Medføre svekket informasjonssikkerhet eller påvirker sikkerhetsnivået</a:t>
            </a:r>
          </a:p>
          <a:p>
            <a:r>
              <a:rPr lang="nb-NO" dirty="0"/>
              <a:t>Innebære korrupsjon eller økonomisk mislighet</a:t>
            </a:r>
          </a:p>
          <a:p>
            <a:r>
              <a:rPr lang="nb-NO" dirty="0"/>
              <a:t>Innvirke på fremdrift</a:t>
            </a:r>
          </a:p>
          <a:p>
            <a:r>
              <a:rPr lang="nb-NO" dirty="0"/>
              <a:t>Innvirke på prosjektkostnader</a:t>
            </a:r>
          </a:p>
          <a:p>
            <a:r>
              <a:rPr lang="nb-NO" dirty="0"/>
              <a:t>Innvirke på prosjektets leveranse (produktet)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Kan være behov for å gjøre egne analyser innenfor ulike områder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822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F03A5E4-C63A-4105-9D4A-68A12A89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Forskjell på kravene til risikostyring i små og store prosjekter?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B1CD7248-5C23-4396-A2DF-EC24E65DC7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Vurdering av alle risikokategorier bør alltid gjøres, men ikke alltid at alle risikotyper er aktuelle.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Prosjektkategoriene grunnlag for å skille på omfang og rapporteringskrav?</a:t>
            </a:r>
          </a:p>
          <a:p>
            <a:endParaRPr lang="nb-NO" dirty="0"/>
          </a:p>
          <a:p>
            <a:r>
              <a:rPr lang="nb-NO" dirty="0"/>
              <a:t>De minste prosjektene kun HMS og Ytre miljø tilstrekkelig?</a:t>
            </a:r>
          </a:p>
        </p:txBody>
      </p:sp>
    </p:spTree>
    <p:extLst>
      <p:ext uri="{BB962C8B-B14F-4D97-AF65-F5344CB8AC3E}">
        <p14:creationId xmlns:p14="http://schemas.microsoft.com/office/powerpoint/2010/main" val="1664000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8A013A2E-A9E2-C44F-A297-991FE055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Maloppsett</a:t>
            </a:r>
            <a:endParaRPr lang="nb-NO" dirty="0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xmlns="" id="{69B4F0BC-43F4-1C4F-9F15-89D2EFDFC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3875809" cy="4060826"/>
          </a:xfrm>
        </p:spPr>
        <p:txBody>
          <a:bodyPr/>
          <a:lstStyle/>
          <a:p>
            <a:r>
              <a:rPr lang="nb-NO" noProof="1"/>
              <a:t>Velg alltid riktig maloppsett, tilpasset innholdet du skal vise</a:t>
            </a:r>
          </a:p>
          <a:p>
            <a:r>
              <a:rPr lang="nb-NO" noProof="1"/>
              <a:t>Valgene vist til høyre her, finner du i nedtrekksmenyen ‘nytt lysbilde’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95B4C392-ED86-734C-B507-F1E4D54C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12.11.2019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xmlns="" id="{3F3211FD-986D-6448-9D6C-91192A6A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pic>
        <p:nvPicPr>
          <p:cNvPr id="10" name="Bilde 9" descr="Et bilde som inneholder skjermbilde&#10;&#10;Automatisk generert beskrivelse">
            <a:extLst>
              <a:ext uri="{FF2B5EF4-FFF2-40B4-BE49-F238E27FC236}">
                <a16:creationId xmlns:a16="http://schemas.microsoft.com/office/drawing/2014/main" xmlns="" id="{E3878C3A-4338-C348-9BB4-EB444E9BE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" r="2844" b="1660"/>
          <a:stretch/>
        </p:blipFill>
        <p:spPr>
          <a:xfrm>
            <a:off x="5424055" y="841664"/>
            <a:ext cx="3875809" cy="4925291"/>
          </a:xfrm>
          <a:prstGeom prst="rect">
            <a:avLst/>
          </a:prstGeom>
        </p:spPr>
      </p:pic>
      <p:grpSp>
        <p:nvGrpSpPr>
          <p:cNvPr id="22" name="Gruppe 21">
            <a:extLst>
              <a:ext uri="{FF2B5EF4-FFF2-40B4-BE49-F238E27FC236}">
                <a16:creationId xmlns:a16="http://schemas.microsoft.com/office/drawing/2014/main" xmlns="" id="{97EFF42F-3EF6-6F44-A256-46B298469F4B}"/>
              </a:ext>
            </a:extLst>
          </p:cNvPr>
          <p:cNvGrpSpPr/>
          <p:nvPr/>
        </p:nvGrpSpPr>
        <p:grpSpPr>
          <a:xfrm>
            <a:off x="5392882" y="1376001"/>
            <a:ext cx="6359236" cy="1907526"/>
            <a:chOff x="5392882" y="1376001"/>
            <a:chExt cx="6359236" cy="1907526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xmlns="" id="{F1C0B3B9-4D11-2F49-8A04-E577B3D6A499}"/>
                </a:ext>
              </a:extLst>
            </p:cNvPr>
            <p:cNvSpPr/>
            <p:nvPr/>
          </p:nvSpPr>
          <p:spPr>
            <a:xfrm>
              <a:off x="5392882" y="1376001"/>
              <a:ext cx="6359236" cy="1907526"/>
            </a:xfrm>
            <a:prstGeom prst="rect">
              <a:avLst/>
            </a:prstGeom>
            <a:noFill/>
            <a:ln w="222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xmlns="" id="{E9DCBDB0-A66C-C943-81C7-4B0F16BD7BCD}"/>
                </a:ext>
              </a:extLst>
            </p:cNvPr>
            <p:cNvSpPr txBox="1"/>
            <p:nvPr/>
          </p:nvSpPr>
          <p:spPr>
            <a:xfrm>
              <a:off x="9486448" y="2068154"/>
              <a:ext cx="2010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forsider og skillesider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xmlns="" id="{373D031C-FEE9-E040-86F4-AAD1C25AF4D4}"/>
              </a:ext>
            </a:extLst>
          </p:cNvPr>
          <p:cNvGrpSpPr/>
          <p:nvPr/>
        </p:nvGrpSpPr>
        <p:grpSpPr>
          <a:xfrm>
            <a:off x="5392882" y="3334687"/>
            <a:ext cx="6359236" cy="587881"/>
            <a:chOff x="5392882" y="3350274"/>
            <a:chExt cx="6359236" cy="587881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xmlns="" id="{97121768-4A14-6542-9CD3-210403295364}"/>
                </a:ext>
              </a:extLst>
            </p:cNvPr>
            <p:cNvSpPr/>
            <p:nvPr/>
          </p:nvSpPr>
          <p:spPr>
            <a:xfrm>
              <a:off x="5392882" y="3350274"/>
              <a:ext cx="6359236" cy="587881"/>
            </a:xfrm>
            <a:prstGeom prst="rect">
              <a:avLst/>
            </a:prstGeom>
            <a:noFill/>
            <a:ln w="2222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xmlns="" id="{B9CE1030-BC44-054E-942C-8D9187A56C9A}"/>
                </a:ext>
              </a:extLst>
            </p:cNvPr>
            <p:cNvSpPr txBox="1"/>
            <p:nvPr/>
          </p:nvSpPr>
          <p:spPr>
            <a:xfrm>
              <a:off x="9486449" y="3490326"/>
              <a:ext cx="2161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tekstsider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xmlns="" id="{E6F39F43-8696-ED43-AD3A-E5E6711B9430}"/>
              </a:ext>
            </a:extLst>
          </p:cNvPr>
          <p:cNvGrpSpPr/>
          <p:nvPr/>
        </p:nvGrpSpPr>
        <p:grpSpPr>
          <a:xfrm>
            <a:off x="5392882" y="3973728"/>
            <a:ext cx="6359236" cy="1136374"/>
            <a:chOff x="5392882" y="3973728"/>
            <a:chExt cx="6359236" cy="1136374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xmlns="" id="{E6D4EC4C-6524-4F4D-97D8-C4322A29A0AA}"/>
                </a:ext>
              </a:extLst>
            </p:cNvPr>
            <p:cNvSpPr/>
            <p:nvPr/>
          </p:nvSpPr>
          <p:spPr>
            <a:xfrm>
              <a:off x="5392882" y="3973728"/>
              <a:ext cx="6359236" cy="1136374"/>
            </a:xfrm>
            <a:prstGeom prst="rect">
              <a:avLst/>
            </a:prstGeom>
            <a:noFill/>
            <a:ln w="22225">
              <a:solidFill>
                <a:srgbClr val="6FE9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xmlns="" id="{6E42EE13-F335-704B-A1C8-6010FFEE03F8}"/>
                </a:ext>
              </a:extLst>
            </p:cNvPr>
            <p:cNvSpPr txBox="1"/>
            <p:nvPr/>
          </p:nvSpPr>
          <p:spPr>
            <a:xfrm>
              <a:off x="9486449" y="4280305"/>
              <a:ext cx="216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400" dirty="0"/>
                <a:t>Oppsett for bilder, grafikk og sitater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59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E7D0718-6C6A-4EBE-AE34-74C7AF29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664449"/>
          </a:xfrm>
        </p:spPr>
        <p:txBody>
          <a:bodyPr/>
          <a:lstStyle/>
          <a:p>
            <a:r>
              <a:rPr lang="nb-NO" dirty="0"/>
              <a:t>Risikostyring i VAV 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9A7415E0-E4F4-4E79-B256-935602441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325" y="1384450"/>
            <a:ext cx="9469438" cy="4560587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5F3E36F-7430-49CF-B386-AD57194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78BC24DD-5582-4F2D-B7E7-11C44841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69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88DFD15-3A38-40C4-B446-0F285009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745728"/>
          </a:xfrm>
        </p:spPr>
        <p:txBody>
          <a:bodyPr/>
          <a:lstStyle/>
          <a:p>
            <a:r>
              <a:rPr lang="nb-NO" dirty="0"/>
              <a:t>VAV Kvalitetsstyringssystem - AKVA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9661ED72-8CA6-4CAD-947F-57DDED684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0881" y="1277472"/>
            <a:ext cx="7780619" cy="501488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EBF92653-178E-45C0-9BFE-620E7E36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A1BFE0AC-1499-4C45-9319-33FA1A56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78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0BCAD55-9A16-487A-B81D-3E9390CF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7" y="221277"/>
            <a:ext cx="9469438" cy="1311999"/>
          </a:xfrm>
        </p:spPr>
        <p:txBody>
          <a:bodyPr/>
          <a:lstStyle/>
          <a:p>
            <a:r>
              <a:rPr lang="nb-NO" dirty="0" err="1"/>
              <a:t>VAVs</a:t>
            </a:r>
            <a:r>
              <a:rPr lang="nb-NO" dirty="0"/>
              <a:t> strategi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3D90DC66-079D-4A36-BC32-1B94B7C5E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232" y="774552"/>
            <a:ext cx="11028443" cy="5318274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C310BAF4-EDB6-45B5-997C-A09BA192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D02F88FD-486F-4E51-9F11-B9C36A0B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74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31A3AA87-707F-4F1A-932A-B06B74A8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VAVs</a:t>
            </a:r>
            <a:r>
              <a:rPr lang="nb-NO" dirty="0"/>
              <a:t> overordnede risikobilde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E2C7DA76-998D-40F8-9CD5-1F216E93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9BC2BE8A-273C-4CB0-8783-3E50A09D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3CA9B6C4-3EA6-40C1-9C3B-156D251F6B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835" y="1398587"/>
            <a:ext cx="5608165" cy="40608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19F6155E-52D7-4B09-A15C-DC074EE96B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03491" y="1398587"/>
            <a:ext cx="5731664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1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27A992F-282C-448A-9D8B-9155E52C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01" y="391894"/>
            <a:ext cx="9469438" cy="1311999"/>
          </a:xfrm>
        </p:spPr>
        <p:txBody>
          <a:bodyPr/>
          <a:lstStyle/>
          <a:p>
            <a:r>
              <a:rPr lang="nb-NO" dirty="0"/>
              <a:t>Tiltakene som skal sørge for måloppnåelse eller risikoreduksjon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D15142A-0B1E-47A1-9607-EFD4FD7D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01" y="1559860"/>
            <a:ext cx="9469438" cy="4894728"/>
          </a:xfrm>
        </p:spPr>
        <p:txBody>
          <a:bodyPr/>
          <a:lstStyle/>
          <a:p>
            <a:r>
              <a:rPr lang="nb-NO" dirty="0"/>
              <a:t>Leveranse gjennom egne prosjekter</a:t>
            </a:r>
          </a:p>
          <a:p>
            <a:pPr marL="465750" lvl="1" indent="-285750"/>
            <a:r>
              <a:rPr lang="nb-NO" dirty="0"/>
              <a:t>Ny vannforsyning</a:t>
            </a:r>
          </a:p>
          <a:p>
            <a:pPr marL="465750" lvl="1" indent="-285750"/>
            <a:r>
              <a:rPr lang="nb-NO" dirty="0"/>
              <a:t>Rehabiliteringsprosjekter for avløpsledninger</a:t>
            </a:r>
          </a:p>
          <a:p>
            <a:pPr marL="465750" lvl="1" indent="-285750"/>
            <a:r>
              <a:rPr lang="nb-NO" dirty="0"/>
              <a:t>Sikring av objekter og anlegg</a:t>
            </a:r>
          </a:p>
          <a:p>
            <a:pPr marL="465750" lvl="1" indent="-285750"/>
            <a:r>
              <a:rPr lang="nb-NO" dirty="0"/>
              <a:t>Innføring av timeregistrering </a:t>
            </a:r>
          </a:p>
          <a:p>
            <a:r>
              <a:rPr lang="nb-NO" dirty="0"/>
              <a:t>Nye eller endrede prosessleveranser</a:t>
            </a:r>
          </a:p>
          <a:p>
            <a:pPr marL="465750" lvl="1" indent="-285750"/>
            <a:r>
              <a:rPr lang="nb-NO" dirty="0"/>
              <a:t>Fra reaktivt til preventivt vedlikehold</a:t>
            </a:r>
          </a:p>
          <a:p>
            <a:pPr marL="465750" lvl="1" indent="-285750"/>
            <a:r>
              <a:rPr lang="nb-NO" dirty="0"/>
              <a:t>Økning i produksjon av biogass</a:t>
            </a:r>
          </a:p>
          <a:p>
            <a:r>
              <a:rPr lang="nb-NO" dirty="0"/>
              <a:t>Forbedring og utvikling av arbeidsprosessene</a:t>
            </a:r>
          </a:p>
          <a:p>
            <a:pPr marL="465750" lvl="1" indent="-285750"/>
            <a:r>
              <a:rPr lang="nb-NO" dirty="0"/>
              <a:t>Nye rutiner og kontrollaktiviteter</a:t>
            </a:r>
          </a:p>
          <a:p>
            <a:pPr marL="465750" lvl="1" indent="-285750"/>
            <a:r>
              <a:rPr lang="nb-NO" dirty="0"/>
              <a:t>Ny teknologi og arbeidsflyt</a:t>
            </a:r>
          </a:p>
          <a:p>
            <a:pPr marL="465750" lvl="1" indent="-285750"/>
            <a:r>
              <a:rPr lang="nb-NO" dirty="0"/>
              <a:t>Nye krav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9B6CFB62-0447-4225-ABDD-65B581EC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BB898151-D888-4250-AD3C-6D2E5BA4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56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C0A68502-875D-4CE5-AFC5-E93FE72C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12.11.2019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xmlns="" id="{82C8C8C1-27FD-4A10-B336-3F13AD85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76137C28-0DD8-41B6-A20C-4B5E1121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8" y="1290918"/>
            <a:ext cx="10694096" cy="344244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15E44596-B7A1-4D44-AE57-9E451CC37635}"/>
              </a:ext>
            </a:extLst>
          </p:cNvPr>
          <p:cNvSpPr/>
          <p:nvPr/>
        </p:nvSpPr>
        <p:spPr>
          <a:xfrm>
            <a:off x="497328" y="3146612"/>
            <a:ext cx="2582048" cy="17346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08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4946D53-C03A-4E6B-832C-E479065F7203}"/>
              </a:ext>
            </a:extLst>
          </p:cNvPr>
          <p:cNvSpPr/>
          <p:nvPr/>
        </p:nvSpPr>
        <p:spPr bwMode="ltGray">
          <a:xfrm>
            <a:off x="2365658" y="3755499"/>
            <a:ext cx="1399777" cy="648072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prstClr val="white"/>
                </a:solidFill>
              </a:rPr>
              <a:t>Prosess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3B63EEA0-05C4-42FF-9FFC-B25BC5EDFE77}"/>
              </a:ext>
            </a:extLst>
          </p:cNvPr>
          <p:cNvSpPr/>
          <p:nvPr/>
        </p:nvSpPr>
        <p:spPr bwMode="ltGray">
          <a:xfrm>
            <a:off x="2365658" y="2852936"/>
            <a:ext cx="5993299" cy="762000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b-NO" sz="1400" dirty="0">
                <a:solidFill>
                  <a:prstClr val="white"/>
                </a:solidFill>
              </a:rPr>
              <a:t>Styring og kontroll av avdeling </a:t>
            </a:r>
          </a:p>
          <a:p>
            <a:pPr algn="ctr"/>
            <a:r>
              <a:rPr lang="nb-NO" sz="1400" dirty="0">
                <a:solidFill>
                  <a:prstClr val="white"/>
                </a:solidFill>
              </a:rPr>
              <a:t>(organisasjon, strategi, mål)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3B539E18-9FFC-4E6F-80BC-69498DF603A1}"/>
              </a:ext>
            </a:extLst>
          </p:cNvPr>
          <p:cNvSpPr/>
          <p:nvPr/>
        </p:nvSpPr>
        <p:spPr bwMode="ltGray">
          <a:xfrm>
            <a:off x="2365658" y="4571750"/>
            <a:ext cx="5993298" cy="1377530"/>
          </a:xfrm>
          <a:prstGeom prst="rect">
            <a:avLst/>
          </a:prstGeom>
          <a:solidFill>
            <a:srgbClr val="C8AFE9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 dirty="0">
              <a:solidFill>
                <a:prstClr val="black"/>
              </a:solidFill>
            </a:endParaRPr>
          </a:p>
          <a:p>
            <a:pPr algn="ctr"/>
            <a:r>
              <a:rPr lang="nb-NO" sz="1400" dirty="0">
                <a:solidFill>
                  <a:prstClr val="black"/>
                </a:solidFill>
              </a:rPr>
              <a:t>Prosjekt</a:t>
            </a:r>
          </a:p>
          <a:p>
            <a:pPr algn="ctr"/>
            <a:r>
              <a:rPr lang="nb-NO" sz="1400" dirty="0">
                <a:solidFill>
                  <a:prstClr val="black"/>
                </a:solidFill>
              </a:rPr>
              <a:t>Objekt/anlegg</a:t>
            </a:r>
          </a:p>
          <a:p>
            <a:pPr algn="ctr"/>
            <a:r>
              <a:rPr lang="nb-NO" sz="1400" dirty="0">
                <a:solidFill>
                  <a:prstClr val="black"/>
                </a:solidFill>
              </a:rPr>
              <a:t>Applikasjon/system</a:t>
            </a:r>
          </a:p>
          <a:p>
            <a:pPr algn="ctr"/>
            <a:r>
              <a:rPr lang="nb-NO" sz="1400" dirty="0">
                <a:solidFill>
                  <a:prstClr val="black"/>
                </a:solidFill>
              </a:rPr>
              <a:t>Informasjonsaktiva</a:t>
            </a:r>
          </a:p>
          <a:p>
            <a:pPr algn="ctr"/>
            <a:r>
              <a:rPr lang="nb-NO" sz="1400" dirty="0">
                <a:solidFill>
                  <a:prstClr val="black"/>
                </a:solidFill>
              </a:rPr>
              <a:t>Kontrakt</a:t>
            </a:r>
          </a:p>
          <a:p>
            <a:pPr algn="ctr"/>
            <a:r>
              <a:rPr lang="nb-NO" sz="1400" dirty="0">
                <a:solidFill>
                  <a:prstClr val="black"/>
                </a:solidFill>
              </a:rPr>
              <a:t>Endring/hendelse</a:t>
            </a:r>
          </a:p>
          <a:p>
            <a:pPr algn="ctr"/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E190F041-E555-4EAA-8106-140D831FAECA}"/>
              </a:ext>
            </a:extLst>
          </p:cNvPr>
          <p:cNvSpPr txBox="1"/>
          <p:nvPr/>
        </p:nvSpPr>
        <p:spPr>
          <a:xfrm>
            <a:off x="777795" y="3094112"/>
            <a:ext cx="1042882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nb-NO" sz="1400" dirty="0">
                <a:solidFill>
                  <a:prstClr val="black"/>
                </a:solidFill>
                <a:latin typeface="Georgia" pitchFamily="18" charset="0"/>
              </a:rPr>
              <a:t>Avdeling</a:t>
            </a:r>
          </a:p>
          <a:p>
            <a:pPr indent="-274320">
              <a:spcAft>
                <a:spcPts val="900"/>
              </a:spcAft>
            </a:pPr>
            <a:endParaRPr lang="nb-NO" sz="14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8F394293-CFB6-493B-BFC6-B06D19C35E02}"/>
              </a:ext>
            </a:extLst>
          </p:cNvPr>
          <p:cNvSpPr txBox="1"/>
          <p:nvPr/>
        </p:nvSpPr>
        <p:spPr>
          <a:xfrm>
            <a:off x="751829" y="3975064"/>
            <a:ext cx="12954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nb-NO" sz="1400" dirty="0">
                <a:solidFill>
                  <a:prstClr val="black"/>
                </a:solidFill>
                <a:latin typeface="Georgia" pitchFamily="18" charset="0"/>
              </a:rPr>
              <a:t>Arbeidsprosess</a:t>
            </a:r>
          </a:p>
          <a:p>
            <a:pPr indent="-274320">
              <a:spcAft>
                <a:spcPts val="900"/>
              </a:spcAft>
            </a:pPr>
            <a:endParaRPr lang="nb-NO" sz="14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6057BECB-5BF6-4541-88BE-A0D44CC79D7A}"/>
              </a:ext>
            </a:extLst>
          </p:cNvPr>
          <p:cNvSpPr txBox="1"/>
          <p:nvPr/>
        </p:nvSpPr>
        <p:spPr>
          <a:xfrm>
            <a:off x="611132" y="4843264"/>
            <a:ext cx="1371600" cy="304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nb-NO" sz="1400" dirty="0">
                <a:solidFill>
                  <a:prstClr val="black"/>
                </a:solidFill>
                <a:latin typeface="Georgia" pitchFamily="18" charset="0"/>
              </a:rPr>
              <a:t>Elementspesifikt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66E4BA9B-A8FE-4EAD-B2E6-440DB9DC08F6}"/>
              </a:ext>
            </a:extLst>
          </p:cNvPr>
          <p:cNvSpPr/>
          <p:nvPr/>
        </p:nvSpPr>
        <p:spPr>
          <a:xfrm>
            <a:off x="2365659" y="1819951"/>
            <a:ext cx="5993298" cy="7178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Overordnet risiko på VAV nivå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xmlns="" id="{9ACAECC8-5C7A-42F0-9139-E9B19A10897D}"/>
              </a:ext>
            </a:extLst>
          </p:cNvPr>
          <p:cNvSpPr txBox="1"/>
          <p:nvPr/>
        </p:nvSpPr>
        <p:spPr>
          <a:xfrm>
            <a:off x="661031" y="2008585"/>
            <a:ext cx="1196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Georgia" panose="02040502050405020303" pitchFamily="18" charset="0"/>
              </a:rPr>
              <a:t>Virksomhet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6673E398-A85F-46C7-B3C6-DBE6632F6B05}"/>
              </a:ext>
            </a:extLst>
          </p:cNvPr>
          <p:cNvSpPr/>
          <p:nvPr/>
        </p:nvSpPr>
        <p:spPr bwMode="ltGray">
          <a:xfrm>
            <a:off x="4021041" y="3767787"/>
            <a:ext cx="1270918" cy="648072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prstClr val="white"/>
                </a:solidFill>
              </a:rPr>
              <a:t>Prosess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F39DB355-9152-4300-AD8C-ACCBF3753DEA}"/>
              </a:ext>
            </a:extLst>
          </p:cNvPr>
          <p:cNvSpPr/>
          <p:nvPr/>
        </p:nvSpPr>
        <p:spPr bwMode="ltGray">
          <a:xfrm>
            <a:off x="5508104" y="3767787"/>
            <a:ext cx="1270918" cy="648072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prstClr val="white"/>
                </a:solidFill>
              </a:rPr>
              <a:t>Prosess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1A8905AC-E7BD-4AA6-B0D9-155202D5F3C3}"/>
              </a:ext>
            </a:extLst>
          </p:cNvPr>
          <p:cNvSpPr/>
          <p:nvPr/>
        </p:nvSpPr>
        <p:spPr bwMode="ltGray">
          <a:xfrm>
            <a:off x="6962331" y="3763144"/>
            <a:ext cx="1396625" cy="648072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prstClr val="white"/>
                </a:solidFill>
              </a:rPr>
              <a:t>Prosess</a:t>
            </a: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xmlns="" id="{D068BF41-68B0-47D7-B7F1-2A2ED1695F38}"/>
              </a:ext>
            </a:extLst>
          </p:cNvPr>
          <p:cNvSpPr txBox="1">
            <a:spLocks/>
          </p:cNvSpPr>
          <p:nvPr/>
        </p:nvSpPr>
        <p:spPr>
          <a:xfrm>
            <a:off x="251519" y="274638"/>
            <a:ext cx="102587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000" dirty="0"/>
              <a:t>Sikre god kontroll der tiltakene utføres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97165E7D-045C-4799-9410-CF96A71D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997" y="1585817"/>
            <a:ext cx="1366360" cy="994639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xmlns="" id="{BC8ABF7C-2394-43C3-BED7-9AE07B3EE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658" y="2558814"/>
            <a:ext cx="989476" cy="114327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xmlns="" id="{7196988E-2589-497C-9424-7CB5EC53B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331" y="3755499"/>
            <a:ext cx="1547693" cy="73077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xmlns="" id="{7C16517F-8BE9-45BB-A2E8-351BA5BD3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408" y="5072980"/>
            <a:ext cx="1438275" cy="876300"/>
          </a:xfrm>
          <a:prstGeom prst="rect">
            <a:avLst/>
          </a:prstGeom>
        </p:spPr>
      </p:pic>
      <p:sp>
        <p:nvSpPr>
          <p:cNvPr id="20" name="Pil: ned 19">
            <a:extLst>
              <a:ext uri="{FF2B5EF4-FFF2-40B4-BE49-F238E27FC236}">
                <a16:creationId xmlns:a16="http://schemas.microsoft.com/office/drawing/2014/main" xmlns="" id="{CBCAF923-DB27-48C6-80DB-BF0F0C8E8A8A}"/>
              </a:ext>
            </a:extLst>
          </p:cNvPr>
          <p:cNvSpPr/>
          <p:nvPr/>
        </p:nvSpPr>
        <p:spPr>
          <a:xfrm>
            <a:off x="9191625" y="1585817"/>
            <a:ext cx="485775" cy="436346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Pil: opp 20">
            <a:extLst>
              <a:ext uri="{FF2B5EF4-FFF2-40B4-BE49-F238E27FC236}">
                <a16:creationId xmlns:a16="http://schemas.microsoft.com/office/drawing/2014/main" xmlns="" id="{BFE68E40-655F-42DD-884C-BBC98674DB2B}"/>
              </a:ext>
            </a:extLst>
          </p:cNvPr>
          <p:cNvSpPr/>
          <p:nvPr/>
        </p:nvSpPr>
        <p:spPr>
          <a:xfrm>
            <a:off x="9897979" y="1644316"/>
            <a:ext cx="465221" cy="4227095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53BD0429-56D8-4162-8D9D-D58D596ED814}"/>
              </a:ext>
            </a:extLst>
          </p:cNvPr>
          <p:cNvSpPr/>
          <p:nvPr/>
        </p:nvSpPr>
        <p:spPr>
          <a:xfrm>
            <a:off x="430306" y="3671046"/>
            <a:ext cx="8540740" cy="2471569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56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58409EA-AD51-C642-9D05-16BDCA94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624705"/>
          </a:xfrm>
        </p:spPr>
        <p:txBody>
          <a:bodyPr/>
          <a:lstStyle/>
          <a:p>
            <a:r>
              <a:rPr lang="nb-NO" dirty="0"/>
              <a:t>Sammenstilt oversikt over </a:t>
            </a:r>
            <a:r>
              <a:rPr lang="nb-NO" dirty="0" err="1"/>
              <a:t>VAVs</a:t>
            </a:r>
            <a:r>
              <a:rPr lang="nb-NO" dirty="0"/>
              <a:t> prosessrisiko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xmlns="" id="{89A586F5-5959-4F57-8A6A-4F2430072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848" y="1721225"/>
            <a:ext cx="6657939" cy="457112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12.11.2019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sjon2" id="{3BB99530-BDCF-44D0-AEA6-A73B914A472B}" vid="{62A37FF0-E22C-4419-B265-68F62D0748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EEE4143CC6EA4FB5E19424A7BDCD5D" ma:contentTypeVersion="4" ma:contentTypeDescription="Opprett et nytt dokument." ma:contentTypeScope="" ma:versionID="34088d70659065bcf87e860daff63143">
  <xsd:schema xmlns:xsd="http://www.w3.org/2001/XMLSchema" xmlns:xs="http://www.w3.org/2001/XMLSchema" xmlns:p="http://schemas.microsoft.com/office/2006/metadata/properties" xmlns:ns2="9c69bce8-494c-4fa9-b419-5fe8812acd5d" xmlns:ns3="0e7ac45a-1b61-45fd-bb8c-b6e7a32dd680" targetNamespace="http://schemas.microsoft.com/office/2006/metadata/properties" ma:root="true" ma:fieldsID="0666868220843a91010c8a59f8f844e8" ns2:_="" ns3:_="">
    <xsd:import namespace="9c69bce8-494c-4fa9-b419-5fe8812acd5d"/>
    <xsd:import namespace="0e7ac45a-1b61-45fd-bb8c-b6e7a32dd6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9bce8-494c-4fa9-b419-5fe8812ac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c45a-1b61-45fd-bb8c-b6e7a32dd6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F7604B-B168-4EDA-9B08-B6B19A771A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9bce8-494c-4fa9-b419-5fe8812acd5d"/>
    <ds:schemaRef ds:uri="0e7ac45a-1b61-45fd-bb8c-b6e7a32dd6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7BEBDB-B2FA-44EE-A374-1FFB4B5CA74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e7ac45a-1b61-45fd-bb8c-b6e7a32dd680"/>
    <ds:schemaRef ds:uri="9c69bce8-494c-4fa9-b419-5fe8812acd5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3C252D-2ADF-4153-8EDC-92A9A1C125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Oslo_2019-standard</Template>
  <TotalTime>265</TotalTime>
  <Words>578</Words>
  <Application>Microsoft Office PowerPoint</Application>
  <PresentationFormat>Egendefinert</PresentationFormat>
  <Paragraphs>133</Paragraphs>
  <Slides>18</Slides>
  <Notes>6</Notes>
  <HiddenSlides>1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Arial</vt:lpstr>
      <vt:lpstr>Oslo Sans</vt:lpstr>
      <vt:lpstr>Wingdings</vt:lpstr>
      <vt:lpstr>Oslo Sans Light</vt:lpstr>
      <vt:lpstr>Oslo Sans Office Normal</vt:lpstr>
      <vt:lpstr>Calibri</vt:lpstr>
      <vt:lpstr>Georgia</vt:lpstr>
      <vt:lpstr>Oslo 2019 / positiv</vt:lpstr>
      <vt:lpstr>Risikostyring i VAV</vt:lpstr>
      <vt:lpstr>Risikostyring i VAV </vt:lpstr>
      <vt:lpstr>VAV Kvalitetsstyringssystem - AKVA</vt:lpstr>
      <vt:lpstr>VAVs strategi</vt:lpstr>
      <vt:lpstr>VAVs overordnede risikobilde</vt:lpstr>
      <vt:lpstr>Tiltakene som skal sørge for måloppnåelse eller risikoreduksjon</vt:lpstr>
      <vt:lpstr>PowerPoint-presentasjon</vt:lpstr>
      <vt:lpstr>PowerPoint-presentasjon</vt:lpstr>
      <vt:lpstr>Sammenstilt oversikt over VAVs prosessrisiko</vt:lpstr>
      <vt:lpstr>VAVs mulighetskart for prosessene</vt:lpstr>
      <vt:lpstr>Informasjon fra risikovurderingene som grunnlag for LG</vt:lpstr>
      <vt:lpstr>Og i ordinær tiltaksoppfølging</vt:lpstr>
      <vt:lpstr>Risikostyring i VAVs investeringsprosjekter</vt:lpstr>
      <vt:lpstr>Hvor i verdikjeden for investeringsprosjektene er det krav til risikovurdering</vt:lpstr>
      <vt:lpstr>PowerPoint-presentasjon</vt:lpstr>
      <vt:lpstr>Helhetlig risikostyring i prosjektet</vt:lpstr>
      <vt:lpstr>Forskjell på kravene til risikostyring i små og store prosjekter?</vt:lpstr>
      <vt:lpstr>Maloppsett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Risikostyring i VAV</dc:title>
  <dc:creator>Jorun Clemetsen</dc:creator>
  <cp:lastModifiedBy>Meld inn i Domenet</cp:lastModifiedBy>
  <cp:revision>70</cp:revision>
  <cp:lastPrinted>2019-03-22T09:42:42Z</cp:lastPrinted>
  <dcterms:created xsi:type="dcterms:W3CDTF">2019-09-17T08:36:29Z</dcterms:created>
  <dcterms:modified xsi:type="dcterms:W3CDTF">2019-11-12T13:43:28Z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0x01010083EEE4143CC6EA4FB5E19424A7BDCD5D</vt:lpwstr>
  </property>
  <property fmtid="{D5CDD505-2E9C-101B-9397-08002B2CF9AE}" pid="3" name="Order">
    <vt:r8>16600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