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21"/>
  </p:notesMasterIdLst>
  <p:sldIdLst>
    <p:sldId id="388" r:id="rId2"/>
    <p:sldId id="406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3" r:id="rId15"/>
    <p:sldId id="409" r:id="rId16"/>
    <p:sldId id="407" r:id="rId17"/>
    <p:sldId id="408" r:id="rId18"/>
    <p:sldId id="404" r:id="rId19"/>
    <p:sldId id="405" r:id="rId20"/>
  </p:sldIdLst>
  <p:sldSz cx="12192000" cy="6858000"/>
  <p:notesSz cx="6858000" cy="9144000"/>
  <p:embeddedFontLs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Oslo Sans Office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406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3"/>
            <p14:sldId id="409"/>
            <p14:sldId id="407"/>
            <p14:sldId id="408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Kristiansen" initials="KK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0DD"/>
    <a:srgbClr val="D0BFAE"/>
    <a:srgbClr val="FF8274"/>
    <a:srgbClr val="2A2859"/>
    <a:srgbClr val="F9C66B"/>
    <a:srgbClr val="034B45"/>
    <a:srgbClr val="B3F6FF"/>
    <a:srgbClr val="6FE9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7" autoAdjust="0"/>
    <p:restoredTop sz="80204" autoAdjust="0"/>
  </p:normalViewPr>
  <p:slideViewPr>
    <p:cSldViewPr snapToGrid="0" snapToObjects="1" showGuides="1">
      <p:cViewPr>
        <p:scale>
          <a:sx n="70" d="100"/>
          <a:sy n="70" d="100"/>
        </p:scale>
        <p:origin x="-499" y="3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24T15:34:46.574" idx="7">
    <p:pos x="5735" y="2064"/>
    <p:text>Antar at du sier noe om hvorfor det er viktig med avgrensning.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12.11.2019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5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306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200" dirty="0" smtClean="0"/>
              <a:t>Risikostyring:</a:t>
            </a:r>
            <a:r>
              <a:rPr lang="nb-NO" sz="1200" baseline="0" dirty="0" smtClean="0"/>
              <a:t> = Risk Management  = Den store prosessen for å rettlede og styre risiko i en virksomhet.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nb-NO" sz="1200" baseline="0" dirty="0" smtClean="0"/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200" baseline="0" dirty="0" smtClean="0"/>
              <a:t>Risikovurdering: = De tre sentrale sektorene av hjulet. Verdivurdering, trusselvurdering og risikoanalyse. </a:t>
            </a:r>
            <a:br>
              <a:rPr lang="nb-NO" sz="1200" baseline="0" dirty="0" smtClean="0"/>
            </a:br>
            <a:r>
              <a:rPr lang="nb-NO" sz="1200" baseline="0" dirty="0" smtClean="0"/>
              <a:t>Her analyserer vi verdier og trusler og hendelser som kan ramme virksomheten.</a:t>
            </a:r>
            <a:br>
              <a:rPr lang="nb-NO" sz="1200" baseline="0" dirty="0" smtClean="0"/>
            </a:br>
            <a:r>
              <a:rPr lang="nb-NO" sz="1200" baseline="0" dirty="0" smtClean="0"/>
              <a:t>Risiko knyttes til manglende oppnåelse av virksomhetens mål.</a:t>
            </a:r>
            <a:endParaRPr lang="nb-NO" sz="13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571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73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Akseptkriterier brukes for å uttrykke et akseptabelt og et uakseptabelt risikonivå fastsatt av ledelsen, slik matrisen i Tabell 2 viser. Målet er å redusere konsekvensen av og sannsynligheten for hendelser gjennom ulike tiltak, slik at alle risikoer er akseptable.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524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xmlns="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xmlns="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6324853" y="2328613"/>
            <a:ext cx="5176587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6324853" y="1868761"/>
            <a:ext cx="5175774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283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328613"/>
            <a:ext cx="10758490" cy="4072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0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/>
            </a:lvl1pPr>
            <a:lvl2pPr marL="324000" indent="0">
              <a:buNone/>
              <a:defRPr sz="2000"/>
            </a:lvl2pPr>
            <a:lvl3pPr marL="612000" indent="0">
              <a:buNone/>
              <a:defRPr sz="2000"/>
            </a:lvl3pPr>
            <a:lvl4pPr marL="900000" indent="0">
              <a:buNone/>
              <a:defRPr sz="2000"/>
            </a:lvl4pPr>
            <a:lvl5pPr marL="1188000" indent="0">
              <a:buNone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781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12.11.2019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  <p:sldLayoutId id="2147483867" r:id="rId29"/>
    <p:sldLayoutId id="214748386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3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thenounproject.com/term/coins-stack/99367" TargetMode="External"/><Relationship Id="rId7" Type="http://schemas.openxmlformats.org/officeDocument/2006/relationships/hyperlink" Target="https://thenounproject.com/term/gavel/15791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hyperlink" Target="https://thenounproject.com/term/settings/221488" TargetMode="External"/><Relationship Id="rId5" Type="http://schemas.openxmlformats.org/officeDocument/2006/relationships/hyperlink" Target="https://thenounproject.com/term/protected/107589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thenounproject.com/term/find-user/295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B83F8DB2-CD56-E445-8BAF-6512060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12.11.2019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93542DF2-D364-D849-A130-FA1B159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8" name="Tittel 17">
            <a:extLst>
              <a:ext uri="{FF2B5EF4-FFF2-40B4-BE49-F238E27FC236}">
                <a16:creationId xmlns:a16="http://schemas.microsoft.com/office/drawing/2014/main" xmlns="" id="{37171E2F-D861-9141-83AF-C73C5BCAB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60" y="0"/>
            <a:ext cx="5847165" cy="4217158"/>
          </a:xfrm>
        </p:spPr>
        <p:txBody>
          <a:bodyPr>
            <a:normAutofit/>
          </a:bodyPr>
          <a:lstStyle/>
          <a:p>
            <a:r>
              <a:rPr lang="nb-NO" sz="3200" dirty="0" smtClean="0"/>
              <a:t>Risikovurderinger- informasjonssikkerhet</a:t>
            </a:r>
            <a:endParaRPr lang="nb-NO" sz="3200" dirty="0"/>
          </a:p>
        </p:txBody>
      </p:sp>
      <p:sp>
        <p:nvSpPr>
          <p:cNvPr id="19" name="Undertittel 18">
            <a:extLst>
              <a:ext uri="{FF2B5EF4-FFF2-40B4-BE49-F238E27FC236}">
                <a16:creationId xmlns:a16="http://schemas.microsoft.com/office/drawing/2014/main" xmlns="" id="{91A8D205-7A11-0A4F-985D-4CCFF675B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Nettverk for </a:t>
            </a:r>
            <a:r>
              <a:rPr lang="nb-NO" dirty="0" err="1" smtClean="0"/>
              <a:t>internrevisjonsfunskjoner</a:t>
            </a:r>
            <a:endParaRPr lang="nb-NO" dirty="0" smtClean="0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913" cy="6858000"/>
          </a:xfrm>
        </p:spPr>
      </p:pic>
    </p:spTree>
    <p:extLst>
      <p:ext uri="{BB962C8B-B14F-4D97-AF65-F5344CB8AC3E}">
        <p14:creationId xmlns:p14="http://schemas.microsoft.com/office/powerpoint/2010/main" val="16482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 1- Verdivurdering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46057"/>
            <a:ext cx="9469438" cy="263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483638" y="1868760"/>
            <a:ext cx="10756800" cy="651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 smtClean="0"/>
          </a:p>
          <a:p>
            <a:pPr algn="l"/>
            <a:endParaRPr lang="nb-NO" sz="1800" dirty="0"/>
          </a:p>
          <a:p>
            <a:pPr algn="l"/>
            <a:endParaRPr lang="nb-NO" sz="1800" dirty="0" smtClean="0"/>
          </a:p>
          <a:p>
            <a:pPr algn="l"/>
            <a:endParaRPr lang="nb-NO" sz="1800" dirty="0"/>
          </a:p>
          <a:p>
            <a:pPr algn="l"/>
            <a:r>
              <a:rPr lang="nb-NO" dirty="0" smtClean="0"/>
              <a:t>	</a:t>
            </a:r>
          </a:p>
          <a:p>
            <a:endParaRPr lang="nb-NO" dirty="0"/>
          </a:p>
        </p:txBody>
      </p:sp>
      <p:sp>
        <p:nvSpPr>
          <p:cNvPr id="8" name="Plassholder for tekst 3"/>
          <p:cNvSpPr txBox="1">
            <a:spLocks/>
          </p:cNvSpPr>
          <p:nvPr/>
        </p:nvSpPr>
        <p:spPr>
          <a:xfrm>
            <a:off x="581446" y="2021160"/>
            <a:ext cx="10756800" cy="651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 smtClean="0"/>
              <a:t>«En vurdering av hvor kritisk informasjonen og prosess/system er for konfidensialitet, integritet og tilgjengelighet.»	</a:t>
            </a:r>
          </a:p>
          <a:p>
            <a:pPr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0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 2- Trusselvurderingen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85067"/>
            <a:ext cx="9469438" cy="31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742950" y="1868760"/>
            <a:ext cx="10756800" cy="459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 smtClean="0"/>
              <a:t>«En vurdering av </a:t>
            </a:r>
            <a:r>
              <a:rPr lang="nb-NO" sz="1800" dirty="0" err="1" smtClean="0"/>
              <a:t>trusselfenomener</a:t>
            </a:r>
            <a:r>
              <a:rPr lang="nb-NO" sz="1800" dirty="0" smtClean="0"/>
              <a:t> og -aktører som kan forårsake uønskede hendelser.»	</a:t>
            </a:r>
          </a:p>
          <a:p>
            <a:pPr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8180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 3 – Risikoanalyse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63" y="2376517"/>
            <a:ext cx="8321761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742950" y="1868761"/>
            <a:ext cx="10756800" cy="58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 smtClean="0"/>
              <a:t>«En identifisering av uønskede hendelser, og en vurdering av konsekvenser av og sannsynlighet for de ulike hendelsene.»	</a:t>
            </a:r>
          </a:p>
          <a:p>
            <a:pPr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2383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 4 – Tiltak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72" y="2386848"/>
            <a:ext cx="6989944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742950" y="1705970"/>
            <a:ext cx="10756800" cy="526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 smtClean="0"/>
              <a:t>«Identifisering av tiltak for å redusere risikoer som er høyere enn det som er akseptabelt.» 	</a:t>
            </a:r>
          </a:p>
          <a:p>
            <a:pPr algn="l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483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Risikovurderinger som del av styringssystem for informasjonssikkerhet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14" y="2081041"/>
            <a:ext cx="6218459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egentlig en DPIA?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 er viktig å huske på at det </a:t>
            </a:r>
            <a:r>
              <a:rPr lang="nb-NO" i="1" u="sng" dirty="0"/>
              <a:t>å vurdere personvernkonsekvenser </a:t>
            </a:r>
            <a:r>
              <a:rPr lang="nb-NO" i="1" u="sng" dirty="0" smtClean="0"/>
              <a:t> </a:t>
            </a:r>
            <a:r>
              <a:rPr lang="nb-NO" dirty="0" smtClean="0"/>
              <a:t>ikke </a:t>
            </a:r>
            <a:r>
              <a:rPr lang="nb-NO" dirty="0"/>
              <a:t>bare er en plikt i artikkel 35. Det er en prosess som uansett skal gjennomføres for alle behandlinger. 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En </a:t>
            </a:r>
            <a:r>
              <a:rPr lang="nb-NO" dirty="0"/>
              <a:t>konkret vurdering av personvernkonsekvenser etter </a:t>
            </a:r>
            <a:r>
              <a:rPr lang="nb-NO" b="1" i="1" u="sng" dirty="0"/>
              <a:t>artikkel 35 gjentar denne prosessen</a:t>
            </a:r>
            <a:r>
              <a:rPr lang="nb-NO" dirty="0"/>
              <a:t>, men da først og fremst for å </a:t>
            </a:r>
            <a:r>
              <a:rPr lang="nb-NO" b="1" i="1" u="sng" dirty="0"/>
              <a:t>finne de ekstra tiltakene som må til for å redusere en høy risiko</a:t>
            </a:r>
            <a:r>
              <a:rPr lang="nb-NO" dirty="0"/>
              <a:t> som man ikke har klart å redusere tidligere.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b="1" u="sng" dirty="0"/>
              <a:t>En DPIA skal gjennomføres før behandlingen </a:t>
            </a:r>
            <a:r>
              <a:rPr lang="nb-NO" b="1" u="sng" dirty="0" smtClean="0"/>
              <a:t>starter.</a:t>
            </a:r>
          </a:p>
          <a:p>
            <a:endParaRPr lang="nb-NO" b="1" u="sng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57889" y="639094"/>
            <a:ext cx="10758490" cy="867600"/>
          </a:xfrm>
        </p:spPr>
        <p:txBody>
          <a:bodyPr>
            <a:normAutofit/>
          </a:bodyPr>
          <a:lstStyle/>
          <a:p>
            <a:r>
              <a:rPr lang="nb-NO" dirty="0" smtClean="0"/>
              <a:t>Hva skal ROS analysen og DPIAen kartlegge?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742950" y="1835877"/>
            <a:ext cx="5176587" cy="484137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700" b="1" i="1" dirty="0"/>
              <a:t>Formålet med risikovurdering: </a:t>
            </a:r>
          </a:p>
          <a:p>
            <a:pPr lvl="1">
              <a:lnSpc>
                <a:spcPct val="100000"/>
              </a:lnSpc>
            </a:pPr>
            <a:r>
              <a:rPr lang="nb-NO" sz="1700" dirty="0"/>
              <a:t>Finne hendelser som kan medføre høy risiko for </a:t>
            </a:r>
            <a:r>
              <a:rPr lang="nb-NO" sz="1700" dirty="0" smtClean="0"/>
              <a:t>virksomheten/Oslo kommune</a:t>
            </a:r>
            <a:endParaRPr lang="nb-NO" sz="1700" dirty="0"/>
          </a:p>
          <a:p>
            <a:pPr marL="0" indent="0">
              <a:lnSpc>
                <a:spcPct val="100000"/>
              </a:lnSpc>
              <a:buNone/>
            </a:pPr>
            <a:endParaRPr lang="nb-NO" sz="5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700" b="1" i="1" dirty="0"/>
              <a:t>Høy risiko er et resultat av:</a:t>
            </a:r>
          </a:p>
          <a:p>
            <a:pPr lvl="1">
              <a:lnSpc>
                <a:spcPct val="100000"/>
              </a:lnSpc>
            </a:pPr>
            <a:r>
              <a:rPr lang="nb-NO" sz="1700" dirty="0"/>
              <a:t>Sannsynligheten for hendelsen</a:t>
            </a:r>
          </a:p>
          <a:p>
            <a:pPr lvl="1">
              <a:lnSpc>
                <a:spcPct val="100000"/>
              </a:lnSpc>
            </a:pPr>
            <a:r>
              <a:rPr lang="nb-NO" sz="1700" dirty="0"/>
              <a:t>Konsekvensen av hendelsen</a:t>
            </a:r>
          </a:p>
          <a:p>
            <a:pPr>
              <a:lnSpc>
                <a:spcPct val="100000"/>
              </a:lnSpc>
            </a:pPr>
            <a:endParaRPr lang="nb-NO" sz="5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700" b="1" i="1" dirty="0"/>
              <a:t>Foreligger høy risiko skal behandlingsansvarlig beskrive:</a:t>
            </a:r>
          </a:p>
          <a:p>
            <a:pPr lvl="1">
              <a:lnSpc>
                <a:spcPct val="120000"/>
              </a:lnSpc>
            </a:pPr>
            <a:r>
              <a:rPr lang="nb-NO" sz="1700" dirty="0"/>
              <a:t>Beskrive tiltak og sikkerhetsmekanismer som finnes/kan settes inn for å fjerne eller redusere risikoen</a:t>
            </a:r>
          </a:p>
          <a:p>
            <a:pPr>
              <a:lnSpc>
                <a:spcPct val="100000"/>
              </a:lnSpc>
            </a:pPr>
            <a:endParaRPr lang="nb-NO" sz="1800" dirty="0"/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742950" y="1361487"/>
            <a:ext cx="5175774" cy="36360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nb-NO" dirty="0" smtClean="0"/>
              <a:t>Risiko for virksomheten = ROS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3"/>
          </p:nvPr>
        </p:nvSpPr>
        <p:spPr>
          <a:xfrm>
            <a:off x="6324853" y="1835877"/>
            <a:ext cx="5176587" cy="484137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1800" b="1" i="1" dirty="0"/>
              <a:t>Formålet med risikovurdering: </a:t>
            </a:r>
          </a:p>
          <a:p>
            <a:pPr lvl="1">
              <a:lnSpc>
                <a:spcPct val="120000"/>
              </a:lnSpc>
            </a:pPr>
            <a:r>
              <a:rPr lang="nb-NO" sz="1800" dirty="0"/>
              <a:t>Finne hendelser som kan medføre høy risiko for de registrertes rettigheter og friheter</a:t>
            </a:r>
          </a:p>
          <a:p>
            <a:pPr marL="0" indent="0">
              <a:lnSpc>
                <a:spcPct val="120000"/>
              </a:lnSpc>
              <a:buNone/>
            </a:pPr>
            <a:endParaRPr lang="nb-NO" sz="5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800" b="1" i="1" dirty="0"/>
              <a:t>Høy risiko er et resultat av:</a:t>
            </a:r>
          </a:p>
          <a:p>
            <a:pPr lvl="1">
              <a:lnSpc>
                <a:spcPct val="120000"/>
              </a:lnSpc>
            </a:pPr>
            <a:r>
              <a:rPr lang="nb-NO" sz="1800" dirty="0"/>
              <a:t>Sannsynligheten for hendelsen</a:t>
            </a:r>
          </a:p>
          <a:p>
            <a:pPr lvl="1">
              <a:lnSpc>
                <a:spcPct val="120000"/>
              </a:lnSpc>
            </a:pPr>
            <a:r>
              <a:rPr lang="nb-NO" sz="1800" dirty="0"/>
              <a:t>Konsekvensen av hendelsen</a:t>
            </a:r>
          </a:p>
          <a:p>
            <a:pPr>
              <a:lnSpc>
                <a:spcPct val="120000"/>
              </a:lnSpc>
            </a:pPr>
            <a:endParaRPr lang="nb-NO" sz="5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800" b="1" i="1" dirty="0"/>
              <a:t>Foreligger høy risiko skal behandlingsansvarlig beskrive:</a:t>
            </a:r>
          </a:p>
          <a:p>
            <a:pPr lvl="1">
              <a:lnSpc>
                <a:spcPct val="120000"/>
              </a:lnSpc>
            </a:pPr>
            <a:r>
              <a:rPr lang="nb-NO" sz="1800" dirty="0" smtClean="0"/>
              <a:t>Beskrive tiltak </a:t>
            </a:r>
            <a:r>
              <a:rPr lang="nb-NO" sz="1800" dirty="0"/>
              <a:t>og sikkerhetsmekanismer som </a:t>
            </a:r>
            <a:r>
              <a:rPr lang="nb-NO" sz="1800" dirty="0" smtClean="0"/>
              <a:t>finnes/kan </a:t>
            </a:r>
            <a:r>
              <a:rPr lang="nb-NO" sz="1800" dirty="0"/>
              <a:t>settes inn for å fjerne eller redusere risikoen</a:t>
            </a:r>
          </a:p>
          <a:p>
            <a:pPr>
              <a:lnSpc>
                <a:spcPct val="120000"/>
              </a:lnSpc>
            </a:pPr>
            <a:endParaRPr lang="nb-NO" sz="500" dirty="0"/>
          </a:p>
          <a:p>
            <a:pPr marL="0" indent="0">
              <a:lnSpc>
                <a:spcPct val="120000"/>
              </a:lnSpc>
              <a:buNone/>
            </a:pPr>
            <a:endParaRPr lang="nb-NO" sz="500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800" b="1" i="1" dirty="0" smtClean="0"/>
              <a:t>Forhåndsdrøftelse:</a:t>
            </a:r>
          </a:p>
          <a:p>
            <a:pPr lvl="1">
              <a:lnSpc>
                <a:spcPct val="120000"/>
              </a:lnSpc>
            </a:pPr>
            <a:r>
              <a:rPr lang="nb-NO" sz="1800" dirty="0" smtClean="0"/>
              <a:t>Vurdere behov for forhåndsdrøftelse med Datatilsynet</a:t>
            </a:r>
          </a:p>
          <a:p>
            <a:pPr lvl="1">
              <a:lnSpc>
                <a:spcPct val="120000"/>
              </a:lnSpc>
            </a:pPr>
            <a:r>
              <a:rPr lang="nb-NO" sz="1800" dirty="0" smtClean="0"/>
              <a:t>Gjennomføring av forhåndsdrøftelse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24853" y="1361487"/>
            <a:ext cx="5175774" cy="36360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nb-NO" dirty="0" smtClean="0"/>
              <a:t>Risiko for de registrerte = DPIA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91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Personvernombudets rolle ved DPIA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772508"/>
            <a:ext cx="10758490" cy="48568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Behandlingsansvarlig skal </a:t>
            </a:r>
            <a:r>
              <a:rPr lang="nb-NO" sz="2000" dirty="0" smtClean="0"/>
              <a:t>innhente </a:t>
            </a:r>
            <a:r>
              <a:rPr lang="nb-NO" sz="2000" dirty="0"/>
              <a:t>råd fra personvernombudet om følgende: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 </a:t>
            </a:r>
          </a:p>
          <a:p>
            <a:pPr lvl="1">
              <a:lnSpc>
                <a:spcPct val="110000"/>
              </a:lnSpc>
            </a:pPr>
            <a:r>
              <a:rPr lang="nb-NO" sz="2000" dirty="0"/>
              <a:t>Hvorvidt det er nødvendig å utføre en </a:t>
            </a:r>
            <a:r>
              <a:rPr lang="nb-NO" sz="2000" dirty="0" smtClean="0"/>
              <a:t>DPIA</a:t>
            </a:r>
            <a:endParaRPr lang="nb-NO" sz="2000" dirty="0"/>
          </a:p>
          <a:p>
            <a:pPr lvl="1">
              <a:lnSpc>
                <a:spcPct val="110000"/>
              </a:lnSpc>
            </a:pPr>
            <a:r>
              <a:rPr lang="nb-NO" sz="2000" dirty="0" smtClean="0"/>
              <a:t>Hvorvidt </a:t>
            </a:r>
            <a:r>
              <a:rPr lang="nb-NO" sz="2000" dirty="0"/>
              <a:t>DPIA skal gjøres av behandlingsansvarlig selv eller av noen som hyres inn for oppgaven</a:t>
            </a:r>
          </a:p>
          <a:p>
            <a:pPr lvl="1">
              <a:lnSpc>
                <a:spcPct val="110000"/>
              </a:lnSpc>
            </a:pPr>
            <a:r>
              <a:rPr lang="nb-NO" sz="2000" b="1" dirty="0"/>
              <a:t>Hvilke </a:t>
            </a:r>
            <a:r>
              <a:rPr lang="nb-NO" sz="2000" b="1" dirty="0" smtClean="0"/>
              <a:t>tekniske </a:t>
            </a:r>
            <a:r>
              <a:rPr lang="nb-NO" sz="2000" b="1" dirty="0"/>
              <a:t>og organisatoriske </a:t>
            </a:r>
            <a:r>
              <a:rPr lang="nb-NO" sz="2000" b="1" dirty="0" smtClean="0"/>
              <a:t>tiltak </a:t>
            </a:r>
            <a:r>
              <a:rPr lang="nb-NO" sz="2000" b="1" dirty="0"/>
              <a:t>som </a:t>
            </a:r>
            <a:r>
              <a:rPr lang="nb-NO" sz="2000" b="1" dirty="0" smtClean="0"/>
              <a:t>skal tas </a:t>
            </a:r>
            <a:r>
              <a:rPr lang="nb-NO" sz="2000" b="1" dirty="0"/>
              <a:t>i bruk for å redusere </a:t>
            </a:r>
            <a:r>
              <a:rPr lang="nb-NO" sz="2000" b="1" dirty="0" smtClean="0"/>
              <a:t>evt. restrisiko </a:t>
            </a:r>
            <a:r>
              <a:rPr lang="nb-NO" sz="2000" b="1" dirty="0"/>
              <a:t>for de </a:t>
            </a:r>
            <a:r>
              <a:rPr lang="nb-NO" sz="2000" b="1" dirty="0" smtClean="0"/>
              <a:t>registrerte </a:t>
            </a:r>
            <a:endParaRPr lang="nb-NO" sz="2000" b="1" dirty="0"/>
          </a:p>
          <a:p>
            <a:pPr lvl="1">
              <a:lnSpc>
                <a:spcPct val="110000"/>
              </a:lnSpc>
            </a:pPr>
            <a:r>
              <a:rPr lang="nb-NO" sz="2000" dirty="0"/>
              <a:t>Om DPIAen er gjennomført på riktig </a:t>
            </a:r>
            <a:r>
              <a:rPr lang="nb-NO" sz="2000" dirty="0" smtClean="0"/>
              <a:t>måte / om </a:t>
            </a:r>
            <a:r>
              <a:rPr lang="nb-NO" sz="2000" dirty="0"/>
              <a:t>dens konklusjoner er i samsvar med kravene i GDPR</a:t>
            </a:r>
            <a:br>
              <a:rPr lang="nb-NO" sz="2000" dirty="0"/>
            </a:br>
            <a:endParaRPr lang="nb-NO" sz="2000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2000" dirty="0" smtClean="0"/>
              <a:t>Unnlater </a:t>
            </a:r>
            <a:r>
              <a:rPr lang="nb-NO" sz="2000" dirty="0"/>
              <a:t>behandlingsansvarlig </a:t>
            </a:r>
            <a:r>
              <a:rPr lang="nb-NO" sz="2000" dirty="0" smtClean="0"/>
              <a:t>å følge </a:t>
            </a:r>
            <a:r>
              <a:rPr lang="nb-NO" sz="2000" dirty="0"/>
              <a:t>personvernombudets råd, </a:t>
            </a:r>
            <a:r>
              <a:rPr lang="nb-NO" sz="2000"/>
              <a:t>skal </a:t>
            </a:r>
            <a:r>
              <a:rPr lang="nb-NO" sz="2000" smtClean="0"/>
              <a:t>rådene, </a:t>
            </a:r>
            <a:r>
              <a:rPr lang="nb-NO" sz="2000" dirty="0" smtClean="0"/>
              <a:t>og begrunnelsen for ikke å følge rådene dokumenteres i DPIA-dokumentasjonen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27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 Kommentarer?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71" y="2840058"/>
            <a:ext cx="3255546" cy="2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9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nb-NO" sz="2800" b="1" dirty="0" smtClean="0"/>
          </a:p>
          <a:p>
            <a:pPr indent="0">
              <a:buNone/>
            </a:pPr>
            <a:endParaRPr lang="nb-NO" sz="2800" b="1" dirty="0"/>
          </a:p>
          <a:p>
            <a:pPr indent="0">
              <a:buNone/>
            </a:pPr>
            <a:r>
              <a:rPr lang="nb-NO" sz="2800" b="1" dirty="0" smtClean="0"/>
              <a:t>Henrik </a:t>
            </a:r>
            <a:r>
              <a:rPr lang="nb-NO" sz="2800" b="1" dirty="0"/>
              <a:t>Lindgren Jensen</a:t>
            </a:r>
            <a:br>
              <a:rPr lang="nb-NO" sz="2800" b="1" dirty="0"/>
            </a:br>
            <a:r>
              <a:rPr lang="nb-NO" sz="2800" dirty="0"/>
              <a:t>Spesialrådgiver</a:t>
            </a:r>
            <a:br>
              <a:rPr lang="nb-NO" sz="2800" dirty="0"/>
            </a:br>
            <a:r>
              <a:rPr lang="nb-NO" sz="2800" dirty="0"/>
              <a:t> 90539166</a:t>
            </a:r>
            <a:br>
              <a:rPr lang="nb-NO" sz="2800" dirty="0"/>
            </a:br>
            <a:r>
              <a:rPr lang="nb-NO" sz="2800" dirty="0"/>
              <a:t>henrik.jensen@byr.oslo.kommune.no</a:t>
            </a:r>
            <a:br>
              <a:rPr lang="nb-NO" sz="2800" dirty="0"/>
            </a:b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7723-9D0A-EF40-8CB8-B3C1314DD2A1}" type="datetime1">
              <a:rPr lang="nb-NO" smtClean="0"/>
              <a:t>12.11.2019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4294967295"/>
          </p:nvPr>
        </p:nvSpPr>
        <p:spPr>
          <a:xfrm>
            <a:off x="272954" y="3052763"/>
            <a:ext cx="9594375" cy="3040062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>
                <a:solidFill>
                  <a:schemeClr val="bg1"/>
                </a:solidFill>
              </a:rPr>
              <a:t>Hvem: Henrik Lindgren Jensen</a:t>
            </a:r>
            <a:br>
              <a:rPr lang="nb-NO" sz="2800" dirty="0">
                <a:solidFill>
                  <a:schemeClr val="bg1"/>
                </a:solidFill>
              </a:rPr>
            </a:br>
            <a:r>
              <a:rPr lang="nb-NO" sz="2800" dirty="0">
                <a:solidFill>
                  <a:schemeClr val="bg1"/>
                </a:solidFill>
              </a:rPr>
              <a:t>Hva: Personvern- og informasjonssikkerhetskoordinator </a:t>
            </a:r>
            <a:br>
              <a:rPr lang="nb-NO" sz="2800" dirty="0">
                <a:solidFill>
                  <a:schemeClr val="bg1"/>
                </a:solidFill>
              </a:rPr>
            </a:br>
            <a:r>
              <a:rPr lang="nb-NO" sz="2800" dirty="0">
                <a:solidFill>
                  <a:schemeClr val="bg1"/>
                </a:solidFill>
              </a:rPr>
              <a:t>Hvor: Byrådsavdeling for finans</a:t>
            </a:r>
          </a:p>
        </p:txBody>
      </p:sp>
    </p:spTree>
    <p:extLst>
      <p:ext uri="{BB962C8B-B14F-4D97-AF65-F5344CB8AC3E}">
        <p14:creationId xmlns:p14="http://schemas.microsoft.com/office/powerpoint/2010/main" val="15756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informasjonssikkerhet?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8" y="2075999"/>
            <a:ext cx="8414544" cy="36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Risikovurdering- hva er det, og hvorfor gjennomfører vi det?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Identifisering og analysering av verdier,  trusler og hendelser som kan skade informasjonsverdiene virksomheten besitter</a:t>
            </a:r>
          </a:p>
          <a:p>
            <a:r>
              <a:rPr lang="nb-NO" dirty="0"/>
              <a:t>Resultatet gir grunnlaget for sikkerhetsarbeidet og for hvilke tiltak som bør innføres for å redusere risiko til et </a:t>
            </a:r>
            <a:r>
              <a:rPr lang="nb-NO" dirty="0" smtClean="0"/>
              <a:t>akseptabelt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4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000000"/>
                </a:solidFill>
              </a:rPr>
              <a:t>Mangel på kontroll på informasjonssikkerhet i Oslo kommune kan føre til store konsekvenser for kommunen, ansatte og innbyggere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6" name="Rectangle 27"/>
          <p:cNvSpPr/>
          <p:nvPr/>
        </p:nvSpPr>
        <p:spPr>
          <a:xfrm>
            <a:off x="4596715" y="2845140"/>
            <a:ext cx="2499197" cy="1475838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7888"/>
            <a:r>
              <a:rPr lang="nb-NO" sz="1400" b="1" dirty="0">
                <a:solidFill>
                  <a:prstClr val="black"/>
                </a:solidFill>
                <a:latin typeface="Helvetica" pitchFamily="34" charset="0"/>
              </a:rPr>
              <a:t>Eksempel:</a:t>
            </a:r>
          </a:p>
          <a:p>
            <a:pPr defTabSz="767888"/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Feil i fakturaer kan gjøre at </a:t>
            </a:r>
            <a:r>
              <a:rPr lang="nb-NO" sz="1400" dirty="0" smtClean="0">
                <a:solidFill>
                  <a:prstClr val="black"/>
                </a:solidFill>
                <a:latin typeface="Helvetica" pitchFamily="34" charset="0"/>
              </a:rPr>
              <a:t>Oslo kommune betaler </a:t>
            </a:r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for mye for tjenester.</a:t>
            </a:r>
          </a:p>
          <a:p>
            <a:pPr defTabSz="767888"/>
            <a:endParaRPr lang="nb-NO" sz="1400" dirty="0">
              <a:solidFill>
                <a:prstClr val="black"/>
              </a:solidFill>
              <a:latin typeface="Helvetica" pitchFamily="34" charset="0"/>
            </a:endParaRPr>
          </a:p>
          <a:p>
            <a:pPr defTabSz="767888"/>
            <a:r>
              <a:rPr lang="nb-NO" sz="1200" i="1" dirty="0">
                <a:solidFill>
                  <a:prstClr val="black"/>
                </a:solidFill>
                <a:latin typeface="Helvetica" pitchFamily="34" charset="0"/>
              </a:rPr>
              <a:t>Manglende integritet i informasjon</a:t>
            </a:r>
          </a:p>
        </p:txBody>
      </p:sp>
      <p:sp>
        <p:nvSpPr>
          <p:cNvPr id="7" name="Round Same Side Corner Rectangle 28"/>
          <p:cNvSpPr/>
          <p:nvPr/>
        </p:nvSpPr>
        <p:spPr>
          <a:xfrm>
            <a:off x="4601875" y="2277861"/>
            <a:ext cx="2499196" cy="567279"/>
          </a:xfrm>
          <a:prstGeom prst="round2SameRect">
            <a:avLst/>
          </a:prstGeom>
          <a:solidFill>
            <a:srgbClr val="D0B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7426"/>
            <a:r>
              <a:rPr lang="nb-NO" sz="1400" b="1" dirty="0">
                <a:solidFill>
                  <a:prstClr val="black"/>
                </a:solidFill>
                <a:latin typeface="Helvetica" pitchFamily="34" charset="0"/>
              </a:rPr>
              <a:t>Økonomiske </a:t>
            </a:r>
          </a:p>
          <a:p>
            <a:pPr defTabSz="767426"/>
            <a:r>
              <a:rPr lang="nb-NO" sz="1400" b="1" dirty="0">
                <a:solidFill>
                  <a:prstClr val="black"/>
                </a:solidFill>
                <a:latin typeface="Helvetica" pitchFamily="34" charset="0"/>
              </a:rPr>
              <a:t>konsekvenser</a:t>
            </a:r>
          </a:p>
        </p:txBody>
      </p:sp>
      <p:pic>
        <p:nvPicPr>
          <p:cNvPr id="8" name="Picture 2" descr="https://d30y9cdsu7xlg0.cloudfront.net/png/99367-200.png">
            <a:hlinkClick r:id="rId3" tooltip="Coins Stack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60" y="2301796"/>
            <a:ext cx="501645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/>
        </p:nvSpPr>
        <p:spPr>
          <a:xfrm>
            <a:off x="1625646" y="2844050"/>
            <a:ext cx="2499197" cy="1475838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767888"/>
            <a:r>
              <a:rPr lang="nb-NO" sz="1300" b="1" dirty="0">
                <a:solidFill>
                  <a:prstClr val="black"/>
                </a:solidFill>
                <a:latin typeface="Helvetica" pitchFamily="34" charset="0"/>
              </a:rPr>
              <a:t>Eksempel</a:t>
            </a:r>
            <a:r>
              <a:rPr lang="nb-NO" sz="1300" dirty="0">
                <a:solidFill>
                  <a:prstClr val="black"/>
                </a:solidFill>
                <a:latin typeface="Helvetica" pitchFamily="34" charset="0"/>
              </a:rPr>
              <a:t>:</a:t>
            </a:r>
          </a:p>
          <a:p>
            <a:pPr lvl="0" defTabSz="767888"/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Feil </a:t>
            </a:r>
            <a:r>
              <a:rPr lang="nb-NO" sz="1400" dirty="0" smtClean="0">
                <a:solidFill>
                  <a:prstClr val="black"/>
                </a:solidFill>
                <a:latin typeface="Helvetica" pitchFamily="34" charset="0"/>
              </a:rPr>
              <a:t>i systemer med pasient-informasjon </a:t>
            </a:r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kan medføre fare for liv og helse</a:t>
            </a:r>
            <a:r>
              <a:rPr lang="nb-NO" sz="1300" dirty="0">
                <a:solidFill>
                  <a:prstClr val="black"/>
                </a:solidFill>
                <a:latin typeface="Helvetica" pitchFamily="34" charset="0"/>
              </a:rPr>
              <a:t>.</a:t>
            </a:r>
          </a:p>
          <a:p>
            <a:pPr lvl="0" defTabSz="767888"/>
            <a:endParaRPr lang="nb-NO" sz="1300" dirty="0">
              <a:solidFill>
                <a:prstClr val="black"/>
              </a:solidFill>
              <a:latin typeface="Helvetica" pitchFamily="34" charset="0"/>
            </a:endParaRPr>
          </a:p>
          <a:p>
            <a:pPr lvl="0" defTabSz="767888"/>
            <a:r>
              <a:rPr lang="nb-NO" sz="1200" i="1" dirty="0">
                <a:solidFill>
                  <a:prstClr val="black"/>
                </a:solidFill>
                <a:latin typeface="Helvetica" pitchFamily="34" charset="0"/>
              </a:rPr>
              <a:t>Manglende integritet eller tilgjengelighet til informasjon</a:t>
            </a:r>
            <a:endParaRPr lang="nb-NO" sz="1200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0" name="Round Same Side Corner Rectangle 11"/>
          <p:cNvSpPr/>
          <p:nvPr/>
        </p:nvSpPr>
        <p:spPr>
          <a:xfrm>
            <a:off x="1635966" y="2277859"/>
            <a:ext cx="2493917" cy="567279"/>
          </a:xfrm>
          <a:prstGeom prst="round2SameRect">
            <a:avLst/>
          </a:prstGeom>
          <a:solidFill>
            <a:srgbClr val="D0B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7426"/>
            <a:r>
              <a:rPr lang="nb-NO" sz="1400" b="1" dirty="0" smtClean="0">
                <a:solidFill>
                  <a:prstClr val="black"/>
                </a:solidFill>
                <a:latin typeface="Helvetica" pitchFamily="34" charset="0"/>
              </a:rPr>
              <a:t>Liv og helse</a:t>
            </a:r>
            <a:endParaRPr lang="nb-NO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pic>
        <p:nvPicPr>
          <p:cNvPr id="11" name="Picture 4" descr="https://d30y9cdsu7xlg0.cloudfront.net/png/107589-200.png">
            <a:hlinkClick r:id="rId5" tooltip="protect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93" y="2310678"/>
            <a:ext cx="501645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/>
          <p:cNvSpPr/>
          <p:nvPr/>
        </p:nvSpPr>
        <p:spPr>
          <a:xfrm>
            <a:off x="6084829" y="5017725"/>
            <a:ext cx="2499197" cy="147584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7888"/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Styring av </a:t>
            </a:r>
            <a:r>
              <a:rPr lang="nb-NO" sz="1400" dirty="0" smtClean="0">
                <a:solidFill>
                  <a:prstClr val="black"/>
                </a:solidFill>
                <a:latin typeface="Helvetica" pitchFamily="34" charset="0"/>
              </a:rPr>
              <a:t>informasjons-sikkerhet </a:t>
            </a:r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er pålagt </a:t>
            </a:r>
            <a:r>
              <a:rPr lang="nb-NO" sz="1400" dirty="0" smtClean="0">
                <a:solidFill>
                  <a:prstClr val="black"/>
                </a:solidFill>
                <a:latin typeface="Helvetica" pitchFamily="34" charset="0"/>
              </a:rPr>
              <a:t>av instruks for informasjonssikkerhet</a:t>
            </a:r>
            <a:endParaRPr lang="nb-NO" sz="1400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3" name="Round Same Side Corner Rectangle 15"/>
          <p:cNvSpPr/>
          <p:nvPr/>
        </p:nvSpPr>
        <p:spPr>
          <a:xfrm>
            <a:off x="6090109" y="4450446"/>
            <a:ext cx="2493917" cy="567279"/>
          </a:xfrm>
          <a:prstGeom prst="round2SameRect">
            <a:avLst/>
          </a:prstGeom>
          <a:solidFill>
            <a:srgbClr val="D0B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7426"/>
            <a:r>
              <a:rPr lang="nb-NO" sz="1400" b="1" dirty="0" smtClean="0">
                <a:solidFill>
                  <a:prstClr val="black"/>
                </a:solidFill>
                <a:latin typeface="Helvetica" pitchFamily="34" charset="0"/>
              </a:rPr>
              <a:t>Lover og regler</a:t>
            </a:r>
            <a:endParaRPr lang="nb-NO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pic>
        <p:nvPicPr>
          <p:cNvPr id="14" name="Picture 4" descr="https://d30y9cdsu7xlg0.cloudfront.net/png/15791-200.png">
            <a:hlinkClick r:id="rId7" tooltip="Gavel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52" y="4483263"/>
            <a:ext cx="501645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3"/>
          <p:cNvSpPr/>
          <p:nvPr/>
        </p:nvSpPr>
        <p:spPr>
          <a:xfrm>
            <a:off x="7567784" y="2845132"/>
            <a:ext cx="2499197" cy="1475838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7888"/>
            <a:r>
              <a:rPr lang="nb-NO" sz="1400" b="1" dirty="0">
                <a:solidFill>
                  <a:prstClr val="black"/>
                </a:solidFill>
                <a:latin typeface="Helvetica" pitchFamily="34" charset="0"/>
              </a:rPr>
              <a:t>Eksempel:</a:t>
            </a:r>
          </a:p>
          <a:p>
            <a:pPr defTabSz="767888"/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Lekkasje av </a:t>
            </a:r>
            <a:r>
              <a:rPr lang="nb-NO" sz="1400" dirty="0" smtClean="0">
                <a:solidFill>
                  <a:prstClr val="black"/>
                </a:solidFill>
                <a:latin typeface="Helvetica" pitchFamily="34" charset="0"/>
              </a:rPr>
              <a:t>ansatte- eller pasientinformasjon </a:t>
            </a:r>
            <a:r>
              <a:rPr lang="nb-NO" sz="1400" dirty="0">
                <a:solidFill>
                  <a:prstClr val="black"/>
                </a:solidFill>
                <a:latin typeface="Helvetica" pitchFamily="34" charset="0"/>
              </a:rPr>
              <a:t>er skadelig for både personene og omdømmet.</a:t>
            </a:r>
          </a:p>
          <a:p>
            <a:pPr defTabSz="767888"/>
            <a:endParaRPr lang="nb-NO" sz="1200" i="1" dirty="0">
              <a:solidFill>
                <a:prstClr val="black"/>
              </a:solidFill>
              <a:latin typeface="Helvetica" pitchFamily="34" charset="0"/>
            </a:endParaRPr>
          </a:p>
          <a:p>
            <a:pPr defTabSz="767888"/>
            <a:r>
              <a:rPr lang="nb-NO" sz="1200" i="1" dirty="0">
                <a:solidFill>
                  <a:prstClr val="black"/>
                </a:solidFill>
                <a:latin typeface="Helvetica" pitchFamily="34" charset="0"/>
              </a:rPr>
              <a:t>Manglende konfidensialitet </a:t>
            </a:r>
          </a:p>
        </p:txBody>
      </p:sp>
      <p:sp>
        <p:nvSpPr>
          <p:cNvPr id="16" name="Round Same Side Corner Rectangle 24"/>
          <p:cNvSpPr/>
          <p:nvPr/>
        </p:nvSpPr>
        <p:spPr>
          <a:xfrm>
            <a:off x="7573064" y="2277854"/>
            <a:ext cx="2499197" cy="567279"/>
          </a:xfrm>
          <a:prstGeom prst="round2SameRect">
            <a:avLst/>
          </a:prstGeom>
          <a:solidFill>
            <a:srgbClr val="D0B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7426"/>
            <a:r>
              <a:rPr lang="nb-NO" sz="1400" b="1" dirty="0" smtClean="0">
                <a:solidFill>
                  <a:prstClr val="black"/>
                </a:solidFill>
                <a:latin typeface="Helvetica" pitchFamily="34" charset="0"/>
              </a:rPr>
              <a:t>Tillit</a:t>
            </a:r>
            <a:endParaRPr lang="nb-NO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pic>
        <p:nvPicPr>
          <p:cNvPr id="17" name="Picture 6" descr="https://d30y9cdsu7xlg0.cloudfront.net/png/29540-200.png">
            <a:hlinkClick r:id="rId9" tooltip="Find User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73" y="2301789"/>
            <a:ext cx="501645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/>
          <p:nvPr/>
        </p:nvSpPr>
        <p:spPr>
          <a:xfrm>
            <a:off x="3116461" y="5017726"/>
            <a:ext cx="2499197" cy="1475838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67888"/>
            <a:r>
              <a:rPr lang="nb-NO" sz="1400" b="1" dirty="0">
                <a:solidFill>
                  <a:prstClr val="black"/>
                </a:solidFill>
                <a:latin typeface="Helvetica" pitchFamily="34" charset="0"/>
              </a:rPr>
              <a:t>Eksempel:</a:t>
            </a:r>
          </a:p>
          <a:p>
            <a:pPr defTabSz="767888"/>
            <a:r>
              <a:rPr lang="nb-NO" sz="1400" dirty="0" smtClean="0">
                <a:solidFill>
                  <a:prstClr val="black"/>
                </a:solidFill>
                <a:latin typeface="Helvetica" pitchFamily="34" charset="0"/>
              </a:rPr>
              <a:t>Styring etter feilaktig informasjon kan hindre mål-oppnåelse for en virksomhet</a:t>
            </a:r>
          </a:p>
          <a:p>
            <a:pPr defTabSz="767888"/>
            <a:endParaRPr lang="nb-NO" sz="1400" dirty="0">
              <a:solidFill>
                <a:prstClr val="black"/>
              </a:solidFill>
              <a:latin typeface="Helvetica" pitchFamily="34" charset="0"/>
            </a:endParaRPr>
          </a:p>
          <a:p>
            <a:pPr defTabSz="767888"/>
            <a:r>
              <a:rPr lang="nb-NO" sz="1200" i="1" dirty="0">
                <a:solidFill>
                  <a:prstClr val="black"/>
                </a:solidFill>
                <a:latin typeface="Helvetica" pitchFamily="34" charset="0"/>
              </a:rPr>
              <a:t>Manglende integritet i informasjon</a:t>
            </a:r>
            <a:endParaRPr lang="nb-NO" sz="1200" dirty="0">
              <a:solidFill>
                <a:prstClr val="black"/>
              </a:solidFill>
              <a:latin typeface="Helvetica" pitchFamily="34" charset="0"/>
            </a:endParaRPr>
          </a:p>
          <a:p>
            <a:pPr defTabSz="767888"/>
            <a:endParaRPr lang="nb-NO" sz="1400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9" name="Round Same Side Corner Rectangle 13"/>
          <p:cNvSpPr/>
          <p:nvPr/>
        </p:nvSpPr>
        <p:spPr>
          <a:xfrm>
            <a:off x="3118920" y="4450447"/>
            <a:ext cx="2493917" cy="567279"/>
          </a:xfrm>
          <a:prstGeom prst="round2SameRect">
            <a:avLst/>
          </a:prstGeom>
          <a:solidFill>
            <a:srgbClr val="D0B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7426"/>
            <a:r>
              <a:rPr lang="nb-NO" sz="1400" b="1" dirty="0" smtClean="0">
                <a:solidFill>
                  <a:prstClr val="black"/>
                </a:solidFill>
                <a:latin typeface="Helvetica" pitchFamily="34" charset="0"/>
              </a:rPr>
              <a:t>Måloppnåelse</a:t>
            </a:r>
            <a:endParaRPr lang="nb-NO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pic>
        <p:nvPicPr>
          <p:cNvPr id="20" name="Picture 8" descr="https://d30y9cdsu7xlg0.cloudfront.net/png/221488-200.png">
            <a:hlinkClick r:id="rId11" tooltip="Settings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14" y="4483262"/>
            <a:ext cx="501645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</a:t>
            </a:r>
            <a:r>
              <a:rPr lang="nb-NO" dirty="0" smtClean="0"/>
              <a:t>metoder og verktøy </a:t>
            </a:r>
            <a:r>
              <a:rPr lang="nb-NO" dirty="0"/>
              <a:t>bruker vi i en risikovurdering?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51" y="1656387"/>
            <a:ext cx="6608107" cy="4635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4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Avgrensning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17" y="2032000"/>
            <a:ext cx="724125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 for risikovurdering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97" y="2032000"/>
            <a:ext cx="6342894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1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Akseptkriterier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05" y="2032000"/>
            <a:ext cx="591167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11978</TotalTime>
  <Words>622</Words>
  <Application>Microsoft Office PowerPoint</Application>
  <PresentationFormat>Egendefinert</PresentationFormat>
  <Paragraphs>134</Paragraphs>
  <Slides>19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Helvetica</vt:lpstr>
      <vt:lpstr>Wingdings</vt:lpstr>
      <vt:lpstr>Oslo Sans Office</vt:lpstr>
      <vt:lpstr>blank</vt:lpstr>
      <vt:lpstr>Risikovurderinger- informasjonssikkerhet</vt:lpstr>
      <vt:lpstr>PowerPoint-presentasjon</vt:lpstr>
      <vt:lpstr>Hva er informasjonssikkerhet?</vt:lpstr>
      <vt:lpstr>Risikovurdering- hva er det, og hvorfor gjennomfører vi det? </vt:lpstr>
      <vt:lpstr>Mangel på kontroll på informasjonssikkerhet i Oslo kommune kan føre til store konsekvenser for kommunen, ansatte og innbyggere</vt:lpstr>
      <vt:lpstr>Hvilke metoder og verktøy bruker vi i en risikovurdering?</vt:lpstr>
      <vt:lpstr>Avgrensning</vt:lpstr>
      <vt:lpstr>Prosess for risikovurdering</vt:lpstr>
      <vt:lpstr>Akseptkriterier</vt:lpstr>
      <vt:lpstr>Steg 1- Verdivurdering</vt:lpstr>
      <vt:lpstr>Steg 2- Trusselvurderingen </vt:lpstr>
      <vt:lpstr>Steg 3 – Risikoanalyse</vt:lpstr>
      <vt:lpstr>Steg 4 – Tiltak </vt:lpstr>
      <vt:lpstr>Risikovurderinger som del av styringssystem for informasjonssikkerhet </vt:lpstr>
      <vt:lpstr>Hva er egentlig en DPIA? </vt:lpstr>
      <vt:lpstr>Hva skal ROS analysen og DPIAen kartlegge?</vt:lpstr>
      <vt:lpstr>Personvernombudets rolle ved DPIA</vt:lpstr>
      <vt:lpstr>Spørsmål? Kommentarer?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Karin Kristiansen</dc:creator>
  <cp:lastModifiedBy>Meld inn i Domenet</cp:lastModifiedBy>
  <cp:revision>358</cp:revision>
  <cp:lastPrinted>2019-03-22T09:42:42Z</cp:lastPrinted>
  <dcterms:created xsi:type="dcterms:W3CDTF">2019-06-18T06:20:20Z</dcterms:created>
  <dcterms:modified xsi:type="dcterms:W3CDTF">2019-11-12T13:42:37Z</dcterms:modified>
</cp:coreProperties>
</file>