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22"/>
  </p:notesMasterIdLst>
  <p:sldIdLst>
    <p:sldId id="380" r:id="rId2"/>
    <p:sldId id="386" r:id="rId3"/>
    <p:sldId id="398" r:id="rId4"/>
    <p:sldId id="389" r:id="rId5"/>
    <p:sldId id="399" r:id="rId6"/>
    <p:sldId id="392" r:id="rId7"/>
    <p:sldId id="404" r:id="rId8"/>
    <p:sldId id="400" r:id="rId9"/>
    <p:sldId id="401" r:id="rId10"/>
    <p:sldId id="406" r:id="rId11"/>
    <p:sldId id="407" r:id="rId12"/>
    <p:sldId id="408" r:id="rId13"/>
    <p:sldId id="409" r:id="rId14"/>
    <p:sldId id="410" r:id="rId15"/>
    <p:sldId id="411" r:id="rId16"/>
    <p:sldId id="390" r:id="rId17"/>
    <p:sldId id="395" r:id="rId18"/>
    <p:sldId id="393" r:id="rId19"/>
    <p:sldId id="396" r:id="rId20"/>
    <p:sldId id="413" r:id="rId21"/>
  </p:sldIdLst>
  <p:sldSz cx="12192000" cy="6858000"/>
  <p:notesSz cx="6858000" cy="9144000"/>
  <p:embeddedFontLst>
    <p:embeddedFont>
      <p:font typeface="Oslo Sans Office Normal" panose="020B0604020202020204" charset="0"/>
      <p:regular r:id="rId23"/>
      <p:bold r:id="rId24"/>
      <p:italic r:id="rId25"/>
      <p:boldItalic r:id="rId26"/>
    </p:embeddedFont>
    <p:embeddedFont>
      <p:font typeface="Oslo Sans Light" panose="020B0604020202020204" charset="0"/>
      <p:regular r:id="rId27"/>
      <p:italic r:id="rId28"/>
    </p:embeddedFont>
    <p:embeddedFont>
      <p:font typeface="Oslo Sans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386"/>
            <p14:sldId id="398"/>
            <p14:sldId id="389"/>
            <p14:sldId id="399"/>
            <p14:sldId id="392"/>
            <p14:sldId id="404"/>
            <p14:sldId id="400"/>
            <p14:sldId id="401"/>
            <p14:sldId id="406"/>
            <p14:sldId id="407"/>
            <p14:sldId id="408"/>
            <p14:sldId id="409"/>
            <p14:sldId id="410"/>
            <p14:sldId id="411"/>
            <p14:sldId id="390"/>
            <p14:sldId id="395"/>
            <p14:sldId id="393"/>
            <p14:sldId id="396"/>
            <p14:sldId id="41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533" autoAdjust="0"/>
  </p:normalViewPr>
  <p:slideViewPr>
    <p:cSldViewPr snapToGrid="0" snapToObjects="1" showGuides="1">
      <p:cViewPr>
        <p:scale>
          <a:sx n="110" d="100"/>
          <a:sy n="110" d="100"/>
        </p:scale>
        <p:origin x="-642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90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28.01.2020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28.01.2020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28.01.2020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28.01.2020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28.01.2020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28.01.2020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28.01.2020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28.01.2020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28.01.2020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28.01.2020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28.01.2020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28.01.2020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=""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28.01.2020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=""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=""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Tilsyn i Bymiljøetaten</a:t>
            </a:r>
            <a:endParaRPr lang="nb-NO" dirty="0"/>
          </a:p>
        </p:txBody>
      </p:sp>
      <p:sp>
        <p:nvSpPr>
          <p:cNvPr id="11" name="Undertittel 10">
            <a:extLst>
              <a:ext uri="{FF2B5EF4-FFF2-40B4-BE49-F238E27FC236}">
                <a16:creationId xmlns=""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28.01.2020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Pålegg 1: Ferdigstill arkivplanen </a:t>
            </a: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Bymiljøetaten må ferdigstille arkivplanen slik at den er dekkende for arkivarbeidet i hele etaten, og kan brukes som et redskap i etatens internkontroll med arkivarbeidet. </a:t>
            </a:r>
          </a:p>
          <a:p>
            <a:r>
              <a:rPr lang="nb-NO" dirty="0"/>
              <a:t>Oppdater arkivrutiner, og lag nye rutiner der dette mangler. </a:t>
            </a:r>
          </a:p>
          <a:p>
            <a:r>
              <a:rPr lang="nn-NO" dirty="0"/>
              <a:t>Utarbeid arkivoversikt over aktive- og deponerte arkiv. </a:t>
            </a:r>
          </a:p>
          <a:p>
            <a:r>
              <a:rPr lang="nb-NO" dirty="0"/>
              <a:t>Dokumentasjon av de andre påleggene skal knyttes til arkivplanen. 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Pålegg 2: Utarbeid rutiner for elektronisk behandling av arkivdokumenter </a:t>
            </a: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Bymiljøetaten må utarbeide rutiner for elektronisk behandling av arkivdokumenter i Public 360 i henhold til krav i Riksarkivarens forskrift, kapittel 3, §§ 3-2, 3-4 og 3-6. For å sikre at alle nødvendige opplysninger kommer med, kan etaten med fordel strukturere dokumentasjonen punktvis etter mønster fra </a:t>
            </a:r>
            <a:r>
              <a:rPr lang="nb-NO" dirty="0" err="1"/>
              <a:t>forskriften</a:t>
            </a:r>
            <a:r>
              <a:rPr lang="nb-NO" dirty="0"/>
              <a:t>. </a:t>
            </a:r>
          </a:p>
          <a:p>
            <a:r>
              <a:rPr lang="nb-NO" dirty="0"/>
              <a:t>§ 3-2 - Ansvar, rutiner og rettigheter i </a:t>
            </a:r>
            <a:r>
              <a:rPr lang="nb-NO" dirty="0" smtClean="0"/>
              <a:t>arkivsystem</a:t>
            </a:r>
          </a:p>
          <a:p>
            <a:r>
              <a:rPr lang="nn-NO" dirty="0"/>
              <a:t>§ 3-4 - Oppbevaring og sikring av elektroniske arkivdokumenter</a:t>
            </a:r>
          </a:p>
          <a:p>
            <a:r>
              <a:rPr lang="nb-NO" dirty="0"/>
              <a:t>§ 3-6 - Destruksjon av papirversjonen etter skanning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Pålegg 3: Kartlegg og dokumenter aktive og avsluttede elektroniske system som inngår i organets arkiv </a:t>
            </a: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Bymiljøetaten </a:t>
            </a:r>
            <a:r>
              <a:rPr lang="nb-NO" dirty="0"/>
              <a:t>må dokumentere alle elektroniske system som inngår i etatens arkiv, både aktive og avsluttede system: </a:t>
            </a:r>
          </a:p>
          <a:p>
            <a:r>
              <a:rPr lang="nb-NO" dirty="0"/>
              <a:t>Kartlegg og beskriv samtlige system, både sak-/arkivsystem og fagsystem. </a:t>
            </a:r>
          </a:p>
          <a:p>
            <a:r>
              <a:rPr lang="nb-NO" dirty="0"/>
              <a:t>Beskriv det enkelte system med opplysninger om navn, start- og eventuelt sluttdato, funksjonsområde og hva slags informasjon som lagres, sendes eller mottas gjennom systemet, herunder om informasjonen er bevaringsverdig. </a:t>
            </a:r>
          </a:p>
          <a:p>
            <a:r>
              <a:rPr lang="nb-NO" dirty="0"/>
              <a:t>Etaten må dokumentere hvordan bevaringsverdig informasjon skal langtidsbevares gjennom for eksempel </a:t>
            </a:r>
            <a:r>
              <a:rPr lang="nb-NO" dirty="0" err="1"/>
              <a:t>Noark</a:t>
            </a:r>
            <a:r>
              <a:rPr lang="nb-NO" dirty="0"/>
              <a:t>-uttrekk, tabelluttrekk eller papirutskrifter. 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1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/>
              <a:t>Pålegg 4: Utarbeid en plan for langtidsbevaring av elektronisk arkivmateriale </a:t>
            </a:r>
            <a:r>
              <a:rPr lang="nn-NO" dirty="0"/>
              <a:t>	</a:t>
            </a:r>
            <a:br>
              <a:rPr lang="nn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Bymiljøetaten må utarbeide en konkret plan for uttrekk og deponering av sak-/arkivsystemet </a:t>
            </a:r>
            <a:r>
              <a:rPr lang="nb-NO" dirty="0" err="1"/>
              <a:t>Ephorte</a:t>
            </a:r>
            <a:r>
              <a:rPr lang="nb-NO" dirty="0"/>
              <a:t> og avsluttede fagsystem som inneholder arkivverdig informasjon (ref. kartlegging i pålegg 3). </a:t>
            </a:r>
          </a:p>
          <a:p>
            <a:r>
              <a:rPr lang="nb-NO" dirty="0"/>
              <a:t>Planen må inneholde beregnede kostnader, plan for finansiering, samt tidsfrist for når arbeidet skal være ferdig – ikke lengre enn to år. 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Pålegg 5: Utarbeid en plan for å ordne og listeføre bortsatte, eldre og avsluttede papirarkiver </a:t>
            </a: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Bymiljøetaten </a:t>
            </a:r>
            <a:r>
              <a:rPr lang="nb-NO" dirty="0"/>
              <a:t>må utarbeide en plan for å ordne, listeføre bortsatte, eldre og avslutta arkivet som oppbevares i etatens egne lokaler. Planen må inneholde beregnede kostnader, plan for finansiering, samt tidsfrist for når arbeidet skal være ferdig – ikke lengre enn tre år. 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Pålegg 6: Sikre bortsatte, eldre og avsluttede arkiver som oppbevares i egne lokaler </a:t>
            </a: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Bymiljøetaten må sikre at bortsatte, eldre og avsluttede arkiver oppbevares i lokaler som tilfredsstiller krav til spesialrom i forskrift. 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skjedd i forbindelse med tilsynet?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Dokumentasjonspolicy</a:t>
            </a:r>
          </a:p>
          <a:p>
            <a:r>
              <a:rPr lang="nb-NO" dirty="0" smtClean="0"/>
              <a:t>Arkivet har blitt inkludert </a:t>
            </a:r>
            <a:r>
              <a:rPr lang="nb-NO" dirty="0" smtClean="0"/>
              <a:t>i delegeringsreglementet i </a:t>
            </a:r>
            <a:r>
              <a:rPr lang="nb-NO" dirty="0" smtClean="0"/>
              <a:t>BYM</a:t>
            </a:r>
          </a:p>
          <a:p>
            <a:r>
              <a:rPr lang="nb-NO" dirty="0" smtClean="0"/>
              <a:t>Ekstra ressurs for å lukke pålegg 5 og 6</a:t>
            </a:r>
          </a:p>
          <a:p>
            <a:r>
              <a:rPr lang="nb-NO" dirty="0" smtClean="0"/>
              <a:t>Tettere samarbeid med IKT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443376"/>
            <a:ext cx="9469438" cy="131199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86650"/>
            <a:ext cx="9469438" cy="4060824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000" dirty="0" smtClean="0"/>
              <a:t>Pålegg 3 og 4 </a:t>
            </a:r>
          </a:p>
          <a:p>
            <a:pPr marL="0" indent="0">
              <a:buNone/>
            </a:pPr>
            <a:r>
              <a:rPr lang="nb-NO" sz="4000" dirty="0" smtClean="0"/>
              <a:t>Elektroniske systemer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33" y="0"/>
            <a:ext cx="41148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Mal fra arkivplan.no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IKT og personverngruppa er ikke brukere</a:t>
            </a:r>
          </a:p>
          <a:p>
            <a:r>
              <a:rPr lang="nb-NO" dirty="0" smtClean="0"/>
              <a:t>Vanskelig </a:t>
            </a:r>
            <a:r>
              <a:rPr lang="nb-NO" dirty="0" smtClean="0"/>
              <a:t>å holde oppdatert</a:t>
            </a:r>
            <a:endParaRPr lang="nb-NO" dirty="0" smtClean="0"/>
          </a:p>
          <a:p>
            <a:r>
              <a:rPr lang="nb-NO" dirty="0" smtClean="0"/>
              <a:t>Vanskelig </a:t>
            </a:r>
            <a:r>
              <a:rPr lang="nb-NO" dirty="0" smtClean="0"/>
              <a:t>å eksportere data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79" y="575210"/>
            <a:ext cx="2097509" cy="56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35" y="575210"/>
            <a:ext cx="2446634" cy="554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111465"/>
            <a:ext cx="7413504" cy="4060824"/>
          </a:xfrm>
        </p:spPr>
        <p:txBody>
          <a:bodyPr/>
          <a:lstStyle/>
          <a:p>
            <a:r>
              <a:rPr lang="nb-NO" dirty="0" smtClean="0"/>
              <a:t>Driftes </a:t>
            </a:r>
            <a:r>
              <a:rPr lang="nb-NO" dirty="0" smtClean="0"/>
              <a:t>av UKE</a:t>
            </a:r>
          </a:p>
          <a:p>
            <a:r>
              <a:rPr lang="nb-NO" dirty="0" smtClean="0"/>
              <a:t>Felles system- og </a:t>
            </a:r>
            <a:r>
              <a:rPr lang="nb-NO" dirty="0" smtClean="0"/>
              <a:t>behandlingsoversikt for Oslo kommune</a:t>
            </a:r>
            <a:endParaRPr lang="nb-NO" dirty="0"/>
          </a:p>
          <a:p>
            <a:r>
              <a:rPr lang="nb-NO" i="1" dirty="0" smtClean="0"/>
              <a:t>Oversikt over dokumentasjon for ivaretagelse av informasjonssikkerhet og personvern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2" y="458399"/>
            <a:ext cx="10467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47" y="1465352"/>
            <a:ext cx="3286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47" y="3930152"/>
            <a:ext cx="3286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58409EA-AD51-C642-9D05-16BDCA9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49" y="1310007"/>
            <a:ext cx="7863014" cy="32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86105"/>
          </a:xfrm>
        </p:spPr>
        <p:txBody>
          <a:bodyPr/>
          <a:lstStyle/>
          <a:p>
            <a:r>
              <a:rPr lang="nb-NO" dirty="0" smtClean="0"/>
              <a:t>Plan i BYM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4" y="1263275"/>
            <a:ext cx="6135376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712579" y="4003611"/>
            <a:ext cx="552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Kategori for bevaring- og kassasjonsvurderinger,</a:t>
            </a:r>
          </a:p>
          <a:p>
            <a:pPr algn="l"/>
            <a:r>
              <a:rPr lang="nb-NO" dirty="0" smtClean="0"/>
              <a:t>format, uttrekk/deponering og metadata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12579" y="4844535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Bedre funksjonalitet for </a:t>
            </a:r>
            <a:r>
              <a:rPr lang="nb-NO" dirty="0" smtClean="0"/>
              <a:t>eksport</a:t>
            </a:r>
            <a:r>
              <a:rPr lang="nb-NO" dirty="0" smtClean="0"/>
              <a:t> </a:t>
            </a:r>
            <a:r>
              <a:rPr lang="nb-NO" dirty="0" smtClean="0"/>
              <a:t>av </a:t>
            </a:r>
            <a:r>
              <a:rPr lang="nb-NO" dirty="0" smtClean="0"/>
              <a:t>data</a:t>
            </a:r>
            <a:endParaRPr lang="nb-NO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650129" y="2104846"/>
            <a:ext cx="517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Ta i bruk Kartoteket i kartleggingsarbeidet av</a:t>
            </a:r>
          </a:p>
          <a:p>
            <a:pPr algn="l"/>
            <a:r>
              <a:rPr lang="nb-NO" dirty="0" smtClean="0"/>
              <a:t>våre elektroniske systemer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12579" y="364546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b="1" dirty="0" smtClean="0"/>
              <a:t>Mangler:</a:t>
            </a:r>
          </a:p>
        </p:txBody>
      </p:sp>
    </p:spTree>
    <p:extLst>
      <p:ext uri="{BB962C8B-B14F-4D97-AF65-F5344CB8AC3E}">
        <p14:creationId xmlns:p14="http://schemas.microsoft.com/office/powerpoint/2010/main" val="38306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15732"/>
            <a:ext cx="10801349" cy="513713"/>
          </a:xfrm>
        </p:spPr>
        <p:txBody>
          <a:bodyPr/>
          <a:lstStyle/>
          <a:p>
            <a:r>
              <a:rPr lang="nb-NO" dirty="0" smtClean="0"/>
              <a:t>Planlagte tilsyn - 2019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1229445"/>
            <a:ext cx="5181600" cy="4863381"/>
          </a:xfrm>
        </p:spPr>
        <p:txBody>
          <a:bodyPr/>
          <a:lstStyle/>
          <a:p>
            <a:r>
              <a:rPr lang="nb-NO" sz="800" b="1" dirty="0"/>
              <a:t>Utvalgte statlige virksomheter</a:t>
            </a:r>
            <a:endParaRPr lang="nb-NO" sz="800" dirty="0"/>
          </a:p>
          <a:p>
            <a:r>
              <a:rPr lang="nb-NO" sz="800" dirty="0"/>
              <a:t>Norges forskningsråd</a:t>
            </a:r>
          </a:p>
          <a:p>
            <a:r>
              <a:rPr lang="nb-NO" sz="800" dirty="0"/>
              <a:t>Kulturdepartementet</a:t>
            </a:r>
          </a:p>
          <a:p>
            <a:r>
              <a:rPr lang="nb-NO" sz="800" dirty="0"/>
              <a:t>Olje- og energidepartementet</a:t>
            </a:r>
          </a:p>
          <a:p>
            <a:r>
              <a:rPr lang="nb-NO" sz="800" dirty="0"/>
              <a:t>Statsministerens kontor</a:t>
            </a:r>
          </a:p>
          <a:p>
            <a:r>
              <a:rPr lang="nb-NO" sz="800" dirty="0"/>
              <a:t>Oslo politidistrikt</a:t>
            </a:r>
          </a:p>
          <a:p>
            <a:r>
              <a:rPr lang="nb-NO" sz="800" dirty="0"/>
              <a:t>Sør-Øst politidistrikt</a:t>
            </a:r>
          </a:p>
          <a:p>
            <a:r>
              <a:rPr lang="nb-NO" sz="800" dirty="0"/>
              <a:t>Møre og Romsdal politidistrikt</a:t>
            </a:r>
          </a:p>
          <a:p>
            <a:r>
              <a:rPr lang="nb-NO" sz="800" dirty="0"/>
              <a:t>Helse Sør-Øst RHF</a:t>
            </a:r>
          </a:p>
          <a:p>
            <a:r>
              <a:rPr lang="nb-NO" sz="800" dirty="0"/>
              <a:t>Helse Vest RHF</a:t>
            </a:r>
          </a:p>
          <a:p>
            <a:r>
              <a:rPr lang="nb-NO" sz="800" dirty="0"/>
              <a:t>Landbruksdirektoratet</a:t>
            </a:r>
          </a:p>
          <a:p>
            <a:r>
              <a:rPr lang="nb-NO" sz="800" dirty="0"/>
              <a:t>Fylkesnemndene for barnevern og sosiale saker</a:t>
            </a:r>
          </a:p>
          <a:p>
            <a:r>
              <a:rPr lang="nb-NO" sz="800" dirty="0"/>
              <a:t>Fiskeridirektoratet</a:t>
            </a:r>
          </a:p>
          <a:p>
            <a:r>
              <a:rPr lang="nb-NO" sz="800" dirty="0" err="1"/>
              <a:t>Regionkontor</a:t>
            </a:r>
            <a:r>
              <a:rPr lang="nb-NO" sz="800" dirty="0"/>
              <a:t> underlagt Fiskeridirektoratet</a:t>
            </a:r>
          </a:p>
          <a:p>
            <a:r>
              <a:rPr lang="nb-NO" sz="800" dirty="0"/>
              <a:t>Fiskerikontor</a:t>
            </a:r>
          </a:p>
          <a:p>
            <a:r>
              <a:rPr lang="nb-NO" sz="800" dirty="0"/>
              <a:t>Skatteetaten</a:t>
            </a:r>
          </a:p>
          <a:p>
            <a:r>
              <a:rPr lang="nb-NO" sz="800" dirty="0" err="1"/>
              <a:t>Regionkontor</a:t>
            </a:r>
            <a:r>
              <a:rPr lang="nb-NO" sz="800" dirty="0"/>
              <a:t> underlagt Skatteetaten</a:t>
            </a:r>
          </a:p>
          <a:p>
            <a:r>
              <a:rPr lang="nb-NO" sz="800" dirty="0"/>
              <a:t>Skattekontor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5074" y="1229445"/>
            <a:ext cx="5181600" cy="4863381"/>
          </a:xfrm>
        </p:spPr>
        <p:txBody>
          <a:bodyPr/>
          <a:lstStyle/>
          <a:p>
            <a:r>
              <a:rPr lang="nb-NO" sz="800" b="1" dirty="0"/>
              <a:t>Utvalgte kommuner/fylkeskommuner etter geografisk lokasjon  </a:t>
            </a:r>
            <a:endParaRPr lang="nb-NO" sz="800" dirty="0"/>
          </a:p>
          <a:p>
            <a:r>
              <a:rPr lang="nb-NO" sz="800" b="1" dirty="0"/>
              <a:t>Akershus:</a:t>
            </a:r>
            <a:r>
              <a:rPr lang="nb-NO" sz="800" dirty="0"/>
              <a:t> Ullensaker og Eidsvoll</a:t>
            </a:r>
          </a:p>
          <a:p>
            <a:r>
              <a:rPr lang="nb-NO" sz="800" b="1" dirty="0"/>
              <a:t>Buskerud:</a:t>
            </a:r>
            <a:r>
              <a:rPr lang="nb-NO" sz="800" dirty="0"/>
              <a:t> Rollag, Ringerike og Sigdal</a:t>
            </a:r>
          </a:p>
          <a:p>
            <a:r>
              <a:rPr lang="nb-NO" sz="800" b="1" dirty="0"/>
              <a:t>Finnmark:</a:t>
            </a:r>
            <a:r>
              <a:rPr lang="nb-NO" sz="800" dirty="0"/>
              <a:t> Måsøy og Kautokeino</a:t>
            </a:r>
          </a:p>
          <a:p>
            <a:r>
              <a:rPr lang="nb-NO" sz="800" b="1" dirty="0"/>
              <a:t>Hedmark: </a:t>
            </a:r>
            <a:r>
              <a:rPr lang="nb-NO" sz="800" dirty="0"/>
              <a:t>Rendalen, Åmot og Åsnes</a:t>
            </a:r>
          </a:p>
          <a:p>
            <a:r>
              <a:rPr lang="nb-NO" sz="800" b="1" dirty="0"/>
              <a:t>Hordaland:</a:t>
            </a:r>
            <a:r>
              <a:rPr lang="nb-NO" sz="800" dirty="0"/>
              <a:t> Samnanger, Bergen, Fedje, Osterøy, Stord og Austevoll</a:t>
            </a:r>
          </a:p>
          <a:p>
            <a:r>
              <a:rPr lang="nb-NO" sz="800" b="1" dirty="0"/>
              <a:t>Møre og Romsdal:</a:t>
            </a:r>
            <a:r>
              <a:rPr lang="nb-NO" sz="800" dirty="0"/>
              <a:t> Tingvoll</a:t>
            </a:r>
          </a:p>
          <a:p>
            <a:r>
              <a:rPr lang="nb-NO" sz="800" b="1" dirty="0"/>
              <a:t>Nordland:</a:t>
            </a:r>
            <a:r>
              <a:rPr lang="nb-NO" sz="800" dirty="0"/>
              <a:t> Steigen, Nordland fylkeskommune, Lødingen, Brønnøy, Meløy, Vega, Beiarn, Rana og Vevelstad</a:t>
            </a:r>
          </a:p>
          <a:p>
            <a:r>
              <a:rPr lang="nb-NO" sz="800" b="1" dirty="0"/>
              <a:t>Oppland: </a:t>
            </a:r>
            <a:r>
              <a:rPr lang="nb-NO" sz="800" dirty="0"/>
              <a:t>Lesja og Lillehammer</a:t>
            </a:r>
          </a:p>
          <a:p>
            <a:r>
              <a:rPr lang="nb-NO" sz="800" b="1" dirty="0"/>
              <a:t>Oslo:</a:t>
            </a:r>
            <a:r>
              <a:rPr lang="nb-NO" sz="800" dirty="0"/>
              <a:t> Oslo havn KF, Vann- og avløpsetaten, Utdanningsetaten og </a:t>
            </a:r>
            <a:r>
              <a:rPr lang="nb-NO" sz="800" b="1" u="sng" dirty="0">
                <a:solidFill>
                  <a:srgbClr val="FF0000"/>
                </a:solidFill>
              </a:rPr>
              <a:t>Bymiljøetaten</a:t>
            </a:r>
          </a:p>
          <a:p>
            <a:r>
              <a:rPr lang="nb-NO" sz="800" b="1" dirty="0"/>
              <a:t>Rogaland: </a:t>
            </a:r>
            <a:r>
              <a:rPr lang="nb-NO" sz="800" dirty="0"/>
              <a:t>Rogaland fylkeskommune og Sola</a:t>
            </a:r>
          </a:p>
          <a:p>
            <a:r>
              <a:rPr lang="nb-NO" sz="800" b="1" dirty="0"/>
              <a:t>Sogn og </a:t>
            </a:r>
            <a:r>
              <a:rPr lang="nb-NO" sz="800" b="1" dirty="0" err="1"/>
              <a:t>fjordane</a:t>
            </a:r>
            <a:r>
              <a:rPr lang="nb-NO" sz="800" b="1" dirty="0"/>
              <a:t>:</a:t>
            </a:r>
            <a:r>
              <a:rPr lang="nb-NO" sz="800" dirty="0"/>
              <a:t> Hyllestad</a:t>
            </a:r>
          </a:p>
          <a:p>
            <a:r>
              <a:rPr lang="nb-NO" sz="800" b="1" dirty="0"/>
              <a:t>Telemark:</a:t>
            </a:r>
            <a:r>
              <a:rPr lang="nb-NO" sz="800" dirty="0"/>
              <a:t> Vinje</a:t>
            </a:r>
          </a:p>
          <a:p>
            <a:r>
              <a:rPr lang="nb-NO" sz="800" b="1" dirty="0"/>
              <a:t>Troms:</a:t>
            </a:r>
            <a:r>
              <a:rPr lang="nb-NO" sz="800" dirty="0"/>
              <a:t> Kvænangen og Karlsøy</a:t>
            </a:r>
          </a:p>
          <a:p>
            <a:r>
              <a:rPr lang="nb-NO" sz="800" b="1" dirty="0"/>
              <a:t>Trøndelag:</a:t>
            </a:r>
            <a:r>
              <a:rPr lang="nb-NO" sz="800" dirty="0"/>
              <a:t> Indre Fosen, Malvik og Namsskogan</a:t>
            </a:r>
          </a:p>
          <a:p>
            <a:r>
              <a:rPr lang="nb-NO" sz="800" b="1" dirty="0"/>
              <a:t>Vest- og Aust-Agder: </a:t>
            </a:r>
            <a:r>
              <a:rPr lang="nb-NO" sz="800" dirty="0"/>
              <a:t>Sirdal og Vegårshei</a:t>
            </a:r>
          </a:p>
          <a:p>
            <a:r>
              <a:rPr lang="nb-NO" sz="800" b="1" dirty="0"/>
              <a:t>Vestfold:</a:t>
            </a:r>
            <a:r>
              <a:rPr lang="nb-NO" sz="800" dirty="0"/>
              <a:t> Larvik, Færder og Horten</a:t>
            </a:r>
          </a:p>
          <a:p>
            <a:r>
              <a:rPr lang="nb-NO" sz="800" b="1" dirty="0"/>
              <a:t>Østfold:</a:t>
            </a:r>
            <a:r>
              <a:rPr lang="nb-NO" sz="800" dirty="0"/>
              <a:t> Sarpsborg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28.01.2020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2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7" y="368835"/>
            <a:ext cx="9102378" cy="49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114185" y="5862669"/>
            <a:ext cx="665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https://www.arkivverket.no/forvaltning-og-utvikling/tilsyn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91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532496"/>
          </a:xfrm>
        </p:spPr>
        <p:txBody>
          <a:bodyPr/>
          <a:lstStyle/>
          <a:p>
            <a:r>
              <a:rPr lang="nb-NO" dirty="0" smtClean="0"/>
              <a:t>Tilsynsprosessen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352390"/>
            <a:ext cx="9469438" cy="4740435"/>
          </a:xfrm>
        </p:spPr>
        <p:txBody>
          <a:bodyPr/>
          <a:lstStyle/>
          <a:p>
            <a:r>
              <a:rPr lang="nb-NO" sz="1400" dirty="0"/>
              <a:t>Arkivverket varsler tilsynet </a:t>
            </a:r>
            <a:r>
              <a:rPr lang="nb-NO" sz="1400" i="1" dirty="0"/>
              <a:t>skriftlig</a:t>
            </a:r>
            <a:r>
              <a:rPr lang="nb-NO" sz="1400" dirty="0"/>
              <a:t> </a:t>
            </a:r>
            <a:r>
              <a:rPr lang="nb-NO" sz="1400" i="1" dirty="0"/>
              <a:t>senest fire uker før tilsynsmøtet. </a:t>
            </a:r>
            <a:endParaRPr lang="nb-NO" sz="1400" i="1" dirty="0" smtClean="0"/>
          </a:p>
          <a:p>
            <a:r>
              <a:rPr lang="nb-NO" sz="1400" dirty="0" smtClean="0"/>
              <a:t>I </a:t>
            </a:r>
            <a:r>
              <a:rPr lang="nb-NO" sz="1400" dirty="0"/>
              <a:t>varselet bes tilsynsobjektet om å oversende dokumentasjon og opplysninger som spesifisert, i god tid før tilsynsmøtet. </a:t>
            </a:r>
          </a:p>
          <a:p>
            <a:r>
              <a:rPr lang="nb-NO" sz="1400" dirty="0"/>
              <a:t>Tilsynsobjektet får </a:t>
            </a:r>
            <a:r>
              <a:rPr lang="nb-NO" sz="1400" i="1" dirty="0"/>
              <a:t>agenda</a:t>
            </a:r>
            <a:r>
              <a:rPr lang="nb-NO" sz="1400" dirty="0"/>
              <a:t> for tilsynsmøtet </a:t>
            </a:r>
            <a:r>
              <a:rPr lang="nb-NO" sz="1400" i="1" dirty="0"/>
              <a:t>senest én uke</a:t>
            </a:r>
            <a:r>
              <a:rPr lang="nb-NO" sz="1400" dirty="0"/>
              <a:t> før </a:t>
            </a:r>
            <a:r>
              <a:rPr lang="nb-NO" sz="1400" i="1" dirty="0"/>
              <a:t>tilsynsmøtet</a:t>
            </a:r>
            <a:r>
              <a:rPr lang="nb-NO" sz="1400" dirty="0"/>
              <a:t>.</a:t>
            </a:r>
          </a:p>
          <a:p>
            <a:r>
              <a:rPr lang="nb-NO" sz="1400" dirty="0"/>
              <a:t>Senest </a:t>
            </a:r>
            <a:r>
              <a:rPr lang="nb-NO" sz="1400" i="1" dirty="0"/>
              <a:t>fire uker etter tilsynsmøtet</a:t>
            </a:r>
            <a:r>
              <a:rPr lang="nb-NO" sz="1400" dirty="0"/>
              <a:t> utarbeider Arkivverket en </a:t>
            </a:r>
            <a:r>
              <a:rPr lang="nb-NO" sz="1400" i="1" dirty="0"/>
              <a:t>foreløpig tilsynsrapport</a:t>
            </a:r>
            <a:r>
              <a:rPr lang="nb-NO" sz="1400" dirty="0"/>
              <a:t> med </a:t>
            </a:r>
            <a:r>
              <a:rPr lang="nb-NO" sz="1400" i="1" dirty="0"/>
              <a:t>varsel om eventuelle pålegg</a:t>
            </a:r>
            <a:r>
              <a:rPr lang="nb-NO" sz="1400" dirty="0"/>
              <a:t> som oversendes tilsynsobjektet. </a:t>
            </a:r>
          </a:p>
          <a:p>
            <a:r>
              <a:rPr lang="nb-NO" sz="1400" dirty="0"/>
              <a:t>Tilsynsobjektet har deretter </a:t>
            </a:r>
            <a:r>
              <a:rPr lang="nb-NO" sz="1400" i="1" dirty="0"/>
              <a:t>fire uker</a:t>
            </a:r>
            <a:r>
              <a:rPr lang="nb-NO" sz="1400" dirty="0"/>
              <a:t> til å gå gjennom foreløpig rapport for å påpeke eventuelle </a:t>
            </a:r>
            <a:r>
              <a:rPr lang="nb-NO" sz="1400" i="1" dirty="0"/>
              <a:t>feil og misforståelser</a:t>
            </a:r>
            <a:r>
              <a:rPr lang="nb-NO" sz="1400" dirty="0"/>
              <a:t>.</a:t>
            </a:r>
          </a:p>
          <a:p>
            <a:r>
              <a:rPr lang="nb-NO" sz="1400" dirty="0"/>
              <a:t>På bakgrunn av tilsynsobjektets tilbakemelding ferdigstiller Arkivverket </a:t>
            </a:r>
            <a:r>
              <a:rPr lang="nb-NO" sz="1400" i="1" dirty="0"/>
              <a:t>den endelige rapporten</a:t>
            </a:r>
            <a:r>
              <a:rPr lang="nb-NO" sz="1400" dirty="0"/>
              <a:t>. Arkivverket setter </a:t>
            </a:r>
            <a:r>
              <a:rPr lang="nb-NO" sz="1400" i="1" dirty="0"/>
              <a:t>frister for når eventuelle pålegg skal utbedres</a:t>
            </a:r>
            <a:r>
              <a:rPr lang="nb-NO" sz="1400" dirty="0"/>
              <a:t>.</a:t>
            </a:r>
          </a:p>
          <a:p>
            <a:r>
              <a:rPr lang="nb-NO" sz="1400" dirty="0"/>
              <a:t>Innen fristen for de enkelte påleggene må tilsynsobjektet dokumentere overfor Arkivverket at avvikene er utbedret.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Tidslinje </a:t>
            </a:r>
            <a:r>
              <a:rPr lang="nb-NO" dirty="0" smtClean="0"/>
              <a:t>for BYM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2" y="2518973"/>
            <a:ext cx="9042921" cy="30305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46" y="438526"/>
            <a:ext cx="2867025" cy="3067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228223"/>
            <a:ext cx="9469438" cy="1311999"/>
          </a:xfrm>
        </p:spPr>
        <p:txBody>
          <a:bodyPr/>
          <a:lstStyle/>
          <a:p>
            <a:r>
              <a:rPr lang="nb-NO" dirty="0" smtClean="0"/>
              <a:t>Varsel om tilsyn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3117" y="1117601"/>
            <a:ext cx="9469438" cy="4060824"/>
          </a:xfrm>
        </p:spPr>
        <p:txBody>
          <a:bodyPr/>
          <a:lstStyle/>
          <a:p>
            <a:r>
              <a:rPr lang="nb-NO" dirty="0" smtClean="0"/>
              <a:t>Dato for tilsyn</a:t>
            </a:r>
          </a:p>
          <a:p>
            <a:r>
              <a:rPr lang="nb-NO" dirty="0" smtClean="0"/>
              <a:t>Overordnet agenda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Dokumentasjon</a:t>
            </a:r>
          </a:p>
          <a:p>
            <a:pPr lvl="1"/>
            <a:r>
              <a:rPr lang="nb-NO" dirty="0" smtClean="0"/>
              <a:t>Sendes en </a:t>
            </a:r>
            <a:r>
              <a:rPr lang="nb-NO" dirty="0" err="1" smtClean="0"/>
              <a:t>mnd</a:t>
            </a:r>
            <a:r>
              <a:rPr lang="nb-NO" dirty="0" smtClean="0"/>
              <a:t> før tilsyn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76" y="972390"/>
            <a:ext cx="7363474" cy="52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7" y="2210824"/>
            <a:ext cx="3452894" cy="13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612528"/>
            <a:ext cx="5456965" cy="512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93" y="633504"/>
            <a:ext cx="5485331" cy="50826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Representanter fra Arkivverket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arkivar </a:t>
            </a:r>
            <a:r>
              <a:rPr lang="nb-NO" dirty="0"/>
              <a:t>Thomas </a:t>
            </a:r>
            <a:r>
              <a:rPr lang="nb-NO" dirty="0" smtClean="0"/>
              <a:t>Øverby</a:t>
            </a:r>
          </a:p>
          <a:p>
            <a:r>
              <a:rPr lang="nb-NO" dirty="0" smtClean="0"/>
              <a:t>seniorrådgiverne </a:t>
            </a:r>
            <a:r>
              <a:rPr lang="nb-NO" dirty="0"/>
              <a:t>Anne Sofie Knutsen og Helga Hjorth </a:t>
            </a:r>
            <a:endParaRPr lang="nb-NO" dirty="0" smtClean="0"/>
          </a:p>
          <a:p>
            <a:r>
              <a:rPr lang="nb-NO" dirty="0" smtClean="0"/>
              <a:t>rådgiver </a:t>
            </a:r>
            <a:r>
              <a:rPr lang="nb-NO" dirty="0"/>
              <a:t>Lillian </a:t>
            </a:r>
            <a:r>
              <a:rPr lang="nb-NO" dirty="0" smtClean="0"/>
              <a:t>Lunden</a:t>
            </a:r>
            <a:r>
              <a:rPr lang="nb-NO" i="1" dirty="0" smtClean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7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1326</TotalTime>
  <Words>663</Words>
  <Application>Microsoft Office PowerPoint</Application>
  <PresentationFormat>Egendefinert</PresentationFormat>
  <Paragraphs>154</Paragraphs>
  <Slides>20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Oslo Sans Office Normal</vt:lpstr>
      <vt:lpstr>Oslo Sans Light</vt:lpstr>
      <vt:lpstr>Wingdings</vt:lpstr>
      <vt:lpstr>Oslo Sans</vt:lpstr>
      <vt:lpstr>Calibri</vt:lpstr>
      <vt:lpstr>Oslo_2019_basic</vt:lpstr>
      <vt:lpstr>Tilsyn i Bymiljøetaten</vt:lpstr>
      <vt:lpstr>PowerPoint-presentasjon</vt:lpstr>
      <vt:lpstr>Planlagte tilsyn - 2019</vt:lpstr>
      <vt:lpstr>PowerPoint-presentasjon</vt:lpstr>
      <vt:lpstr>Tilsynsprosessen</vt:lpstr>
      <vt:lpstr>Tidslinje for BYM</vt:lpstr>
      <vt:lpstr>Varsel om tilsyn</vt:lpstr>
      <vt:lpstr>PowerPoint-presentasjon</vt:lpstr>
      <vt:lpstr>Representanter fra Arkivverket</vt:lpstr>
      <vt:lpstr>Pålegg 1: Ferdigstill arkivplanen   </vt:lpstr>
      <vt:lpstr>Pålegg 2: Utarbeid rutiner for elektronisk behandling av arkivdokumenter   </vt:lpstr>
      <vt:lpstr>Pålegg 3: Kartlegg og dokumenter aktive og avsluttede elektroniske system som inngår i organets arkiv   </vt:lpstr>
      <vt:lpstr>Pålegg 4: Utarbeid en plan for langtidsbevaring av elektronisk arkivmateriale   </vt:lpstr>
      <vt:lpstr>Pålegg 5: Utarbeid en plan for å ordne og listeføre bortsatte, eldre og avsluttede papirarkiver   </vt:lpstr>
      <vt:lpstr>Pålegg 6: Sikre bortsatte, eldre og avsluttede arkiver som oppbevares i egne lokaler   </vt:lpstr>
      <vt:lpstr>Hva har skjedd i forbindelse med tilsynet?</vt:lpstr>
      <vt:lpstr>PowerPoint-presentasjon</vt:lpstr>
      <vt:lpstr>Mal fra arkivplan.no</vt:lpstr>
      <vt:lpstr>PowerPoint-presentasjon</vt:lpstr>
      <vt:lpstr>Plan i BYM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Tilsyn i Bymiljøetaten</dc:title>
  <dc:creator>Meld inn i Domenet</dc:creator>
  <cp:lastModifiedBy>Meld inn i Domenet</cp:lastModifiedBy>
  <cp:revision>40</cp:revision>
  <cp:lastPrinted>2019-03-22T09:42:42Z</cp:lastPrinted>
  <dcterms:created xsi:type="dcterms:W3CDTF">2020-01-15T08:26:46Z</dcterms:created>
  <dcterms:modified xsi:type="dcterms:W3CDTF">2020-01-28T11:11:30Z</dcterms:modified>
</cp:coreProperties>
</file>