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1"/>
  </p:sldMasterIdLst>
  <p:notesMasterIdLst>
    <p:notesMasterId r:id="rId19"/>
  </p:notesMasterIdLst>
  <p:handoutMasterIdLst>
    <p:handoutMasterId r:id="rId20"/>
  </p:handoutMasterIdLst>
  <p:sldIdLst>
    <p:sldId id="433" r:id="rId2"/>
    <p:sldId id="434" r:id="rId3"/>
    <p:sldId id="435" r:id="rId4"/>
    <p:sldId id="436" r:id="rId5"/>
    <p:sldId id="437" r:id="rId6"/>
    <p:sldId id="438" r:id="rId7"/>
    <p:sldId id="439" r:id="rId8"/>
    <p:sldId id="440" r:id="rId9"/>
    <p:sldId id="441" r:id="rId10"/>
    <p:sldId id="442" r:id="rId11"/>
    <p:sldId id="463" r:id="rId12"/>
    <p:sldId id="464" r:id="rId13"/>
    <p:sldId id="465" r:id="rId14"/>
    <p:sldId id="466" r:id="rId15"/>
    <p:sldId id="467" r:id="rId16"/>
    <p:sldId id="468" r:id="rId17"/>
    <p:sldId id="469" r:id="rId18"/>
  </p:sldIdLst>
  <p:sldSz cx="12192000" cy="6858000"/>
  <p:notesSz cx="6797675" cy="9928225"/>
  <p:embeddedFontLst>
    <p:embeddedFont>
      <p:font typeface="Oslo Sans Office" panose="02000000000000000000" pitchFamily="2" charset="0"/>
      <p:regular r:id="rId21"/>
      <p:bold r:id="rId22"/>
      <p:italic r:id="rId23"/>
      <p:boldItalic r:id="rId24"/>
    </p:embeddedFont>
    <p:embeddedFont>
      <p:font typeface="Times" panose="020206030504050203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433"/>
            <p14:sldId id="434"/>
            <p14:sldId id="435"/>
            <p14:sldId id="436"/>
            <p14:sldId id="437"/>
            <p14:sldId id="438"/>
            <p14:sldId id="439"/>
            <p14:sldId id="440"/>
            <p14:sldId id="441"/>
            <p14:sldId id="442"/>
            <p14:sldId id="463"/>
            <p14:sldId id="464"/>
            <p14:sldId id="465"/>
            <p14:sldId id="466"/>
            <p14:sldId id="467"/>
            <p14:sldId id="468"/>
            <p14:sldId id="469"/>
          </p14:sldIdLst>
        </p14:section>
        <p14:section name="Hjelp" id="{BAAE5B51-A85F-D14F-A0D9-4D059F5301C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che B. Hildisch" initials="W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80"/>
    <p:restoredTop sz="42965" autoAdjust="0"/>
  </p:normalViewPr>
  <p:slideViewPr>
    <p:cSldViewPr snapToGrid="0" snapToObjects="1" showGuides="1">
      <p:cViewPr varScale="1">
        <p:scale>
          <a:sx n="37" d="100"/>
          <a:sy n="37" d="100"/>
        </p:scale>
        <p:origin x="275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01220256-F06C-41DF-A5E0-FD22296C5CA7}" type="datetimeFigureOut">
              <a:rPr lang="nb-NO" smtClean="0"/>
              <a:t>19.10.2020</a:t>
            </a:fld>
            <a:endParaRPr lang="nb-NO"/>
          </a:p>
        </p:txBody>
      </p:sp>
      <p:sp>
        <p:nvSpPr>
          <p:cNvPr id="4" name="Plassholder for bunntekst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B3A5B9C7-34CC-4FF4-BC04-71EBD0878C13}" type="slidenum">
              <a:rPr lang="nb-NO" smtClean="0"/>
              <a:t>‹#›</a:t>
            </a:fld>
            <a:endParaRPr lang="nb-NO"/>
          </a:p>
        </p:txBody>
      </p:sp>
    </p:spTree>
    <p:extLst>
      <p:ext uri="{BB962C8B-B14F-4D97-AF65-F5344CB8AC3E}">
        <p14:creationId xmlns:p14="http://schemas.microsoft.com/office/powerpoint/2010/main" val="41854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b="0" i="0">
                <a:latin typeface="Oslo Sans Office" panose="02000000000000000000" pitchFamily="2" charset="77"/>
              </a:defRPr>
            </a:lvl1pPr>
          </a:lstStyle>
          <a:p>
            <a:endParaRPr lang="nb-NO" dirty="0"/>
          </a:p>
        </p:txBody>
      </p:sp>
      <p:sp>
        <p:nvSpPr>
          <p:cNvPr id="3" name="Plassholder for dato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b="0" i="0">
                <a:latin typeface="Oslo Sans Office" panose="02000000000000000000" pitchFamily="2" charset="77"/>
              </a:defRPr>
            </a:lvl1pPr>
          </a:lstStyle>
          <a:p>
            <a:fld id="{576996CD-C051-524E-B0EC-F7D3DAFC406C}" type="datetimeFigureOut">
              <a:rPr lang="nb-NO" smtClean="0"/>
              <a:pPr/>
              <a:t>19.10.2020</a:t>
            </a:fld>
            <a:endParaRPr lang="nb-NO" dirty="0"/>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b="0" i="0">
                <a:latin typeface="Oslo Sans Office" panose="02000000000000000000" pitchFamily="2" charset="77"/>
              </a:defRPr>
            </a:lvl1pPr>
          </a:lstStyle>
          <a:p>
            <a:endParaRPr lang="nb-NO" dirty="0"/>
          </a:p>
        </p:txBody>
      </p:sp>
      <p:sp>
        <p:nvSpPr>
          <p:cNvPr id="7" name="Plassholder for lysbildenumm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b="0" i="0">
                <a:latin typeface="Oslo Sans Office" panose="02000000000000000000" pitchFamily="2" charset="77"/>
              </a:defRPr>
            </a:lvl1pPr>
          </a:lstStyle>
          <a:p>
            <a:fld id="{7DA70C78-173F-D64A-A73A-E7995BB9F680}" type="slidenum">
              <a:rPr lang="nb-NO" smtClean="0"/>
              <a:pPr/>
              <a:t>‹#›</a:t>
            </a:fld>
            <a:endParaRPr lang="nb-NO" dirty="0"/>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slo Sans Office" panose="02000000000000000000"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a:t>
            </a:fld>
            <a:endParaRPr lang="nb-NO"/>
          </a:p>
        </p:txBody>
      </p:sp>
    </p:spTree>
    <p:extLst>
      <p:ext uri="{BB962C8B-B14F-4D97-AF65-F5344CB8AC3E}">
        <p14:creationId xmlns:p14="http://schemas.microsoft.com/office/powerpoint/2010/main" val="305616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fontScale="70000" lnSpcReduction="20000"/>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10</a:t>
            </a:fld>
            <a:endParaRPr lang="nb-NO"/>
          </a:p>
        </p:txBody>
      </p:sp>
    </p:spTree>
    <p:extLst>
      <p:ext uri="{BB962C8B-B14F-4D97-AF65-F5344CB8AC3E}">
        <p14:creationId xmlns:p14="http://schemas.microsoft.com/office/powerpoint/2010/main" val="314663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11</a:t>
            </a:fld>
            <a:endParaRPr lang="nb-NO"/>
          </a:p>
        </p:txBody>
      </p:sp>
    </p:spTree>
    <p:extLst>
      <p:ext uri="{BB962C8B-B14F-4D97-AF65-F5344CB8AC3E}">
        <p14:creationId xmlns:p14="http://schemas.microsoft.com/office/powerpoint/2010/main" val="410800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fontScale="25000" lnSpcReduction="20000"/>
          </a:bodyPr>
          <a:lstStyle/>
          <a:p>
            <a:pPr marL="0" indent="0">
              <a:buFont typeface="Arial" panose="020B0604020202020204" pitchFamily="34" charset="0"/>
              <a:buNone/>
            </a:pPr>
            <a:endParaRPr lang="nb-NO" baseline="0" dirty="0" smtClean="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12</a:t>
            </a:fld>
            <a:endParaRPr lang="nb-NO"/>
          </a:p>
        </p:txBody>
      </p:sp>
    </p:spTree>
    <p:extLst>
      <p:ext uri="{BB962C8B-B14F-4D97-AF65-F5344CB8AC3E}">
        <p14:creationId xmlns:p14="http://schemas.microsoft.com/office/powerpoint/2010/main" val="111505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fontScale="92500" lnSpcReduction="20000"/>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13</a:t>
            </a:fld>
            <a:endParaRPr lang="nb-NO"/>
          </a:p>
        </p:txBody>
      </p:sp>
    </p:spTree>
    <p:extLst>
      <p:ext uri="{BB962C8B-B14F-4D97-AF65-F5344CB8AC3E}">
        <p14:creationId xmlns:p14="http://schemas.microsoft.com/office/powerpoint/2010/main" val="127398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fontScale="47500" lnSpcReduction="20000"/>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14</a:t>
            </a:fld>
            <a:endParaRPr lang="nb-NO"/>
          </a:p>
        </p:txBody>
      </p:sp>
    </p:spTree>
    <p:extLst>
      <p:ext uri="{BB962C8B-B14F-4D97-AF65-F5344CB8AC3E}">
        <p14:creationId xmlns:p14="http://schemas.microsoft.com/office/powerpoint/2010/main" val="379717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15</a:t>
            </a:fld>
            <a:endParaRPr lang="nb-NO"/>
          </a:p>
        </p:txBody>
      </p:sp>
    </p:spTree>
    <p:extLst>
      <p:ext uri="{BB962C8B-B14F-4D97-AF65-F5344CB8AC3E}">
        <p14:creationId xmlns:p14="http://schemas.microsoft.com/office/powerpoint/2010/main" val="265860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16</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17</a:t>
            </a:fld>
            <a:endParaRPr lang="nb-NO"/>
          </a:p>
        </p:txBody>
      </p:sp>
    </p:spTree>
    <p:extLst>
      <p:ext uri="{BB962C8B-B14F-4D97-AF65-F5344CB8AC3E}">
        <p14:creationId xmlns:p14="http://schemas.microsoft.com/office/powerpoint/2010/main" val="426505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2</a:t>
            </a:fld>
            <a:endParaRPr lang="nb-NO"/>
          </a:p>
        </p:txBody>
      </p:sp>
    </p:spTree>
    <p:extLst>
      <p:ext uri="{BB962C8B-B14F-4D97-AF65-F5344CB8AC3E}">
        <p14:creationId xmlns:p14="http://schemas.microsoft.com/office/powerpoint/2010/main" val="73528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fontScale="77500" lnSpcReduction="20000"/>
          </a:bodyPr>
          <a:lstStyle/>
          <a:p>
            <a:pPr marL="171450" lvl="0" indent="-171450">
              <a:buFont typeface="Arial" panose="020B0604020202020204" pitchFamily="34" charset="0"/>
              <a:buChar char="•"/>
            </a:pPr>
            <a:endParaRPr lang="nb-NO" sz="1200" b="1" baseline="0" dirty="0" smtClean="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4</a:t>
            </a:fld>
            <a:endParaRPr lang="nb-NO"/>
          </a:p>
        </p:txBody>
      </p:sp>
    </p:spTree>
    <p:extLst>
      <p:ext uri="{BB962C8B-B14F-4D97-AF65-F5344CB8AC3E}">
        <p14:creationId xmlns:p14="http://schemas.microsoft.com/office/powerpoint/2010/main" val="51901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5</a:t>
            </a:fld>
            <a:endParaRPr lang="nb-NO"/>
          </a:p>
        </p:txBody>
      </p:sp>
    </p:spTree>
    <p:extLst>
      <p:ext uri="{BB962C8B-B14F-4D97-AF65-F5344CB8AC3E}">
        <p14:creationId xmlns:p14="http://schemas.microsoft.com/office/powerpoint/2010/main" val="327505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fontScale="92500" lnSpcReduction="20000"/>
          </a:bodyPr>
          <a:lstStyle/>
          <a:p>
            <a:endParaRPr lang="nb-NO" b="1" dirty="0" smtClean="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6</a:t>
            </a:fld>
            <a:endParaRPr lang="nb-NO"/>
          </a:p>
        </p:txBody>
      </p:sp>
    </p:spTree>
    <p:extLst>
      <p:ext uri="{BB962C8B-B14F-4D97-AF65-F5344CB8AC3E}">
        <p14:creationId xmlns:p14="http://schemas.microsoft.com/office/powerpoint/2010/main" val="15483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a:t>
            </a:r>
            <a:endParaRPr lang="nb-NO" sz="1200" dirty="0" smtClean="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7</a:t>
            </a:fld>
            <a:endParaRPr lang="nb-NO"/>
          </a:p>
        </p:txBody>
      </p:sp>
    </p:spTree>
    <p:extLst>
      <p:ext uri="{BB962C8B-B14F-4D97-AF65-F5344CB8AC3E}">
        <p14:creationId xmlns:p14="http://schemas.microsoft.com/office/powerpoint/2010/main" val="386200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9381CD11-E646-495D-B67B-76EE84D1287C}" type="slidenum">
              <a:rPr lang="nb-NO"/>
              <a:pPr/>
              <a:t>8</a:t>
            </a:fld>
            <a:endParaRPr lang="nb-NO"/>
          </a:p>
        </p:txBody>
      </p:sp>
      <p:sp>
        <p:nvSpPr>
          <p:cNvPr id="193539" name="Rectangle 2"/>
          <p:cNvSpPr>
            <a:spLocks noGrp="1" noRot="1" noChangeAspect="1" noChangeArrowheads="1" noTextEdit="1"/>
          </p:cNvSpPr>
          <p:nvPr>
            <p:ph type="sldImg"/>
          </p:nvPr>
        </p:nvSpPr>
        <p:spPr>
          <a:xfrm>
            <a:off x="92075" y="744538"/>
            <a:ext cx="6615113" cy="3722687"/>
          </a:xfrm>
          <a:ln/>
        </p:spPr>
      </p:sp>
      <p:sp>
        <p:nvSpPr>
          <p:cNvPr id="193540" name="Rectangle 3"/>
          <p:cNvSpPr>
            <a:spLocks noGrp="1" noChangeArrowheads="1"/>
          </p:cNvSpPr>
          <p:nvPr>
            <p:ph type="body" idx="1"/>
          </p:nvPr>
        </p:nvSpPr>
        <p:spPr>
          <a:noFill/>
          <a:ln/>
        </p:spPr>
        <p:txBody>
          <a:bodyPr>
            <a:normAutofit fontScale="47500" lnSpcReduction="20000"/>
          </a:bodyPr>
          <a:lstStyle/>
          <a:p>
            <a:pPr marL="0" indent="0" eaLnBrk="1" hangingPunct="1">
              <a:buFont typeface="Arial" panose="020B0604020202020204" pitchFamily="34" charset="0"/>
              <a:buNone/>
            </a:pPr>
            <a:endParaRPr lang="nb-NO"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1241425"/>
            <a:ext cx="5953125" cy="33496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800" baseline="0" dirty="0" smtClean="0"/>
          </a:p>
        </p:txBody>
      </p:sp>
      <p:sp>
        <p:nvSpPr>
          <p:cNvPr id="4" name="Plassholder for lysbildenummer 3"/>
          <p:cNvSpPr>
            <a:spLocks noGrp="1"/>
          </p:cNvSpPr>
          <p:nvPr>
            <p:ph type="sldNum" sz="quarter" idx="10"/>
          </p:nvPr>
        </p:nvSpPr>
        <p:spPr/>
        <p:txBody>
          <a:bodyPr/>
          <a:lstStyle/>
          <a:p>
            <a:fld id="{4EDBBCF6-3650-4DFC-92ED-B6F237F3EB11}" type="slidenum">
              <a:rPr lang="nb-NO" smtClean="0"/>
              <a:pPr/>
              <a:t>9</a:t>
            </a:fld>
            <a:endParaRPr lang="nb-NO"/>
          </a:p>
        </p:txBody>
      </p:sp>
    </p:spTree>
    <p:extLst>
      <p:ext uri="{BB962C8B-B14F-4D97-AF65-F5344CB8AC3E}">
        <p14:creationId xmlns:p14="http://schemas.microsoft.com/office/powerpoint/2010/main" val="41812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logo">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19.10.2020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smtClean="0"/>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smtClean="0"/>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19.10.2020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smtClean="0"/>
              <a:t>Klikk for å redigere tittelstil</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19.10.2020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19.10.2020</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smtClean="0"/>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19.10.2020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Klikk for å redigere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243186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19.10.2020</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Klikk for å redigere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81955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solidFill>
            <a:schemeClr val="accent3"/>
          </a:solid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19.10.2020</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Klikk for å redigere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2714187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tel og brød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609600" y="1535114"/>
            <a:ext cx="10972800" cy="363764"/>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09600" y="1898879"/>
            <a:ext cx="10972800" cy="413067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34364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3"/>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3"/>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smtClean="0"/>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19.10.2020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smtClean="0"/>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52000" y="4060800"/>
            <a:ext cx="2030400" cy="2030400"/>
          </a:xfrm>
          <a:prstGeom prst="ellipse">
            <a:avLst/>
          </a:prstGeom>
          <a:solidFill>
            <a:schemeClr val="accent3"/>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smtClean="0"/>
              <a:t>Klikk for å redigere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spTree>
    <p:extLst>
      <p:ext uri="{BB962C8B-B14F-4D97-AF65-F5344CB8AC3E}">
        <p14:creationId xmlns:p14="http://schemas.microsoft.com/office/powerpoint/2010/main" val="267104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21600" y="4060800"/>
            <a:ext cx="2030400" cy="2030400"/>
          </a:xfrm>
          <a:prstGeom prst="ellipse">
            <a:avLst/>
          </a:prstGeom>
          <a:solidFill>
            <a:schemeClr val="accent3"/>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smtClean="0"/>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19.10.2020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3"/>
          </a:solidFill>
        </p:spPr>
        <p:txBody>
          <a:bodyPr wrap="square" lIns="10152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sp>
        <p:nvSpPr>
          <p:cNvPr id="84"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8596800"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smtClean="0"/>
              <a:t>Klikk for å redigere tekststiler i malen</a:t>
            </a:r>
          </a:p>
        </p:txBody>
      </p:sp>
    </p:spTree>
    <p:extLst>
      <p:ext uri="{BB962C8B-B14F-4D97-AF65-F5344CB8AC3E}">
        <p14:creationId xmlns:p14="http://schemas.microsoft.com/office/powerpoint/2010/main" val="14223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19.10.2020</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smtClean="0"/>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smtClean="0"/>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19.10.2020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smtClean="0"/>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smtClean="0"/>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19.10.2020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smtClean="0"/>
              <a:t>Klikk for å redigere tittelstil</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19.10.2020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smtClean="0"/>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smtClean="0"/>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smtClean="0"/>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19.10.2020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smtClean="0"/>
              <a:t>Klikk for å redigere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dirty="0"/>
              <a:t>Click to edit Master title style</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19.10.2020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smtClean="0"/>
              <a:t>Klikk ikonet for å legge til et bilde</a:t>
            </a:r>
            <a:endParaRPr lang="nb-NO"/>
          </a:p>
        </p:txBody>
      </p:sp>
    </p:spTree>
    <p:extLst>
      <p:ext uri="{BB962C8B-B14F-4D97-AF65-F5344CB8AC3E}">
        <p14:creationId xmlns:p14="http://schemas.microsoft.com/office/powerpoint/2010/main" val="381036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dirty="0"/>
              <a:t>Klikk for å redigere tittelstil</a:t>
            </a:r>
            <a:endParaRPr dirty="0"/>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dirty="0"/>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mn-lt"/>
              </a:defRPr>
            </a:lvl1pPr>
          </a:lstStyle>
          <a:p>
            <a:fld id="{A40496DB-E8C8-4849-8A63-AC568158CC03}" type="datetime1">
              <a:rPr lang="nb-NO" smtClean="0"/>
              <a:pPr/>
              <a:t>19.10.2020</a:t>
            </a:fld>
            <a:endParaRPr lang="nb-NO" dirty="0"/>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mn-lt"/>
              </a:defRPr>
            </a:lvl1pPr>
          </a:lstStyle>
          <a:p>
            <a:endParaRPr lang="nb-NO" dirty="0"/>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mn-lt"/>
              </a:defRPr>
            </a:lvl1pPr>
          </a:lstStyle>
          <a:p>
            <a:pPr algn="l"/>
            <a:fld id="{8ACEFDFC-287E-0A4D-81A7-6CC8C070690D}" type="slidenum">
              <a:rPr lang="nb-NO" smtClean="0"/>
              <a:pPr algn="l"/>
              <a:t>‹#›</a:t>
            </a:fld>
            <a:endParaRPr lang="nb-NO" dirty="0"/>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latin typeface="+mn-lt"/>
                </a:rPr>
                <a:t>Oslo 2019</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05" r:id="rId3"/>
    <p:sldLayoutId id="2147483844" r:id="rId4"/>
    <p:sldLayoutId id="2147483740" r:id="rId5"/>
    <p:sldLayoutId id="2147483741" r:id="rId6"/>
    <p:sldLayoutId id="2147483860" r:id="rId7"/>
    <p:sldLayoutId id="2147483742" r:id="rId8"/>
    <p:sldLayoutId id="2147483743" r:id="rId9"/>
    <p:sldLayoutId id="2147483864" r:id="rId10"/>
    <p:sldLayoutId id="2147483754" r:id="rId11"/>
    <p:sldLayoutId id="2147483756" r:id="rId12"/>
    <p:sldLayoutId id="2147483755" r:id="rId13"/>
    <p:sldLayoutId id="2147483757" r:id="rId14"/>
    <p:sldLayoutId id="2147483865" r:id="rId15"/>
    <p:sldLayoutId id="2147483866" r:id="rId16"/>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19"/>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lovdata.no/pro#reference/lov/2006-05-19-16/&#167;4"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www.lovdata.no/pro#reference/avgjorelse/som-2018-4671" TargetMode="External"/><Relationship Id="rId5" Type="http://schemas.openxmlformats.org/officeDocument/2006/relationships/hyperlink" Target="http://www.lovdata.no/pro#reference/avgjorelse/som-2017-3029" TargetMode="External"/><Relationship Id="rId4" Type="http://schemas.openxmlformats.org/officeDocument/2006/relationships/hyperlink" Target="http://www.lovdata.no/pro#reference/forarbeid/otprp-102-200405/s12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a:t>
            </a:r>
            <a:endParaRPr lang="nb-NO" dirty="0"/>
          </a:p>
        </p:txBody>
      </p:sp>
      <p:sp>
        <p:nvSpPr>
          <p:cNvPr id="6" name="Plassholder for innhold 5"/>
          <p:cNvSpPr>
            <a:spLocks noGrp="1"/>
          </p:cNvSpPr>
          <p:nvPr>
            <p:ph idx="1"/>
          </p:nvPr>
        </p:nvSpPr>
        <p:spPr/>
        <p:txBody>
          <a:bodyPr/>
          <a:lstStyle/>
          <a:p>
            <a:r>
              <a:rPr lang="nb-NO" sz="2400" dirty="0" smtClean="0"/>
              <a:t>Hovedregel: innsyn</a:t>
            </a:r>
          </a:p>
          <a:p>
            <a:r>
              <a:rPr lang="nb-NO" sz="2400" dirty="0" smtClean="0"/>
              <a:t>Saksdokument</a:t>
            </a:r>
          </a:p>
          <a:p>
            <a:r>
              <a:rPr lang="nb-NO" sz="2400" dirty="0" smtClean="0"/>
              <a:t>Sammenstilling fra databaser</a:t>
            </a:r>
          </a:p>
          <a:p>
            <a:r>
              <a:rPr lang="nb-NO" sz="2400" dirty="0" smtClean="0"/>
              <a:t>Forhåndsklassifisering</a:t>
            </a:r>
          </a:p>
          <a:p>
            <a:pPr marL="0" indent="0">
              <a:buNone/>
            </a:pPr>
            <a:endParaRPr lang="nb-NO" dirty="0" smtClean="0"/>
          </a:p>
        </p:txBody>
      </p:sp>
    </p:spTree>
    <p:extLst>
      <p:ext uri="{BB962C8B-B14F-4D97-AF65-F5344CB8AC3E}">
        <p14:creationId xmlns:p14="http://schemas.microsoft.com/office/powerpoint/2010/main" val="105782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Flere eksempler § 9</a:t>
            </a:r>
            <a:endParaRPr lang="nb-NO" dirty="0"/>
          </a:p>
        </p:txBody>
      </p:sp>
      <p:sp>
        <p:nvSpPr>
          <p:cNvPr id="5" name="Plassholder for innhold 4"/>
          <p:cNvSpPr>
            <a:spLocks noGrp="1"/>
          </p:cNvSpPr>
          <p:nvPr>
            <p:ph idx="1"/>
          </p:nvPr>
        </p:nvSpPr>
        <p:spPr/>
        <p:txBody>
          <a:bodyPr/>
          <a:lstStyle/>
          <a:p>
            <a:r>
              <a:rPr lang="nb-NO" sz="2400" dirty="0" smtClean="0"/>
              <a:t>SOMB: Sentralt motorvognregister (SOM-2016-2789).</a:t>
            </a:r>
          </a:p>
          <a:p>
            <a:pPr lvl="1"/>
            <a:r>
              <a:rPr lang="nb-NO" sz="2100" dirty="0" smtClean="0"/>
              <a:t> 6-8 timer + manuelt arbeid</a:t>
            </a:r>
          </a:p>
          <a:p>
            <a:endParaRPr lang="nb-NO" sz="2400" dirty="0"/>
          </a:p>
          <a:p>
            <a:r>
              <a:rPr lang="nb-NO" sz="2400" dirty="0" smtClean="0"/>
              <a:t>«Organets database»:</a:t>
            </a:r>
          </a:p>
          <a:p>
            <a:pPr lvl="1"/>
            <a:r>
              <a:rPr lang="nb-NO" sz="2400" dirty="0"/>
              <a:t>JD: Aksjonærregister </a:t>
            </a:r>
            <a:r>
              <a:rPr lang="nb-NO" sz="2400" dirty="0" smtClean="0"/>
              <a:t>(JDLOV-2013-2480</a:t>
            </a:r>
            <a:r>
              <a:rPr lang="nb-NO" sz="2400" dirty="0"/>
              <a:t>)</a:t>
            </a:r>
          </a:p>
          <a:p>
            <a:pPr lvl="1"/>
            <a:r>
              <a:rPr lang="nb-NO" sz="2400" dirty="0" smtClean="0"/>
              <a:t>SOM: </a:t>
            </a:r>
            <a:r>
              <a:rPr lang="nb-NO" sz="2400" dirty="0"/>
              <a:t>Straffesakregisteret </a:t>
            </a:r>
            <a:r>
              <a:rPr lang="nb-NO" sz="2400" dirty="0" smtClean="0"/>
              <a:t>(SOM-2014-2291</a:t>
            </a:r>
            <a:r>
              <a:rPr lang="nb-NO" sz="1600" dirty="0"/>
              <a:t>)</a:t>
            </a:r>
          </a:p>
          <a:p>
            <a:endParaRPr lang="nb-NO" sz="2000" dirty="0"/>
          </a:p>
          <a:p>
            <a:endParaRPr lang="nb-NO" sz="2000" dirty="0" smtClean="0"/>
          </a:p>
          <a:p>
            <a:endParaRPr lang="nb-NO" sz="2000" dirty="0" smtClean="0"/>
          </a:p>
          <a:p>
            <a:endParaRPr lang="nb-NO" dirty="0"/>
          </a:p>
        </p:txBody>
      </p:sp>
    </p:spTree>
    <p:extLst>
      <p:ext uri="{BB962C8B-B14F-4D97-AF65-F5344CB8AC3E}">
        <p14:creationId xmlns:p14="http://schemas.microsoft.com/office/powerpoint/2010/main" val="337152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342900" lvl="1" indent="-342900">
              <a:buFontTx/>
              <a:buChar char="•"/>
            </a:pPr>
            <a:r>
              <a:rPr lang="nb-NO" dirty="0" smtClean="0"/>
              <a:t>Forhåndsklassifisering</a:t>
            </a:r>
          </a:p>
          <a:p>
            <a:pPr marL="342900" lvl="1" indent="-342900">
              <a:buFontTx/>
              <a:buChar char="•"/>
            </a:pPr>
            <a:endParaRPr lang="nb-NO" dirty="0" smtClean="0"/>
          </a:p>
          <a:p>
            <a:pPr marL="342900" lvl="1" indent="-342900">
              <a:buFontTx/>
              <a:buChar char="•"/>
            </a:pPr>
            <a:r>
              <a:rPr lang="nb-NO" dirty="0" smtClean="0"/>
              <a:t>Innsynskrav – offentlighetsvurderingen</a:t>
            </a:r>
          </a:p>
          <a:p>
            <a:pPr marL="0" lvl="1" indent="0">
              <a:buNone/>
            </a:pPr>
            <a:r>
              <a:rPr lang="nb-NO" dirty="0" smtClean="0"/>
              <a:t> </a:t>
            </a:r>
            <a:endParaRPr lang="nb-NO" dirty="0"/>
          </a:p>
          <a:p>
            <a:endParaRPr lang="nb-NO" dirty="0"/>
          </a:p>
        </p:txBody>
      </p:sp>
      <p:sp>
        <p:nvSpPr>
          <p:cNvPr id="4" name="Tittel 3"/>
          <p:cNvSpPr>
            <a:spLocks noGrp="1"/>
          </p:cNvSpPr>
          <p:nvPr>
            <p:ph type="title"/>
          </p:nvPr>
        </p:nvSpPr>
        <p:spPr/>
        <p:txBody>
          <a:bodyPr/>
          <a:lstStyle/>
          <a:p>
            <a:r>
              <a:rPr lang="nb-NO" dirty="0" smtClean="0"/>
              <a:t>Når vurderes spørsmålet om offentlighet?</a:t>
            </a:r>
            <a:endParaRPr lang="nb-NO"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08" t="19858" r="7213" b="3790"/>
          <a:stretch/>
        </p:blipFill>
        <p:spPr bwMode="auto">
          <a:xfrm>
            <a:off x="6481201" y="1716393"/>
            <a:ext cx="4340121" cy="215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19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Forhåndsklassifisering – hva vil det si?</a:t>
            </a:r>
            <a:endParaRPr lang="nb-NO" dirty="0"/>
          </a:p>
        </p:txBody>
      </p:sp>
      <p:sp>
        <p:nvSpPr>
          <p:cNvPr id="3" name="Plassholder for innhold 2"/>
          <p:cNvSpPr>
            <a:spLocks noGrp="1"/>
          </p:cNvSpPr>
          <p:nvPr>
            <p:ph idx="1"/>
          </p:nvPr>
        </p:nvSpPr>
        <p:spPr/>
        <p:txBody>
          <a:bodyPr/>
          <a:lstStyle/>
          <a:p>
            <a:r>
              <a:rPr lang="nb-NO" sz="2400" dirty="0"/>
              <a:t>Ikke bindende, kun </a:t>
            </a:r>
            <a:r>
              <a:rPr lang="nb-NO" sz="2400" b="1" dirty="0" smtClean="0"/>
              <a:t>foreløpig</a:t>
            </a:r>
            <a:endParaRPr lang="nb-NO" sz="2400" b="1" dirty="0"/>
          </a:p>
          <a:p>
            <a:r>
              <a:rPr lang="nb-NO" sz="2400" dirty="0" smtClean="0"/>
              <a:t>Holde orden - risiko </a:t>
            </a:r>
            <a:r>
              <a:rPr lang="nb-NO" sz="2400" dirty="0"/>
              <a:t>for feil – taushetsplikt</a:t>
            </a:r>
          </a:p>
          <a:p>
            <a:r>
              <a:rPr lang="nb-NO" sz="2400" dirty="0"/>
              <a:t>Gi </a:t>
            </a:r>
            <a:r>
              <a:rPr lang="nb-NO" sz="2400" dirty="0" smtClean="0"/>
              <a:t>mottaker et </a:t>
            </a:r>
            <a:r>
              <a:rPr lang="nb-NO" sz="2400" dirty="0"/>
              <a:t>signal</a:t>
            </a:r>
          </a:p>
          <a:p>
            <a:r>
              <a:rPr lang="nb-NO" sz="2400" dirty="0" smtClean="0"/>
              <a:t>Være varsomme med forhåndsklassifisering, gir også allmennheten et signal </a:t>
            </a:r>
          </a:p>
          <a:p>
            <a:r>
              <a:rPr lang="nb-NO" sz="2400" dirty="0" smtClean="0"/>
              <a:t>Hjemmelskrav</a:t>
            </a:r>
          </a:p>
        </p:txBody>
      </p:sp>
    </p:spTree>
    <p:extLst>
      <p:ext uri="{BB962C8B-B14F-4D97-AF65-F5344CB8AC3E}">
        <p14:creationId xmlns:p14="http://schemas.microsoft.com/office/powerpoint/2010/main" val="3790875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Når kan vi </a:t>
            </a:r>
            <a:r>
              <a:rPr lang="nb-NO" dirty="0" err="1" smtClean="0"/>
              <a:t>forhåndsklassifisere</a:t>
            </a:r>
            <a:r>
              <a:rPr lang="nb-NO" dirty="0" smtClean="0"/>
              <a:t>?</a:t>
            </a:r>
            <a:endParaRPr lang="nb-NO" dirty="0"/>
          </a:p>
        </p:txBody>
      </p:sp>
      <p:sp>
        <p:nvSpPr>
          <p:cNvPr id="3" name="Plassholder for innhold 2"/>
          <p:cNvSpPr>
            <a:spLocks noGrp="1"/>
          </p:cNvSpPr>
          <p:nvPr>
            <p:ph idx="1"/>
          </p:nvPr>
        </p:nvSpPr>
        <p:spPr/>
        <p:txBody>
          <a:bodyPr/>
          <a:lstStyle/>
          <a:p>
            <a:r>
              <a:rPr lang="nb-NO" sz="2400" dirty="0"/>
              <a:t>Forhåndsklassifisering bør bare finne sted for dokumenter og opplysninger der</a:t>
            </a:r>
          </a:p>
          <a:p>
            <a:pPr marL="628650" lvl="1" indent="-171450">
              <a:buFont typeface="Arial" panose="020B0604020202020204" pitchFamily="34" charset="0"/>
              <a:buChar char="•"/>
            </a:pPr>
            <a:r>
              <a:rPr lang="nb-NO" sz="2400" dirty="0" smtClean="0"/>
              <a:t>det </a:t>
            </a:r>
            <a:r>
              <a:rPr lang="nb-NO" sz="2400" dirty="0"/>
              <a:t>er klart at det foreligger taushetsplikt</a:t>
            </a:r>
          </a:p>
          <a:p>
            <a:pPr marL="628650" lvl="1" indent="-171450">
              <a:buFont typeface="Arial" panose="020B0604020202020204" pitchFamily="34" charset="0"/>
              <a:buChar char="•"/>
            </a:pPr>
            <a:r>
              <a:rPr lang="nb-NO" sz="2400" dirty="0"/>
              <a:t> eller der det er på det rene at det kan gjøres unntak og det ikke er aktuelt med merinnsyn.</a:t>
            </a:r>
          </a:p>
          <a:p>
            <a:r>
              <a:rPr lang="nb-NO" sz="2400" dirty="0" smtClean="0"/>
              <a:t>Dersom </a:t>
            </a:r>
            <a:r>
              <a:rPr lang="nb-NO" sz="2400" dirty="0"/>
              <a:t>virksomheten klassifiserer et dokument som unntatt offentlighet i journalen, skal det </a:t>
            </a:r>
            <a:r>
              <a:rPr lang="nb-NO" sz="2400" dirty="0" smtClean="0"/>
              <a:t>være hjemlet </a:t>
            </a:r>
            <a:r>
              <a:rPr lang="nb-NO" sz="2400" dirty="0"/>
              <a:t>i lov, og det skal henvises til unntaksbestemmelsen(e</a:t>
            </a:r>
            <a:r>
              <a:rPr lang="nb-NO" sz="2400" dirty="0" smtClean="0"/>
              <a:t>).</a:t>
            </a:r>
          </a:p>
          <a:p>
            <a:r>
              <a:rPr lang="nb-NO" sz="2400" dirty="0" smtClean="0"/>
              <a:t>Reelle</a:t>
            </a:r>
            <a:r>
              <a:rPr lang="nb-NO" sz="2400" dirty="0"/>
              <a:t>, konkrete, saklige vurderinger</a:t>
            </a:r>
          </a:p>
          <a:p>
            <a:endParaRPr lang="nb-NO" sz="2000" dirty="0"/>
          </a:p>
          <a:p>
            <a:endParaRPr lang="nb-NO" dirty="0"/>
          </a:p>
        </p:txBody>
      </p:sp>
    </p:spTree>
    <p:extLst>
      <p:ext uri="{BB962C8B-B14F-4D97-AF65-F5344CB8AC3E}">
        <p14:creationId xmlns:p14="http://schemas.microsoft.com/office/powerpoint/2010/main" val="1033435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695326" y="577497"/>
            <a:ext cx="9469438" cy="1311999"/>
          </a:xfrm>
        </p:spPr>
        <p:txBody>
          <a:bodyPr/>
          <a:lstStyle/>
          <a:p>
            <a:r>
              <a:rPr lang="nb-NO" dirty="0" smtClean="0"/>
              <a:t>Forhåndsklassifisering</a:t>
            </a:r>
            <a:endParaRPr lang="nb-NO" dirty="0"/>
          </a:p>
        </p:txBody>
      </p:sp>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284" r="9623" b="3876"/>
          <a:stretch/>
        </p:blipFill>
        <p:spPr bwMode="auto">
          <a:xfrm>
            <a:off x="1134828" y="1199408"/>
            <a:ext cx="9922344" cy="489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Når det kommer et innsynskrav: Offentlighetsvurderingen</a:t>
            </a:r>
            <a:endParaRPr lang="nb-NO" dirty="0"/>
          </a:p>
        </p:txBody>
      </p:sp>
      <p:sp>
        <p:nvSpPr>
          <p:cNvPr id="3" name="Plassholder for innhold 2"/>
          <p:cNvSpPr>
            <a:spLocks noGrp="1"/>
          </p:cNvSpPr>
          <p:nvPr>
            <p:ph idx="1"/>
          </p:nvPr>
        </p:nvSpPr>
        <p:spPr/>
        <p:txBody>
          <a:bodyPr/>
          <a:lstStyle/>
          <a:p>
            <a:r>
              <a:rPr lang="nb-NO" sz="2400" dirty="0" smtClean="0"/>
              <a:t>Ikke bundet av forhåndsklassifiseringen</a:t>
            </a:r>
          </a:p>
          <a:p>
            <a:r>
              <a:rPr lang="nb-NO" sz="2400" dirty="0" smtClean="0"/>
              <a:t>Selvstendig vurdering</a:t>
            </a:r>
          </a:p>
          <a:p>
            <a:r>
              <a:rPr lang="nb-NO" sz="2400" dirty="0" smtClean="0"/>
              <a:t>Konkrete vurderinger</a:t>
            </a:r>
          </a:p>
          <a:p>
            <a:r>
              <a:rPr lang="nb-NO" sz="2400" dirty="0" smtClean="0"/>
              <a:t>Ufravikelig lov – minimumsrettigheter for borgerne</a:t>
            </a:r>
          </a:p>
          <a:p>
            <a:r>
              <a:rPr lang="nb-NO" sz="2400" dirty="0" smtClean="0"/>
              <a:t>Korte frister – aktualitetsbehov</a:t>
            </a:r>
          </a:p>
          <a:p>
            <a:pPr marL="0" indent="0">
              <a:buNone/>
            </a:pPr>
            <a:endParaRPr lang="nb-NO" dirty="0"/>
          </a:p>
        </p:txBody>
      </p:sp>
    </p:spTree>
    <p:extLst>
      <p:ext uri="{BB962C8B-B14F-4D97-AF65-F5344CB8AC3E}">
        <p14:creationId xmlns:p14="http://schemas.microsoft.com/office/powerpoint/2010/main" val="71092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Utsatt</a:t>
            </a:r>
            <a:r>
              <a:rPr lang="nb-NO" baseline="0" dirty="0" smtClean="0"/>
              <a:t> innsyn § 5</a:t>
            </a:r>
            <a:endParaRPr lang="nb-NO" dirty="0"/>
          </a:p>
        </p:txBody>
      </p:sp>
      <p:sp>
        <p:nvSpPr>
          <p:cNvPr id="3" name="Plassholder for tekst 2"/>
          <p:cNvSpPr>
            <a:spLocks noGrp="1"/>
          </p:cNvSpPr>
          <p:nvPr>
            <p:ph type="body" idx="4294967295"/>
          </p:nvPr>
        </p:nvSpPr>
        <p:spPr/>
        <p:txBody>
          <a:bodyPr/>
          <a:lstStyle/>
          <a:p>
            <a:r>
              <a:rPr lang="nb-NO" sz="2400" dirty="0" smtClean="0"/>
              <a:t>Hel</a:t>
            </a:r>
            <a:r>
              <a:rPr lang="nb-NO" sz="2400" baseline="0" dirty="0" smtClean="0"/>
              <a:t> sak, strenge krav – første ledd</a:t>
            </a:r>
          </a:p>
          <a:p>
            <a:pPr lvl="1">
              <a:buFont typeface="Arial" panose="020B0604020202020204" pitchFamily="34" charset="0"/>
              <a:buChar char="–"/>
            </a:pPr>
            <a:r>
              <a:rPr lang="nb-NO" sz="2400" dirty="0">
                <a:solidFill>
                  <a:prstClr val="black"/>
                </a:solidFill>
                <a:latin typeface="Calibri"/>
              </a:rPr>
              <a:t>«direkte </a:t>
            </a:r>
            <a:r>
              <a:rPr lang="nb-NO" sz="2400" dirty="0" err="1">
                <a:solidFill>
                  <a:prstClr val="black"/>
                </a:solidFill>
                <a:latin typeface="Calibri"/>
              </a:rPr>
              <a:t>misvisande</a:t>
            </a:r>
            <a:r>
              <a:rPr lang="nb-NO" sz="2400" dirty="0">
                <a:solidFill>
                  <a:prstClr val="black"/>
                </a:solidFill>
                <a:latin typeface="Calibri"/>
              </a:rPr>
              <a:t> </a:t>
            </a:r>
            <a:r>
              <a:rPr lang="nb-NO" sz="2400" dirty="0" err="1">
                <a:solidFill>
                  <a:prstClr val="black"/>
                </a:solidFill>
                <a:latin typeface="Calibri"/>
              </a:rPr>
              <a:t>bileta</a:t>
            </a:r>
            <a:r>
              <a:rPr lang="nb-NO" sz="2400" dirty="0">
                <a:solidFill>
                  <a:prstClr val="black"/>
                </a:solidFill>
                <a:latin typeface="Calibri"/>
              </a:rPr>
              <a:t> av saka» og</a:t>
            </a:r>
          </a:p>
          <a:p>
            <a:pPr lvl="1">
              <a:buFont typeface="Arial" panose="020B0604020202020204" pitchFamily="34" charset="0"/>
              <a:buChar char="–"/>
            </a:pPr>
            <a:r>
              <a:rPr lang="nb-NO" sz="2400" dirty="0">
                <a:solidFill>
                  <a:prstClr val="black"/>
                </a:solidFill>
                <a:latin typeface="Calibri"/>
              </a:rPr>
              <a:t>«skade klare samfunnsmessige eller private interesser» </a:t>
            </a:r>
          </a:p>
          <a:p>
            <a:r>
              <a:rPr lang="nb-NO" sz="2400" baseline="0" dirty="0" smtClean="0"/>
              <a:t>Et dokument – tredje ledd</a:t>
            </a:r>
          </a:p>
          <a:p>
            <a:pPr lvl="1">
              <a:buFont typeface="Arial" panose="020B0604020202020204" pitchFamily="34" charset="0"/>
              <a:buChar char="–"/>
            </a:pPr>
            <a:r>
              <a:rPr lang="nb-NO" sz="2400" dirty="0">
                <a:solidFill>
                  <a:prstClr val="black"/>
                </a:solidFill>
                <a:latin typeface="Calibri"/>
              </a:rPr>
              <a:t>«</a:t>
            </a:r>
            <a:r>
              <a:rPr lang="nb-NO" sz="2400" dirty="0" err="1">
                <a:solidFill>
                  <a:prstClr val="black"/>
                </a:solidFill>
                <a:latin typeface="Calibri"/>
              </a:rPr>
              <a:t>vesentlege</a:t>
            </a:r>
            <a:r>
              <a:rPr lang="nb-NO" sz="2400" dirty="0">
                <a:solidFill>
                  <a:prstClr val="black"/>
                </a:solidFill>
                <a:latin typeface="Calibri"/>
              </a:rPr>
              <a:t> private eller </a:t>
            </a:r>
            <a:r>
              <a:rPr lang="nb-NO" sz="2400" dirty="0" err="1">
                <a:solidFill>
                  <a:prstClr val="black"/>
                </a:solidFill>
                <a:latin typeface="Calibri"/>
              </a:rPr>
              <a:t>offentlege</a:t>
            </a:r>
            <a:r>
              <a:rPr lang="nb-NO" sz="2400" dirty="0">
                <a:solidFill>
                  <a:prstClr val="black"/>
                </a:solidFill>
                <a:latin typeface="Calibri"/>
              </a:rPr>
              <a:t> interesser </a:t>
            </a:r>
            <a:r>
              <a:rPr lang="nb-NO" sz="2400" dirty="0" err="1">
                <a:solidFill>
                  <a:prstClr val="black"/>
                </a:solidFill>
                <a:latin typeface="Calibri"/>
              </a:rPr>
              <a:t>tilseier</a:t>
            </a:r>
            <a:r>
              <a:rPr lang="nb-NO" sz="2400" dirty="0">
                <a:solidFill>
                  <a:prstClr val="black"/>
                </a:solidFill>
                <a:latin typeface="Calibri"/>
              </a:rPr>
              <a:t> det»</a:t>
            </a:r>
          </a:p>
          <a:p>
            <a:pPr lvl="1">
              <a:buFontTx/>
              <a:buChar char="-"/>
            </a:pPr>
            <a:r>
              <a:rPr lang="nb-NO" sz="2400" dirty="0">
                <a:solidFill>
                  <a:prstClr val="black"/>
                </a:solidFill>
                <a:latin typeface="Calibri"/>
              </a:rPr>
              <a:t>Innsyn kan </a:t>
            </a:r>
            <a:r>
              <a:rPr lang="nb-NO" sz="2400" dirty="0" err="1">
                <a:solidFill>
                  <a:prstClr val="black"/>
                </a:solidFill>
                <a:latin typeface="Calibri"/>
              </a:rPr>
              <a:t>utsetjast</a:t>
            </a:r>
            <a:r>
              <a:rPr lang="nb-NO" sz="2400" dirty="0">
                <a:solidFill>
                  <a:prstClr val="black"/>
                </a:solidFill>
                <a:latin typeface="Calibri"/>
              </a:rPr>
              <a:t>  </a:t>
            </a:r>
          </a:p>
          <a:p>
            <a:pPr lvl="2">
              <a:buFontTx/>
              <a:buChar char="-"/>
            </a:pPr>
            <a:r>
              <a:rPr lang="nb-NO" sz="2400" dirty="0">
                <a:solidFill>
                  <a:prstClr val="black"/>
                </a:solidFill>
                <a:latin typeface="Calibri"/>
              </a:rPr>
              <a:t>«komme fram til den det </a:t>
            </a:r>
            <a:r>
              <a:rPr lang="nb-NO" sz="2400" dirty="0" err="1">
                <a:solidFill>
                  <a:prstClr val="black"/>
                </a:solidFill>
                <a:latin typeface="Calibri"/>
              </a:rPr>
              <a:t>vedkjem</a:t>
            </a:r>
            <a:r>
              <a:rPr lang="nb-NO" sz="2400" dirty="0">
                <a:solidFill>
                  <a:prstClr val="black"/>
                </a:solidFill>
                <a:latin typeface="Calibri"/>
              </a:rPr>
              <a:t>» eller </a:t>
            </a:r>
          </a:p>
          <a:p>
            <a:pPr lvl="2">
              <a:buFontTx/>
              <a:buChar char="-"/>
            </a:pPr>
            <a:r>
              <a:rPr lang="nb-NO" sz="2400" dirty="0">
                <a:solidFill>
                  <a:prstClr val="black"/>
                </a:solidFill>
                <a:latin typeface="Calibri"/>
              </a:rPr>
              <a:t>«hendinga der det skal </a:t>
            </a:r>
            <a:r>
              <a:rPr lang="nb-NO" sz="2400" dirty="0" err="1">
                <a:solidFill>
                  <a:prstClr val="black"/>
                </a:solidFill>
                <a:latin typeface="Calibri"/>
              </a:rPr>
              <a:t>offentleggjerast</a:t>
            </a:r>
            <a:r>
              <a:rPr lang="nb-NO" sz="2400" dirty="0">
                <a:solidFill>
                  <a:prstClr val="black"/>
                </a:solidFill>
                <a:latin typeface="Calibri"/>
              </a:rPr>
              <a:t>, har funne stad» </a:t>
            </a:r>
          </a:p>
          <a:p>
            <a:endParaRPr lang="nb-NO" dirty="0"/>
          </a:p>
          <a:p>
            <a:endParaRPr lang="nb-NO" dirty="0"/>
          </a:p>
        </p:txBody>
      </p:sp>
      <p:sp>
        <p:nvSpPr>
          <p:cNvPr id="4" name="Pil høyre 3"/>
          <p:cNvSpPr/>
          <p:nvPr/>
        </p:nvSpPr>
        <p:spPr bwMode="auto">
          <a:xfrm>
            <a:off x="9108647" y="3576884"/>
            <a:ext cx="1056117"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1200" b="0" i="0" u="none" strike="noStrike" cap="none" normalizeH="0" baseline="0" smtClean="0">
              <a:ln>
                <a:noFill/>
              </a:ln>
              <a:solidFill>
                <a:schemeClr val="tx1"/>
              </a:solidFill>
              <a:effectLst/>
              <a:latin typeface="Times" charset="0"/>
            </a:endParaRPr>
          </a:p>
        </p:txBody>
      </p:sp>
      <p:cxnSp>
        <p:nvCxnSpPr>
          <p:cNvPr id="6" name="Rett linje 5"/>
          <p:cNvCxnSpPr/>
          <p:nvPr/>
        </p:nvCxnSpPr>
        <p:spPr bwMode="auto">
          <a:xfrm>
            <a:off x="10463542" y="3051032"/>
            <a:ext cx="0" cy="12241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Ellipse 10"/>
          <p:cNvSpPr/>
          <p:nvPr/>
        </p:nvSpPr>
        <p:spPr bwMode="auto">
          <a:xfrm>
            <a:off x="10694895" y="3486874"/>
            <a:ext cx="1109531" cy="5400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1200" b="0" i="0" u="none" strike="noStrike" cap="none" normalizeH="0" baseline="0" smtClean="0">
              <a:ln>
                <a:noFill/>
              </a:ln>
              <a:solidFill>
                <a:schemeClr val="tx1"/>
              </a:solidFill>
              <a:effectLst/>
              <a:latin typeface="Times" charset="0"/>
            </a:endParaRPr>
          </a:p>
        </p:txBody>
      </p:sp>
      <p:pic>
        <p:nvPicPr>
          <p:cNvPr id="7" name="Picture 2" descr="C:\Documents and Settings\byr23783\Lokale innstillinger\Temporary Internet Files\Content.IE5\F3X20UWI\MC9000787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2364" y="460559"/>
            <a:ext cx="834810" cy="1624645"/>
          </a:xfrm>
          <a:prstGeom prst="rect">
            <a:avLst/>
          </a:prstGeom>
          <a:noFill/>
        </p:spPr>
      </p:pic>
    </p:spTree>
    <p:extLst>
      <p:ext uri="{BB962C8B-B14F-4D97-AF65-F5344CB8AC3E}">
        <p14:creationId xmlns:p14="http://schemas.microsoft.com/office/powerpoint/2010/main" val="3523068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5 annet ledd nytt annet </a:t>
            </a:r>
            <a:r>
              <a:rPr lang="nb-NO" dirty="0" err="1" smtClean="0"/>
              <a:t>pkt</a:t>
            </a:r>
            <a:endParaRPr lang="nb-NO" dirty="0"/>
          </a:p>
        </p:txBody>
      </p:sp>
      <p:sp>
        <p:nvSpPr>
          <p:cNvPr id="4" name="Plassholder for innhold 3"/>
          <p:cNvSpPr>
            <a:spLocks noGrp="1"/>
          </p:cNvSpPr>
          <p:nvPr>
            <p:ph sz="half" idx="2"/>
          </p:nvPr>
        </p:nvSpPr>
        <p:spPr/>
        <p:txBody>
          <a:bodyPr>
            <a:normAutofit/>
          </a:bodyPr>
          <a:lstStyle/>
          <a:p>
            <a:r>
              <a:rPr lang="nb-NO" sz="2400" dirty="0" smtClean="0"/>
              <a:t>Rett til utsatt innsyn</a:t>
            </a:r>
          </a:p>
          <a:p>
            <a:r>
              <a:rPr lang="nb-NO" sz="2400" dirty="0" smtClean="0"/>
              <a:t>Foreløpige kommunerevisjonsrapporter mm</a:t>
            </a:r>
          </a:p>
          <a:p>
            <a:r>
              <a:rPr lang="nb-NO" sz="2400" dirty="0" smtClean="0"/>
              <a:t>Av eller til revisor</a:t>
            </a:r>
          </a:p>
          <a:p>
            <a:r>
              <a:rPr lang="nb-NO" sz="2400" dirty="0" smtClean="0"/>
              <a:t>I saker revisor rapporterer til kontrollutvalget</a:t>
            </a:r>
          </a:p>
          <a:p>
            <a:r>
              <a:rPr lang="nb-NO" sz="2400" dirty="0" smtClean="0"/>
              <a:t>Inntil kontrollutvalget har mottatt endelig versjon av dokumentet.</a:t>
            </a:r>
            <a:endParaRPr lang="nb-NO" sz="2400" dirty="0"/>
          </a:p>
        </p:txBody>
      </p:sp>
    </p:spTree>
    <p:extLst>
      <p:ext uri="{BB962C8B-B14F-4D97-AF65-F5344CB8AC3E}">
        <p14:creationId xmlns:p14="http://schemas.microsoft.com/office/powerpoint/2010/main" val="338037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Hvem, hva, hvor</a:t>
            </a:r>
            <a:endParaRPr lang="en-US" dirty="0"/>
          </a:p>
        </p:txBody>
      </p:sp>
      <p:sp>
        <p:nvSpPr>
          <p:cNvPr id="4" name="Content Placeholder 3"/>
          <p:cNvSpPr>
            <a:spLocks noGrp="1"/>
          </p:cNvSpPr>
          <p:nvPr>
            <p:ph sz="half" idx="2"/>
          </p:nvPr>
        </p:nvSpPr>
        <p:spPr/>
        <p:txBody>
          <a:bodyPr>
            <a:normAutofit/>
          </a:bodyPr>
          <a:lstStyle/>
          <a:p>
            <a:pPr lvl="1">
              <a:buFont typeface="Arial" panose="020B0604020202020204" pitchFamily="34" charset="0"/>
              <a:buChar char="•"/>
            </a:pPr>
            <a:endParaRPr lang="nb-NO" b="1" dirty="0" smtClean="0"/>
          </a:p>
          <a:p>
            <a:pPr lvl="1">
              <a:buFont typeface="Arial" panose="020B0604020202020204" pitchFamily="34" charset="0"/>
              <a:buChar char="•"/>
            </a:pPr>
            <a:endParaRPr lang="nb-NO" sz="2400" b="1" dirty="0"/>
          </a:p>
          <a:p>
            <a:pPr lvl="1">
              <a:buFont typeface="Arial" panose="020B0604020202020204" pitchFamily="34" charset="0"/>
              <a:buChar char="•"/>
            </a:pPr>
            <a:r>
              <a:rPr lang="nb-NO" sz="2400" b="1" dirty="0" smtClean="0"/>
              <a:t>Alle </a:t>
            </a:r>
            <a:r>
              <a:rPr lang="nb-NO" sz="2400" dirty="0"/>
              <a:t>kan </a:t>
            </a:r>
            <a:r>
              <a:rPr lang="nb-NO" sz="2400" dirty="0" smtClean="0"/>
              <a:t>be om  </a:t>
            </a:r>
            <a:r>
              <a:rPr lang="nb-NO" sz="2400" dirty="0"/>
              <a:t>innsyn etter </a:t>
            </a:r>
            <a:r>
              <a:rPr lang="nb-NO" sz="2400" dirty="0" err="1" smtClean="0"/>
              <a:t>offentleglova</a:t>
            </a:r>
            <a:endParaRPr lang="nb-NO" sz="2400" dirty="0" smtClean="0"/>
          </a:p>
          <a:p>
            <a:pPr lvl="1">
              <a:buFont typeface="Arial" panose="020B0604020202020204" pitchFamily="34" charset="0"/>
              <a:buChar char="•"/>
            </a:pPr>
            <a:endParaRPr lang="nb-NO" sz="2400" dirty="0"/>
          </a:p>
          <a:p>
            <a:pPr lvl="1">
              <a:buFont typeface="Arial" panose="020B0604020202020204" pitchFamily="34" charset="0"/>
              <a:buChar char="•"/>
            </a:pPr>
            <a:r>
              <a:rPr lang="nb-NO" sz="2400" dirty="0"/>
              <a:t>Må </a:t>
            </a:r>
            <a:r>
              <a:rPr lang="nb-NO" sz="2400" b="1" dirty="0"/>
              <a:t>fremme krav om innsyn </a:t>
            </a:r>
            <a:r>
              <a:rPr lang="nb-NO" sz="2400" dirty="0"/>
              <a:t>overfor organet som har dokumentet  </a:t>
            </a:r>
            <a:endParaRPr lang="nb-NO" sz="2400" dirty="0" smtClean="0"/>
          </a:p>
          <a:p>
            <a:pPr lvl="1">
              <a:buFont typeface="Arial" panose="020B0604020202020204" pitchFamily="34" charset="0"/>
              <a:buChar char="•"/>
            </a:pPr>
            <a:endParaRPr lang="nb-NO" sz="2400" dirty="0"/>
          </a:p>
          <a:p>
            <a:pPr lvl="1">
              <a:buFont typeface="Arial" panose="020B0604020202020204" pitchFamily="34" charset="0"/>
              <a:buChar char="•"/>
            </a:pPr>
            <a:r>
              <a:rPr lang="nb-NO" sz="2400" b="1" dirty="0"/>
              <a:t>Plikt for organ </a:t>
            </a:r>
            <a:r>
              <a:rPr lang="nb-NO" sz="2400" dirty="0"/>
              <a:t>som er omfatta av lova til å </a:t>
            </a:r>
            <a:r>
              <a:rPr lang="nb-NO" sz="2400" dirty="0" smtClean="0"/>
              <a:t>selv vurdere </a:t>
            </a:r>
            <a:r>
              <a:rPr lang="nb-NO" sz="2400" dirty="0"/>
              <a:t>innsynskravet </a:t>
            </a:r>
            <a:endParaRPr lang="nb-NO" sz="2400" dirty="0" smtClean="0"/>
          </a:p>
          <a:p>
            <a:pPr lvl="1">
              <a:buFont typeface="Arial" panose="020B0604020202020204" pitchFamily="34" charset="0"/>
              <a:buChar char="•"/>
            </a:pPr>
            <a:endParaRPr lang="nb-NO" sz="2400" b="1" dirty="0"/>
          </a:p>
          <a:p>
            <a:pPr lvl="1">
              <a:buFont typeface="Arial" panose="020B0604020202020204" pitchFamily="34" charset="0"/>
              <a:buChar char="•"/>
            </a:pPr>
            <a:r>
              <a:rPr lang="nb-NO" sz="2400" dirty="0"/>
              <a:t>Innsynsretten </a:t>
            </a:r>
            <a:r>
              <a:rPr lang="nb-NO" sz="2400" dirty="0" smtClean="0"/>
              <a:t>knyttet </a:t>
            </a:r>
            <a:r>
              <a:rPr lang="nb-NO" sz="2400" dirty="0"/>
              <a:t>til </a:t>
            </a:r>
            <a:r>
              <a:rPr lang="nb-NO" sz="2400" b="1" dirty="0"/>
              <a:t>dokumenter</a:t>
            </a:r>
            <a:r>
              <a:rPr lang="nb-NO" sz="2400" dirty="0"/>
              <a:t> </a:t>
            </a:r>
          </a:p>
          <a:p>
            <a:endParaRPr lang="en-US" dirty="0"/>
          </a:p>
        </p:txBody>
      </p:sp>
    </p:spTree>
    <p:extLst>
      <p:ext uri="{BB962C8B-B14F-4D97-AF65-F5344CB8AC3E}">
        <p14:creationId xmlns:p14="http://schemas.microsoft.com/office/powerpoint/2010/main" val="3320829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p:txBody>
          <a:bodyPr/>
          <a:lstStyle/>
          <a:p>
            <a:r>
              <a:rPr lang="nb-NO" dirty="0" smtClean="0"/>
              <a:t>Hovedregel: innsyn</a:t>
            </a:r>
            <a:endParaRPr lang="nb-NO" dirty="0"/>
          </a:p>
        </p:txBody>
      </p:sp>
      <p:sp>
        <p:nvSpPr>
          <p:cNvPr id="3" name="Plassholder for tekst 2"/>
          <p:cNvSpPr>
            <a:spLocks noGrp="1"/>
          </p:cNvSpPr>
          <p:nvPr>
            <p:ph type="body" idx="4294967295"/>
          </p:nvPr>
        </p:nvSpPr>
        <p:spPr/>
        <p:txBody>
          <a:bodyPr/>
          <a:lstStyle/>
          <a:p>
            <a:r>
              <a:rPr lang="nb-NO" sz="2400" dirty="0" smtClean="0"/>
              <a:t>Hovedregel: Innsyn (§ 3), jfr. </a:t>
            </a:r>
            <a:r>
              <a:rPr lang="nb-NO" sz="2400" dirty="0" err="1" smtClean="0"/>
              <a:t>Grl</a:t>
            </a:r>
            <a:r>
              <a:rPr lang="nb-NO" sz="2400" dirty="0" smtClean="0"/>
              <a:t> § 100</a:t>
            </a:r>
          </a:p>
          <a:p>
            <a:r>
              <a:rPr lang="nb-NO" sz="2400" dirty="0" smtClean="0"/>
              <a:t>Alle kan be om å få se</a:t>
            </a:r>
          </a:p>
          <a:p>
            <a:r>
              <a:rPr lang="nb-NO" sz="2400" dirty="0" smtClean="0"/>
              <a:t>Saksdokument (§ 4)</a:t>
            </a:r>
          </a:p>
          <a:p>
            <a:r>
              <a:rPr lang="nb-NO" sz="2400" dirty="0" smtClean="0"/>
              <a:t>Innsynsrettens oppbygning</a:t>
            </a:r>
          </a:p>
          <a:p>
            <a:pPr lvl="1"/>
            <a:r>
              <a:rPr lang="nb-NO" sz="2400" dirty="0"/>
              <a:t>S</a:t>
            </a:r>
            <a:r>
              <a:rPr lang="nb-NO" sz="2400" dirty="0" smtClean="0"/>
              <a:t>kal, kan, skal</a:t>
            </a:r>
          </a:p>
          <a:p>
            <a:pPr lvl="1"/>
            <a:r>
              <a:rPr lang="nb-NO" sz="2400" dirty="0" smtClean="0"/>
              <a:t>Saksbehandlingsregler</a:t>
            </a:r>
          </a:p>
          <a:p>
            <a:pPr lvl="1"/>
            <a:r>
              <a:rPr lang="nb-NO" sz="2400" dirty="0" smtClean="0"/>
              <a:t>Virkeområde</a:t>
            </a:r>
          </a:p>
          <a:p>
            <a:r>
              <a:rPr lang="nb-NO" sz="2400" dirty="0" smtClean="0"/>
              <a:t>Unntak må ha hjemmel i lov</a:t>
            </a:r>
          </a:p>
          <a:p>
            <a:pPr lvl="1"/>
            <a:endParaRPr lang="nb-NO" dirty="0" smtClean="0"/>
          </a:p>
        </p:txBody>
      </p:sp>
      <p:sp>
        <p:nvSpPr>
          <p:cNvPr id="4" name="Ellipse 3"/>
          <p:cNvSpPr/>
          <p:nvPr/>
        </p:nvSpPr>
        <p:spPr bwMode="auto">
          <a:xfrm>
            <a:off x="8304245" y="4437112"/>
            <a:ext cx="3552395" cy="2210544"/>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1200" b="0" i="0" u="none" strike="noStrike" cap="none" normalizeH="0" baseline="0" smtClean="0">
              <a:ln>
                <a:noFill/>
              </a:ln>
              <a:solidFill>
                <a:schemeClr val="tx1"/>
              </a:solidFill>
              <a:effectLst/>
              <a:latin typeface="Times" pitchFamily="18" charset="0"/>
            </a:endParaRPr>
          </a:p>
        </p:txBody>
      </p:sp>
      <p:sp>
        <p:nvSpPr>
          <p:cNvPr id="5" name="Ellipse 4"/>
          <p:cNvSpPr/>
          <p:nvPr/>
        </p:nvSpPr>
        <p:spPr bwMode="auto">
          <a:xfrm>
            <a:off x="9552384" y="5157192"/>
            <a:ext cx="960107" cy="69837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1200" b="0" i="0" u="none" strike="noStrike" cap="none" normalizeH="0" baseline="0" smtClean="0">
              <a:ln>
                <a:noFill/>
              </a:ln>
              <a:solidFill>
                <a:schemeClr val="tx1"/>
              </a:solidFill>
              <a:effectLst/>
              <a:latin typeface="Times" pitchFamily="18" charset="0"/>
            </a:endParaRPr>
          </a:p>
        </p:txBody>
      </p:sp>
      <p:pic>
        <p:nvPicPr>
          <p:cNvPr id="6" name="Picture 6" descr="C:\Documents and Settings\byr23783\Lokale innstillinger\Temp\Temporary Internet Files\Content.IE5\8MDDDI0Q\MC9003402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63" y="341214"/>
            <a:ext cx="3454400" cy="1071562"/>
          </a:xfrm>
          <a:prstGeom prst="rect">
            <a:avLst/>
          </a:prstGeom>
          <a:noFill/>
          <a:ln w="9525">
            <a:noFill/>
            <a:miter lim="800000"/>
            <a:headEnd/>
            <a:tailEnd/>
          </a:ln>
        </p:spPr>
      </p:pic>
      <p:pic>
        <p:nvPicPr>
          <p:cNvPr id="7" name="Picture 5" descr="BS0058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4299" y="2780929"/>
            <a:ext cx="2304256" cy="1455441"/>
          </a:xfrm>
          <a:prstGeom prst="rect">
            <a:avLst/>
          </a:prstGeom>
          <a:noFill/>
          <a:ln w="9525">
            <a:noFill/>
            <a:miter lim="800000"/>
            <a:headEnd/>
            <a:tailEnd/>
          </a:ln>
        </p:spPr>
      </p:pic>
    </p:spTree>
    <p:extLst>
      <p:ext uri="{BB962C8B-B14F-4D97-AF65-F5344CB8AC3E}">
        <p14:creationId xmlns:p14="http://schemas.microsoft.com/office/powerpoint/2010/main" val="372370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6" y="720001"/>
            <a:ext cx="9956840" cy="1311999"/>
          </a:xfrm>
        </p:spPr>
        <p:txBody>
          <a:bodyPr>
            <a:normAutofit/>
          </a:bodyPr>
          <a:lstStyle/>
          <a:p>
            <a:r>
              <a:rPr lang="nb-NO" dirty="0"/>
              <a:t>Innsynsretten i hovedsak knyttet til </a:t>
            </a:r>
            <a:r>
              <a:rPr lang="nb-NO" b="1" dirty="0" smtClean="0"/>
              <a:t>dokumenter</a:t>
            </a:r>
            <a:r>
              <a:rPr lang="nb-NO" dirty="0" smtClean="0"/>
              <a:t> </a:t>
            </a:r>
            <a:endParaRPr lang="nb-NO" dirty="0"/>
          </a:p>
        </p:txBody>
      </p:sp>
      <p:sp>
        <p:nvSpPr>
          <p:cNvPr id="4" name="Plassholder for innhold 3"/>
          <p:cNvSpPr>
            <a:spLocks noGrp="1"/>
          </p:cNvSpPr>
          <p:nvPr>
            <p:ph sz="half" idx="2"/>
          </p:nvPr>
        </p:nvSpPr>
        <p:spPr/>
        <p:txBody>
          <a:bodyPr>
            <a:normAutofit fontScale="92500" lnSpcReduction="20000"/>
          </a:bodyPr>
          <a:lstStyle/>
          <a:p>
            <a:pPr marL="342900" lvl="0" indent="-342900" defTabSz="914400">
              <a:lnSpc>
                <a:spcPct val="100000"/>
              </a:lnSpc>
              <a:spcBef>
                <a:spcPct val="20000"/>
              </a:spcBef>
              <a:buFont typeface="Arial" panose="020B0604020202020204" pitchFamily="34" charset="0"/>
              <a:buChar char="•"/>
            </a:pPr>
            <a:r>
              <a:rPr lang="nb-NO" sz="2600" dirty="0">
                <a:solidFill>
                  <a:prstClr val="black"/>
                </a:solidFill>
                <a:latin typeface="Calibri"/>
              </a:rPr>
              <a:t>Innsynrett, jf. </a:t>
            </a:r>
            <a:r>
              <a:rPr lang="nb-NO" sz="2600" dirty="0" err="1">
                <a:solidFill>
                  <a:prstClr val="black"/>
                </a:solidFill>
                <a:latin typeface="Calibri"/>
              </a:rPr>
              <a:t>offl</a:t>
            </a:r>
            <a:r>
              <a:rPr lang="nb-NO" sz="2600" dirty="0">
                <a:solidFill>
                  <a:prstClr val="black"/>
                </a:solidFill>
                <a:latin typeface="Calibri"/>
              </a:rPr>
              <a:t>. § 3, jf. § 4   </a:t>
            </a:r>
            <a:endParaRPr lang="nb-NO" sz="2600" dirty="0" smtClean="0">
              <a:solidFill>
                <a:prstClr val="black"/>
              </a:solidFill>
              <a:latin typeface="Calibri"/>
            </a:endParaRPr>
          </a:p>
          <a:p>
            <a:pPr marL="742950" lvl="1" indent="-285750" defTabSz="914400">
              <a:lnSpc>
                <a:spcPct val="100000"/>
              </a:lnSpc>
              <a:spcBef>
                <a:spcPct val="20000"/>
              </a:spcBef>
              <a:buFont typeface="Courier New" panose="02070309020205020404" pitchFamily="49" charset="0"/>
              <a:buChar char="o"/>
            </a:pPr>
            <a:r>
              <a:rPr lang="nb-NO" sz="2600" b="1" dirty="0" smtClean="0">
                <a:solidFill>
                  <a:prstClr val="black"/>
                </a:solidFill>
                <a:latin typeface="Calibri"/>
              </a:rPr>
              <a:t>Saksdokument </a:t>
            </a:r>
            <a:r>
              <a:rPr lang="nb-NO" sz="2600" dirty="0">
                <a:solidFill>
                  <a:prstClr val="black"/>
                </a:solidFill>
                <a:latin typeface="Calibri"/>
              </a:rPr>
              <a:t>– tre </a:t>
            </a:r>
            <a:r>
              <a:rPr lang="nb-NO" sz="2600" dirty="0" smtClean="0">
                <a:solidFill>
                  <a:prstClr val="black"/>
                </a:solidFill>
                <a:latin typeface="Calibri"/>
              </a:rPr>
              <a:t>vilkår </a:t>
            </a:r>
            <a:endParaRPr lang="nb-NO" sz="2600" dirty="0">
              <a:solidFill>
                <a:prstClr val="black"/>
              </a:solidFill>
              <a:latin typeface="Calibri"/>
            </a:endParaRPr>
          </a:p>
          <a:p>
            <a:pPr marL="1143000" lvl="2" indent="-228600" defTabSz="914400">
              <a:lnSpc>
                <a:spcPct val="100000"/>
              </a:lnSpc>
              <a:spcBef>
                <a:spcPct val="20000"/>
              </a:spcBef>
              <a:buFont typeface="Courier New" panose="02070309020205020404" pitchFamily="49" charset="0"/>
              <a:buChar char="o"/>
            </a:pPr>
            <a:r>
              <a:rPr lang="nb-NO" sz="2600" dirty="0">
                <a:solidFill>
                  <a:prstClr val="black"/>
                </a:solidFill>
                <a:latin typeface="Calibri"/>
              </a:rPr>
              <a:t>Kravet må gjelde innsyn i et </a:t>
            </a:r>
            <a:r>
              <a:rPr lang="nb-NO" sz="2600" b="1" dirty="0">
                <a:solidFill>
                  <a:prstClr val="black"/>
                </a:solidFill>
                <a:latin typeface="Calibri"/>
              </a:rPr>
              <a:t>dokument</a:t>
            </a:r>
            <a:r>
              <a:rPr lang="nb-NO" sz="2600" dirty="0">
                <a:solidFill>
                  <a:prstClr val="black"/>
                </a:solidFill>
                <a:latin typeface="Calibri"/>
              </a:rPr>
              <a:t> </a:t>
            </a:r>
          </a:p>
          <a:p>
            <a:pPr marL="1143000" lvl="2" indent="-228600" defTabSz="914400">
              <a:lnSpc>
                <a:spcPct val="100000"/>
              </a:lnSpc>
              <a:spcBef>
                <a:spcPct val="20000"/>
              </a:spcBef>
              <a:buFont typeface="Courier New" panose="02070309020205020404" pitchFamily="49" charset="0"/>
              <a:buChar char="o"/>
            </a:pPr>
            <a:r>
              <a:rPr lang="nb-NO" sz="2600" b="1" dirty="0">
                <a:solidFill>
                  <a:prstClr val="black"/>
                </a:solidFill>
                <a:latin typeface="Calibri"/>
              </a:rPr>
              <a:t>Innholdet</a:t>
            </a:r>
            <a:r>
              <a:rPr lang="nb-NO" sz="2600" dirty="0">
                <a:solidFill>
                  <a:prstClr val="black"/>
                </a:solidFill>
                <a:latin typeface="Calibri"/>
              </a:rPr>
              <a:t> må gjøre det til et saksdokument for organet </a:t>
            </a:r>
          </a:p>
          <a:p>
            <a:pPr marL="1143000" lvl="2" indent="-228600" defTabSz="914400">
              <a:lnSpc>
                <a:spcPct val="100000"/>
              </a:lnSpc>
              <a:spcBef>
                <a:spcPct val="20000"/>
              </a:spcBef>
              <a:buFont typeface="Courier New" panose="02070309020205020404" pitchFamily="49" charset="0"/>
              <a:buChar char="o"/>
            </a:pPr>
            <a:r>
              <a:rPr lang="nb-NO" sz="2600" b="1" dirty="0">
                <a:solidFill>
                  <a:prstClr val="black"/>
                </a:solidFill>
                <a:latin typeface="Calibri"/>
              </a:rPr>
              <a:t>Tidspunktet</a:t>
            </a:r>
            <a:r>
              <a:rPr lang="nb-NO" sz="2600" dirty="0">
                <a:solidFill>
                  <a:prstClr val="black"/>
                </a:solidFill>
                <a:latin typeface="Calibri"/>
              </a:rPr>
              <a:t> for innsyn må være kommet </a:t>
            </a:r>
          </a:p>
          <a:p>
            <a:pPr marL="1600200" lvl="3" indent="-228600" defTabSz="914400">
              <a:lnSpc>
                <a:spcPct val="100000"/>
              </a:lnSpc>
              <a:spcBef>
                <a:spcPct val="20000"/>
              </a:spcBef>
              <a:buFont typeface="Courier New" panose="02070309020205020404" pitchFamily="49" charset="0"/>
              <a:buChar char="o"/>
            </a:pPr>
            <a:r>
              <a:rPr lang="nb-NO" sz="2600" dirty="0">
                <a:solidFill>
                  <a:prstClr val="black"/>
                </a:solidFill>
                <a:latin typeface="Calibri"/>
              </a:rPr>
              <a:t>Kommet inn eller lagt frem for organet eller </a:t>
            </a:r>
          </a:p>
          <a:p>
            <a:pPr marL="1600200" lvl="3" indent="-228600" defTabSz="914400">
              <a:lnSpc>
                <a:spcPct val="100000"/>
              </a:lnSpc>
              <a:spcBef>
                <a:spcPct val="20000"/>
              </a:spcBef>
              <a:buFont typeface="Courier New" panose="02070309020205020404" pitchFamily="49" charset="0"/>
              <a:buChar char="o"/>
            </a:pPr>
            <a:r>
              <a:rPr lang="nb-NO" sz="2600" dirty="0">
                <a:solidFill>
                  <a:prstClr val="black"/>
                </a:solidFill>
                <a:latin typeface="Calibri"/>
              </a:rPr>
              <a:t>Opprettet av organet selv </a:t>
            </a:r>
          </a:p>
          <a:p>
            <a:pPr marL="2057400" lvl="4" indent="-228600" defTabSz="914400">
              <a:lnSpc>
                <a:spcPct val="100000"/>
              </a:lnSpc>
              <a:spcBef>
                <a:spcPct val="20000"/>
              </a:spcBef>
              <a:buFont typeface="Courier New" panose="02070309020205020404" pitchFamily="49" charset="0"/>
              <a:buChar char="o"/>
            </a:pPr>
            <a:r>
              <a:rPr lang="nb-NO" sz="2600" dirty="0">
                <a:solidFill>
                  <a:prstClr val="black"/>
                </a:solidFill>
                <a:latin typeface="Calibri"/>
              </a:rPr>
              <a:t>Sendt ut eller </a:t>
            </a:r>
          </a:p>
          <a:p>
            <a:pPr marL="2057400" lvl="4" indent="-228600" defTabSz="914400">
              <a:lnSpc>
                <a:spcPct val="100000"/>
              </a:lnSpc>
              <a:spcBef>
                <a:spcPct val="20000"/>
              </a:spcBef>
              <a:buFont typeface="Courier New" panose="02070309020205020404" pitchFamily="49" charset="0"/>
              <a:buChar char="o"/>
            </a:pPr>
            <a:r>
              <a:rPr lang="nb-NO" sz="2600" dirty="0">
                <a:solidFill>
                  <a:prstClr val="black"/>
                </a:solidFill>
                <a:latin typeface="Calibri"/>
              </a:rPr>
              <a:t>Ferdigstilt </a:t>
            </a:r>
          </a:p>
          <a:p>
            <a:pPr marL="742950" lvl="1" indent="-285750" defTabSz="914400">
              <a:lnSpc>
                <a:spcPct val="100000"/>
              </a:lnSpc>
              <a:spcBef>
                <a:spcPct val="20000"/>
              </a:spcBef>
              <a:buFont typeface="Courier New" panose="02070309020205020404" pitchFamily="49" charset="0"/>
              <a:buChar char="o"/>
            </a:pPr>
            <a:r>
              <a:rPr lang="nb-NO" sz="2600" dirty="0" err="1" smtClean="0">
                <a:solidFill>
                  <a:prstClr val="black"/>
                </a:solidFill>
                <a:latin typeface="Calibri"/>
              </a:rPr>
              <a:t>Journalar</a:t>
            </a:r>
            <a:r>
              <a:rPr lang="nb-NO" sz="2600" dirty="0" smtClean="0">
                <a:solidFill>
                  <a:prstClr val="black"/>
                </a:solidFill>
                <a:latin typeface="Calibri"/>
              </a:rPr>
              <a:t> </a:t>
            </a:r>
            <a:r>
              <a:rPr lang="nb-NO" sz="2600" dirty="0">
                <a:solidFill>
                  <a:prstClr val="black"/>
                </a:solidFill>
                <a:latin typeface="Calibri"/>
              </a:rPr>
              <a:t>og </a:t>
            </a:r>
            <a:r>
              <a:rPr lang="nb-NO" sz="2600" dirty="0" err="1">
                <a:solidFill>
                  <a:prstClr val="black"/>
                </a:solidFill>
                <a:latin typeface="Calibri"/>
              </a:rPr>
              <a:t>liknande</a:t>
            </a:r>
            <a:r>
              <a:rPr lang="nb-NO" sz="2600" dirty="0">
                <a:solidFill>
                  <a:prstClr val="black"/>
                </a:solidFill>
                <a:latin typeface="Calibri"/>
              </a:rPr>
              <a:t> </a:t>
            </a:r>
            <a:r>
              <a:rPr lang="nb-NO" sz="2600" dirty="0" smtClean="0">
                <a:solidFill>
                  <a:prstClr val="black"/>
                </a:solidFill>
                <a:latin typeface="Calibri"/>
              </a:rPr>
              <a:t>register, § 3</a:t>
            </a:r>
          </a:p>
          <a:p>
            <a:r>
              <a:rPr lang="nb-NO" sz="2600" dirty="0" smtClean="0">
                <a:solidFill>
                  <a:prstClr val="black"/>
                </a:solidFill>
                <a:latin typeface="Calibri"/>
              </a:rPr>
              <a:t>Veil</a:t>
            </a:r>
            <a:r>
              <a:rPr lang="nb-NO" sz="2600" dirty="0">
                <a:solidFill>
                  <a:prstClr val="black"/>
                </a:solidFill>
                <a:latin typeface="Calibri"/>
              </a:rPr>
              <a:t>. pkt. 4.4.2</a:t>
            </a:r>
            <a:r>
              <a:rPr lang="nb-NO" sz="2600" dirty="0" smtClean="0">
                <a:solidFill>
                  <a:prstClr val="black"/>
                </a:solidFill>
                <a:latin typeface="Calibri"/>
              </a:rPr>
              <a:t>. og 4.4.4.</a:t>
            </a:r>
            <a:endParaRPr lang="nb-NO" sz="2600" dirty="0">
              <a:solidFill>
                <a:prstClr val="black"/>
              </a:solidFill>
              <a:latin typeface="Calibri"/>
            </a:endParaRPr>
          </a:p>
          <a:p>
            <a:pPr marL="742950" lvl="1" indent="-285750" defTabSz="914400">
              <a:lnSpc>
                <a:spcPct val="100000"/>
              </a:lnSpc>
              <a:spcBef>
                <a:spcPct val="20000"/>
              </a:spcBef>
              <a:buFont typeface="Courier New" panose="02070309020205020404" pitchFamily="49" charset="0"/>
              <a:buChar char="o"/>
            </a:pPr>
            <a:endParaRPr lang="nb-NO" sz="2200" dirty="0">
              <a:solidFill>
                <a:prstClr val="black"/>
              </a:solidFill>
              <a:latin typeface="Calibri"/>
            </a:endParaRPr>
          </a:p>
          <a:p>
            <a:endParaRPr lang="nb-NO" dirty="0"/>
          </a:p>
        </p:txBody>
      </p:sp>
      <p:pic>
        <p:nvPicPr>
          <p:cNvPr id="5" name="Picture 5" descr="BS00580_"/>
          <p:cNvPicPr>
            <a:picLocks noChangeAspect="1" noChangeArrowheads="1"/>
          </p:cNvPicPr>
          <p:nvPr/>
        </p:nvPicPr>
        <p:blipFill>
          <a:blip r:embed="rId3" cstate="print"/>
          <a:srcRect/>
          <a:stretch>
            <a:fillRect/>
          </a:stretch>
        </p:blipFill>
        <p:spPr bwMode="auto">
          <a:xfrm>
            <a:off x="8572475" y="4409373"/>
            <a:ext cx="2592288" cy="1620180"/>
          </a:xfrm>
          <a:prstGeom prst="rect">
            <a:avLst/>
          </a:prstGeom>
          <a:noFill/>
          <a:ln w="9525">
            <a:noFill/>
            <a:miter lim="800000"/>
            <a:headEnd/>
            <a:tailEnd/>
          </a:ln>
        </p:spPr>
      </p:pic>
    </p:spTree>
    <p:extLst>
      <p:ext uri="{BB962C8B-B14F-4D97-AF65-F5344CB8AC3E}">
        <p14:creationId xmlns:p14="http://schemas.microsoft.com/office/powerpoint/2010/main" val="3474303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SOM-2019-1415</a:t>
            </a:r>
          </a:p>
        </p:txBody>
      </p:sp>
      <p:sp>
        <p:nvSpPr>
          <p:cNvPr id="4" name="Plassholder for innhold 3"/>
          <p:cNvSpPr>
            <a:spLocks noGrp="1"/>
          </p:cNvSpPr>
          <p:nvPr>
            <p:ph sz="half" idx="2"/>
          </p:nvPr>
        </p:nvSpPr>
        <p:spPr/>
        <p:txBody>
          <a:bodyPr>
            <a:normAutofit/>
          </a:bodyPr>
          <a:lstStyle/>
          <a:p>
            <a:r>
              <a:rPr lang="nb-NO" dirty="0" smtClean="0"/>
              <a:t>«Det </a:t>
            </a:r>
            <a:r>
              <a:rPr lang="nb-NO" dirty="0"/>
              <a:t>følger av </a:t>
            </a:r>
            <a:r>
              <a:rPr lang="nb-NO" dirty="0">
                <a:hlinkClick r:id="rId3"/>
              </a:rPr>
              <a:t>§ 4</a:t>
            </a:r>
            <a:r>
              <a:rPr lang="nb-NO" dirty="0"/>
              <a:t> annet ledd første punktum at et saksdokument er et dokument som «er komne inn til eller lagde fram for </a:t>
            </a:r>
            <a:r>
              <a:rPr lang="nb-NO" dirty="0" err="1"/>
              <a:t>eit</a:t>
            </a:r>
            <a:r>
              <a:rPr lang="nb-NO" dirty="0"/>
              <a:t> organ, eller som organet </a:t>
            </a:r>
            <a:r>
              <a:rPr lang="nb-NO" dirty="0" err="1"/>
              <a:t>sjølv</a:t>
            </a:r>
            <a:r>
              <a:rPr lang="nb-NO" dirty="0"/>
              <a:t> har oppretta, og som gjeld ansvarsområdet eller </a:t>
            </a:r>
            <a:r>
              <a:rPr lang="nb-NO" dirty="0" err="1"/>
              <a:t>verksemda</a:t>
            </a:r>
            <a:r>
              <a:rPr lang="nb-NO" dirty="0"/>
              <a:t> til organet». Av annet ledd annet punktum fremgår at dokumentet er opprettet når det er sendt ut av organet. Dersom dette ikke skjer, skal dokumentet regnes som opprettet når det er ferdigstilt, jf. tredje punktum. I forarbeidene presiseres at dokumentet er kommet inn eller sendt ut av organet når det er mottatt eller sendt via blant annet post eller e-post, jf. </a:t>
            </a:r>
            <a:r>
              <a:rPr lang="nb-NO" dirty="0">
                <a:hlinkClick r:id="rId4"/>
              </a:rPr>
              <a:t>Ot.prp.nr.102 (2004-2005) side </a:t>
            </a:r>
            <a:r>
              <a:rPr lang="nb-NO" dirty="0" smtClean="0">
                <a:hlinkClick r:id="rId4"/>
              </a:rPr>
              <a:t>120</a:t>
            </a:r>
            <a:r>
              <a:rPr lang="nb-NO" dirty="0" smtClean="0"/>
              <a:t>».</a:t>
            </a:r>
            <a:endParaRPr lang="nb-NO" dirty="0"/>
          </a:p>
          <a:p>
            <a:r>
              <a:rPr lang="nb-NO" dirty="0" smtClean="0"/>
              <a:t>: </a:t>
            </a:r>
            <a:r>
              <a:rPr lang="nb-NO" i="1" dirty="0"/>
              <a:t>«</a:t>
            </a:r>
            <a:r>
              <a:rPr lang="nb-NO" i="1" kern="1200" dirty="0">
                <a:latin typeface="Oslo Sans Office" panose="02000000000000000000" pitchFamily="2" charset="77"/>
              </a:rPr>
              <a:t>Videre bestemmer </a:t>
            </a:r>
            <a:r>
              <a:rPr lang="nb-NO" i="1" kern="1200" dirty="0">
                <a:latin typeface="Oslo Sans Office" panose="02000000000000000000" pitchFamily="2" charset="77"/>
                <a:hlinkClick r:id="rId3"/>
              </a:rPr>
              <a:t>§ 4</a:t>
            </a:r>
            <a:r>
              <a:rPr lang="nb-NO" i="1" kern="1200" dirty="0">
                <a:latin typeface="Oslo Sans Office" panose="02000000000000000000" pitchFamily="2" charset="77"/>
              </a:rPr>
              <a:t> annet ledd at for å være et saksdokument må dokumentet gjelde organets ansvarsområde eller virksomhet. </a:t>
            </a:r>
            <a:r>
              <a:rPr lang="nb-NO" i="1" kern="1200" dirty="0">
                <a:solidFill>
                  <a:srgbClr val="FF0000"/>
                </a:solidFill>
                <a:latin typeface="Oslo Sans Office" panose="02000000000000000000" pitchFamily="2" charset="77"/>
              </a:rPr>
              <a:t>Saksdokumentbegrepet er i denne sammenhengen ment å tolkes vidt. Det kreves ikke at dokumentet gjelder en konkret sak i organet</a:t>
            </a:r>
            <a:r>
              <a:rPr lang="nb-NO" i="1" kern="1200" dirty="0">
                <a:latin typeface="Oslo Sans Office" panose="02000000000000000000" pitchFamily="2" charset="77"/>
              </a:rPr>
              <a:t>, jf. </a:t>
            </a:r>
            <a:r>
              <a:rPr lang="nb-NO" i="1" kern="1200" dirty="0">
                <a:latin typeface="Oslo Sans Office" panose="02000000000000000000" pitchFamily="2" charset="77"/>
                <a:hlinkClick r:id="rId4"/>
              </a:rPr>
              <a:t>Ot.prp. nr. 102 (2004-2005) side 120</a:t>
            </a:r>
            <a:r>
              <a:rPr lang="nb-NO" i="1" kern="1200" dirty="0">
                <a:latin typeface="Oslo Sans Office" panose="02000000000000000000" pitchFamily="2" charset="77"/>
              </a:rPr>
              <a:t>. </a:t>
            </a:r>
            <a:r>
              <a:rPr lang="nb-NO" i="1" kern="1200" dirty="0">
                <a:solidFill>
                  <a:srgbClr val="FF0000"/>
                </a:solidFill>
                <a:latin typeface="Oslo Sans Office" panose="02000000000000000000" pitchFamily="2" charset="77"/>
              </a:rPr>
              <a:t>Det vil være tilstrekkelig at det knytter seg til ansvarsområdet til organet eller til virksomheten mer generelt</a:t>
            </a:r>
            <a:r>
              <a:rPr lang="nb-NO" i="1" kern="1200" dirty="0">
                <a:latin typeface="Oslo Sans Office" panose="02000000000000000000" pitchFamily="2" charset="77"/>
              </a:rPr>
              <a:t>. Om dokumentet har vært gjenstand for reell saksbehandling eller er journalført, er uten betydning. Dokumenter som faller utenfor begrepet, vil først og fremst være ulike private dokumenter som knytter seg til annen virksomhet, se ombudsmannens uttalelse 8. februar 2018 </a:t>
            </a:r>
            <a:r>
              <a:rPr lang="nb-NO" i="1" kern="1200" dirty="0">
                <a:latin typeface="Oslo Sans Office" panose="02000000000000000000" pitchFamily="2" charset="77"/>
                <a:hlinkClick r:id="rId5"/>
              </a:rPr>
              <a:t>(SOM-2017-3029)</a:t>
            </a:r>
            <a:r>
              <a:rPr lang="nb-NO" i="1" kern="1200" dirty="0">
                <a:latin typeface="Oslo Sans Office" panose="02000000000000000000" pitchFamily="2" charset="77"/>
              </a:rPr>
              <a:t>. Hvorvidt et dokument er et saksdokument, må altså vurderes konkret. Utgangspunktet for vurderingen vil være dokumentets innhold og dokumentets sammenheng med organets virksomhet, se ombudsmannens uttalelse 1. april 2019 </a:t>
            </a:r>
            <a:r>
              <a:rPr lang="nb-NO" i="1" kern="1200" dirty="0">
                <a:latin typeface="Oslo Sans Office" panose="02000000000000000000" pitchFamily="2" charset="77"/>
                <a:hlinkClick r:id="rId6"/>
              </a:rPr>
              <a:t>(SOM-2018-4671)</a:t>
            </a:r>
            <a:r>
              <a:rPr lang="nb-NO" i="1" kern="1200" dirty="0">
                <a:latin typeface="Oslo Sans Office" panose="02000000000000000000" pitchFamily="2" charset="77"/>
              </a:rPr>
              <a:t>.»</a:t>
            </a:r>
          </a:p>
          <a:p>
            <a:pPr marL="171450" indent="-171450">
              <a:buFont typeface="Arial" panose="020B0604020202020204" pitchFamily="34" charset="0"/>
              <a:buChar char="•"/>
              <a:defRPr/>
            </a:pPr>
            <a:endParaRPr lang="nb-NO" dirty="0"/>
          </a:p>
          <a:p>
            <a:pPr>
              <a:buFont typeface="Arial" panose="020B0604020202020204" pitchFamily="34" charset="0"/>
              <a:buNone/>
              <a:defRPr/>
            </a:pPr>
            <a:endParaRPr lang="nb-NO" dirty="0"/>
          </a:p>
          <a:p>
            <a:endParaRPr lang="nb-NO" dirty="0"/>
          </a:p>
        </p:txBody>
      </p:sp>
    </p:spTree>
    <p:extLst>
      <p:ext uri="{BB962C8B-B14F-4D97-AF65-F5344CB8AC3E}">
        <p14:creationId xmlns:p14="http://schemas.microsoft.com/office/powerpoint/2010/main" val="134823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tx1"/>
                </a:solidFill>
              </a:rPr>
              <a:t>Eksempler § 4</a:t>
            </a:r>
            <a:endParaRPr lang="nb-NO" dirty="0">
              <a:solidFill>
                <a:schemeClr val="tx1"/>
              </a:solidFill>
            </a:endParaRPr>
          </a:p>
        </p:txBody>
      </p:sp>
      <p:sp>
        <p:nvSpPr>
          <p:cNvPr id="3" name="Plassholder for innhold 2"/>
          <p:cNvSpPr>
            <a:spLocks noGrp="1"/>
          </p:cNvSpPr>
          <p:nvPr>
            <p:ph idx="1"/>
          </p:nvPr>
        </p:nvSpPr>
        <p:spPr>
          <a:xfrm>
            <a:off x="911424" y="1628800"/>
            <a:ext cx="10363200" cy="4472136"/>
          </a:xfrm>
        </p:spPr>
        <p:txBody>
          <a:bodyPr/>
          <a:lstStyle/>
          <a:p>
            <a:r>
              <a:rPr lang="nb-NO" sz="2400" dirty="0" smtClean="0"/>
              <a:t>JDLOV bla:</a:t>
            </a:r>
          </a:p>
          <a:p>
            <a:pPr lvl="1"/>
            <a:r>
              <a:rPr lang="nb-NO" sz="2400" dirty="0" smtClean="0"/>
              <a:t>Lydlogger AMK (JDLOV-2016-4596)</a:t>
            </a:r>
          </a:p>
          <a:p>
            <a:pPr lvl="1"/>
            <a:r>
              <a:rPr lang="nb-NO" sz="2400" dirty="0" smtClean="0"/>
              <a:t>Lydlogger DSS (JDLOV-2012-6583)</a:t>
            </a:r>
          </a:p>
          <a:p>
            <a:pPr lvl="1"/>
            <a:r>
              <a:rPr lang="nb-NO" sz="2400" dirty="0" smtClean="0"/>
              <a:t>Logger </a:t>
            </a:r>
            <a:r>
              <a:rPr lang="nb-NO" sz="2400" dirty="0"/>
              <a:t>fra </a:t>
            </a:r>
            <a:r>
              <a:rPr lang="nb-NO" sz="2400" dirty="0" smtClean="0"/>
              <a:t>alarmsentral (JDLOV-2011-8508)</a:t>
            </a:r>
          </a:p>
          <a:p>
            <a:pPr lvl="1"/>
            <a:r>
              <a:rPr lang="nb-NO" sz="2400" dirty="0" smtClean="0"/>
              <a:t>Driftslogg for </a:t>
            </a:r>
            <a:r>
              <a:rPr lang="nb-NO" sz="2400" dirty="0" err="1" smtClean="0"/>
              <a:t>sms</a:t>
            </a:r>
            <a:r>
              <a:rPr lang="nb-NO" sz="2400" dirty="0" smtClean="0"/>
              <a:t>-tjeneste (JDLOV-2009-3555)</a:t>
            </a:r>
          </a:p>
          <a:p>
            <a:pPr lvl="1"/>
            <a:r>
              <a:rPr lang="nb-NO" sz="2400" dirty="0" smtClean="0"/>
              <a:t>Elevlister (JDLOV 2010-9948)</a:t>
            </a:r>
            <a:endParaRPr lang="nb-NO" sz="2400" dirty="0"/>
          </a:p>
          <a:p>
            <a:pPr lvl="1"/>
            <a:endParaRPr lang="nb-NO" sz="1600" dirty="0"/>
          </a:p>
          <a:p>
            <a:endParaRPr lang="nb-NO" dirty="0"/>
          </a:p>
          <a:p>
            <a:endParaRPr lang="nb-NO" dirty="0"/>
          </a:p>
        </p:txBody>
      </p:sp>
    </p:spTree>
    <p:extLst>
      <p:ext uri="{BB962C8B-B14F-4D97-AF65-F5344CB8AC3E}">
        <p14:creationId xmlns:p14="http://schemas.microsoft.com/office/powerpoint/2010/main" val="58659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Eksempler § 4 fortsetter</a:t>
            </a:r>
            <a:endParaRPr lang="nb-NO" dirty="0"/>
          </a:p>
        </p:txBody>
      </p:sp>
      <p:sp>
        <p:nvSpPr>
          <p:cNvPr id="3" name="Plassholder for innhold 2"/>
          <p:cNvSpPr>
            <a:spLocks noGrp="1"/>
          </p:cNvSpPr>
          <p:nvPr>
            <p:ph idx="1"/>
          </p:nvPr>
        </p:nvSpPr>
        <p:spPr/>
        <p:txBody>
          <a:bodyPr/>
          <a:lstStyle/>
          <a:p>
            <a:r>
              <a:rPr lang="nb-NO" sz="2400" dirty="0" smtClean="0"/>
              <a:t>SOM, bl.a.:</a:t>
            </a:r>
            <a:endParaRPr lang="nb-NO" sz="2400" dirty="0"/>
          </a:p>
          <a:p>
            <a:pPr lvl="1"/>
            <a:r>
              <a:rPr lang="nb-NO" sz="2400" dirty="0"/>
              <a:t>Journalføring av </a:t>
            </a:r>
            <a:r>
              <a:rPr lang="nb-NO" sz="2400" dirty="0" err="1"/>
              <a:t>sms</a:t>
            </a:r>
            <a:r>
              <a:rPr lang="nb-NO" sz="2400" dirty="0"/>
              <a:t> fra Rune Bjercke til SMK </a:t>
            </a:r>
            <a:r>
              <a:rPr lang="nb-NO" sz="2400" dirty="0" smtClean="0"/>
              <a:t>(SOM-2008-2591</a:t>
            </a:r>
            <a:r>
              <a:rPr lang="nb-NO" sz="2400" dirty="0"/>
              <a:t>)</a:t>
            </a:r>
          </a:p>
          <a:p>
            <a:pPr lvl="1"/>
            <a:r>
              <a:rPr lang="nb-NO" sz="2400" dirty="0" smtClean="0"/>
              <a:t>Næringsministerens </a:t>
            </a:r>
            <a:r>
              <a:rPr lang="nb-NO" sz="2400" dirty="0" err="1"/>
              <a:t>outlook</a:t>
            </a:r>
            <a:r>
              <a:rPr lang="nb-NO" sz="2400" dirty="0"/>
              <a:t>-kalender </a:t>
            </a:r>
            <a:r>
              <a:rPr lang="nb-NO" sz="2400" dirty="0" smtClean="0"/>
              <a:t>(SOM-2016-2789</a:t>
            </a:r>
            <a:r>
              <a:rPr lang="nb-NO" sz="2400" dirty="0"/>
              <a:t>)</a:t>
            </a:r>
          </a:p>
          <a:p>
            <a:pPr lvl="1"/>
            <a:r>
              <a:rPr lang="nb-NO" sz="2400" dirty="0" smtClean="0"/>
              <a:t>Statsministerens </a:t>
            </a:r>
            <a:r>
              <a:rPr lang="nb-NO" sz="2400" dirty="0"/>
              <a:t>kalender </a:t>
            </a:r>
            <a:r>
              <a:rPr lang="nb-NO" sz="2400" dirty="0" smtClean="0"/>
              <a:t>(SOM-2017-3029)</a:t>
            </a:r>
          </a:p>
          <a:p>
            <a:pPr lvl="1"/>
            <a:r>
              <a:rPr lang="nb-NO" sz="2400" dirty="0" smtClean="0"/>
              <a:t>E-post mellom to statssekretærer (SOM-2018-4671)</a:t>
            </a:r>
          </a:p>
          <a:p>
            <a:pPr marL="457200" lvl="1" indent="0">
              <a:buNone/>
            </a:pPr>
            <a:endParaRPr lang="nb-NO" sz="1600" dirty="0"/>
          </a:p>
        </p:txBody>
      </p:sp>
    </p:spTree>
    <p:extLst>
      <p:ext uri="{BB962C8B-B14F-4D97-AF65-F5344CB8AC3E}">
        <p14:creationId xmlns:p14="http://schemas.microsoft.com/office/powerpoint/2010/main" val="178354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39349" y="548680"/>
            <a:ext cx="10363200" cy="1143000"/>
          </a:xfrm>
        </p:spPr>
        <p:txBody>
          <a:bodyPr/>
          <a:lstStyle/>
          <a:p>
            <a:pPr eaLnBrk="1" hangingPunct="1"/>
            <a:r>
              <a:rPr lang="nb-NO" dirty="0" smtClean="0"/>
              <a:t>Sammenstilling av opplysninger fra organets databaser § 9</a:t>
            </a:r>
          </a:p>
        </p:txBody>
      </p:sp>
      <p:sp>
        <p:nvSpPr>
          <p:cNvPr id="98307" name="Rectangle 3"/>
          <p:cNvSpPr>
            <a:spLocks noGrp="1" noChangeArrowheads="1"/>
          </p:cNvSpPr>
          <p:nvPr>
            <p:ph type="body" idx="1"/>
          </p:nvPr>
        </p:nvSpPr>
        <p:spPr>
          <a:xfrm>
            <a:off x="815413" y="2060848"/>
            <a:ext cx="10363200" cy="4114800"/>
          </a:xfrm>
        </p:spPr>
        <p:txBody>
          <a:bodyPr/>
          <a:lstStyle/>
          <a:p>
            <a:pPr eaLnBrk="1" hangingPunct="1"/>
            <a:r>
              <a:rPr lang="nb-NO" sz="2400" dirty="0" smtClean="0"/>
              <a:t> «</a:t>
            </a:r>
            <a:r>
              <a:rPr lang="nb-NO" sz="2400" dirty="0" err="1" smtClean="0"/>
              <a:t>Samanstilling</a:t>
            </a:r>
            <a:r>
              <a:rPr lang="nb-NO" sz="2400" dirty="0" smtClean="0"/>
              <a:t> av </a:t>
            </a:r>
            <a:r>
              <a:rPr lang="nb-NO" sz="2400" dirty="0" err="1" smtClean="0"/>
              <a:t>opplysningar</a:t>
            </a:r>
            <a:r>
              <a:rPr lang="nb-NO" sz="2400" dirty="0" smtClean="0"/>
              <a:t>»</a:t>
            </a:r>
          </a:p>
          <a:p>
            <a:pPr eaLnBrk="1" hangingPunct="1"/>
            <a:r>
              <a:rPr lang="nb-NO" sz="2400" dirty="0" smtClean="0"/>
              <a:t>«Som er elektronisk lagra i </a:t>
            </a:r>
            <a:r>
              <a:rPr lang="nb-NO" sz="2400" dirty="0" err="1" smtClean="0"/>
              <a:t>databasane</a:t>
            </a:r>
            <a:r>
              <a:rPr lang="nb-NO" sz="2400" dirty="0" smtClean="0"/>
              <a:t> til organet»</a:t>
            </a:r>
          </a:p>
          <a:p>
            <a:pPr eaLnBrk="1" hangingPunct="1"/>
            <a:r>
              <a:rPr lang="nb-NO" sz="2400" dirty="0" smtClean="0"/>
              <a:t>«Enkle framgangsmåter»</a:t>
            </a:r>
          </a:p>
          <a:p>
            <a:pPr eaLnBrk="1" hangingPunct="1"/>
            <a:r>
              <a:rPr lang="nb-NO" sz="2400" dirty="0" smtClean="0"/>
              <a:t>Veil. pkt. 4.4.3. </a:t>
            </a:r>
          </a:p>
          <a:p>
            <a:pPr eaLnBrk="1" hangingPunct="1"/>
            <a:r>
              <a:rPr lang="nb-NO" sz="2400" dirty="0" smtClean="0"/>
              <a:t>Vurderes som et saksdokument</a:t>
            </a:r>
          </a:p>
          <a:p>
            <a:pPr marL="0" indent="0" eaLnBrk="1" hangingPunct="1">
              <a:buNone/>
            </a:pPr>
            <a:endParaRPr lang="nb-NO" sz="2400" dirty="0" smtClean="0"/>
          </a:p>
          <a:p>
            <a:pPr eaLnBrk="1" hangingPunct="1"/>
            <a:endParaRPr lang="nb-NO" dirty="0" smtClean="0"/>
          </a:p>
          <a:p>
            <a:pPr eaLnBrk="1" hangingPunct="1">
              <a:buFontTx/>
              <a:buNone/>
            </a:pPr>
            <a:endParaRPr lang="nb-NO" dirty="0" smtClean="0"/>
          </a:p>
          <a:p>
            <a:pPr eaLnBrk="1" hangingPunct="1">
              <a:buFontTx/>
              <a:buNone/>
            </a:pPr>
            <a:endParaRPr lang="nb-NO" dirty="0" smtClean="0"/>
          </a:p>
          <a:p>
            <a:pPr eaLnBrk="1" hangingPunct="1"/>
            <a:endParaRPr lang="nb-NO" dirty="0" smtClean="0"/>
          </a:p>
        </p:txBody>
      </p:sp>
      <p:pic>
        <p:nvPicPr>
          <p:cNvPr id="4" name="Picture 5" descr="C:\Documents and Settings\byr23783\Lokale innstillinger\Temp\Temporary Internet Files\Content.IE5\QLTHDEME\MC9000596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9512" y="3448437"/>
            <a:ext cx="2514971" cy="2377579"/>
          </a:xfrm>
          <a:prstGeom prst="rect">
            <a:avLst/>
          </a:prstGeom>
          <a:noFill/>
          <a:ln w="9525">
            <a:noFill/>
            <a:miter lim="800000"/>
            <a:headEnd/>
            <a:tailEnd/>
          </a:ln>
        </p:spPr>
      </p:pic>
    </p:spTree>
    <p:extLst>
      <p:ext uri="{BB962C8B-B14F-4D97-AF65-F5344CB8AC3E}">
        <p14:creationId xmlns:p14="http://schemas.microsoft.com/office/powerpoint/2010/main" val="3978967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 lang tid?</a:t>
            </a:r>
            <a:br>
              <a:rPr lang="nb-NO" dirty="0" smtClean="0"/>
            </a:br>
            <a:r>
              <a:rPr lang="nb-NO" b="1" dirty="0" smtClean="0"/>
              <a:t>«Enkle fremgangsmåter»:</a:t>
            </a:r>
            <a:endParaRPr lang="nb-NO" b="1" dirty="0"/>
          </a:p>
        </p:txBody>
      </p:sp>
      <p:sp>
        <p:nvSpPr>
          <p:cNvPr id="3" name="Plassholder for innhold 2"/>
          <p:cNvSpPr>
            <a:spLocks noGrp="1"/>
          </p:cNvSpPr>
          <p:nvPr>
            <p:ph idx="1"/>
          </p:nvPr>
        </p:nvSpPr>
        <p:spPr/>
        <p:txBody>
          <a:bodyPr/>
          <a:lstStyle/>
          <a:p>
            <a:r>
              <a:rPr lang="nb-NO" sz="2400" dirty="0" smtClean="0"/>
              <a:t>Uttalelsene knytter seg til dataoperasjonene – det som krever manuelt arbeid ligger normalt utenfor.</a:t>
            </a:r>
          </a:p>
          <a:p>
            <a:r>
              <a:rPr lang="nb-NO" sz="2400" dirty="0" smtClean="0"/>
              <a:t>Kravet til arbeidsinnsats fra saksbehandleren antas betydelig lavere enn et halvt dagsverk (Brandt mfl s 155)</a:t>
            </a:r>
          </a:p>
          <a:p>
            <a:r>
              <a:rPr lang="nb-NO" sz="2400" dirty="0"/>
              <a:t>En til to arbeidsdager lå utenfor (SOM-2013-2480)</a:t>
            </a:r>
          </a:p>
          <a:p>
            <a:r>
              <a:rPr lang="nb-NO" sz="2400" dirty="0"/>
              <a:t>Halv arbeidsdag var for omfattende (SOM 17/10-14 sak 2014/1208-upublisert)</a:t>
            </a:r>
          </a:p>
          <a:p>
            <a:r>
              <a:rPr lang="nb-NO" sz="2400" dirty="0"/>
              <a:t>6-10 timer ansett som utenfor (SOM-20162789)</a:t>
            </a:r>
          </a:p>
          <a:p>
            <a:endParaRPr lang="nb-NO" sz="1400" dirty="0" smtClean="0"/>
          </a:p>
          <a:p>
            <a:endParaRPr lang="nb-NO" sz="1400" dirty="0" smtClean="0"/>
          </a:p>
        </p:txBody>
      </p:sp>
    </p:spTree>
    <p:extLst>
      <p:ext uri="{BB962C8B-B14F-4D97-AF65-F5344CB8AC3E}">
        <p14:creationId xmlns:p14="http://schemas.microsoft.com/office/powerpoint/2010/main" val="961457606"/>
      </p:ext>
    </p:extLst>
  </p:cSld>
  <p:clrMapOvr>
    <a:masterClrMapping/>
  </p:clrMapOvr>
</p:sld>
</file>

<file path=ppt/theme/theme1.xml><?xml version="1.0" encoding="utf-8"?>
<a:theme xmlns:a="http://schemas.openxmlformats.org/drawingml/2006/main" name="Oslo_2019-enkel_grønn_lys">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potx" id="{217B7A46-873F-BA47-A338-56B8ECCF670A}" vid="{66AA196B-ADEA-0D42-B0B9-FAB886B25F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Oslo_2019-enkel_grønn_lys</Template>
  <TotalTime>2073</TotalTime>
  <Words>910</Words>
  <Application>Microsoft Office PowerPoint</Application>
  <PresentationFormat>Widescreen</PresentationFormat>
  <Paragraphs>135</Paragraphs>
  <Slides>17</Slides>
  <Notes>17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17</vt:i4>
      </vt:variant>
    </vt:vector>
  </HeadingPairs>
  <TitlesOfParts>
    <vt:vector size="24" baseType="lpstr">
      <vt:lpstr>Oslo Sans Office</vt:lpstr>
      <vt:lpstr>Times</vt:lpstr>
      <vt:lpstr>Arial</vt:lpstr>
      <vt:lpstr>Wingdings</vt:lpstr>
      <vt:lpstr>Calibri</vt:lpstr>
      <vt:lpstr>Courier New</vt:lpstr>
      <vt:lpstr>Oslo_2019-enkel_grønn_lys</vt:lpstr>
      <vt:lpstr>Tema:</vt:lpstr>
      <vt:lpstr>Hvem, hva, hvor</vt:lpstr>
      <vt:lpstr>Hovedregel: innsyn</vt:lpstr>
      <vt:lpstr>Innsynsretten i hovedsak knyttet til dokumenter </vt:lpstr>
      <vt:lpstr>SOM-2019-1415</vt:lpstr>
      <vt:lpstr>Eksempler § 4</vt:lpstr>
      <vt:lpstr>Eksempler § 4 fortsetter</vt:lpstr>
      <vt:lpstr>Sammenstilling av opplysninger fra organets databaser § 9</vt:lpstr>
      <vt:lpstr>Hvor lang tid? «Enkle fremgangsmåter»:</vt:lpstr>
      <vt:lpstr>Flere eksempler § 9</vt:lpstr>
      <vt:lpstr>Når vurderes spørsmålet om offentlighet?</vt:lpstr>
      <vt:lpstr>Forhåndsklassifisering – hva vil det si?</vt:lpstr>
      <vt:lpstr>Når kan vi forhåndsklassifisere?</vt:lpstr>
      <vt:lpstr>Forhåndsklassifisering</vt:lpstr>
      <vt:lpstr>Når det kommer et innsynskrav: Offentlighetsvurderingen</vt:lpstr>
      <vt:lpstr>Utsatt innsyn § 5</vt:lpstr>
      <vt:lpstr>§ 5 annet ledd nytt annet pkt</vt:lpstr>
    </vt:vector>
  </TitlesOfParts>
  <Company>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Bakke Husom</dc:creator>
  <cp:lastModifiedBy>Bente Merethe Dobloug Bastiansen</cp:lastModifiedBy>
  <cp:revision>78</cp:revision>
  <cp:lastPrinted>2019-12-02T10:33:26Z</cp:lastPrinted>
  <dcterms:created xsi:type="dcterms:W3CDTF">2019-09-02T08:41:12Z</dcterms:created>
  <dcterms:modified xsi:type="dcterms:W3CDTF">2020-10-19T08:42:29Z</dcterms:modified>
</cp:coreProperties>
</file>