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62" r:id="rId6"/>
    <p:sldId id="275" r:id="rId7"/>
    <p:sldId id="276" r:id="rId8"/>
    <p:sldId id="289" r:id="rId9"/>
    <p:sldId id="274" r:id="rId10"/>
    <p:sldId id="277" r:id="rId11"/>
    <p:sldId id="278" r:id="rId12"/>
    <p:sldId id="263" r:id="rId13"/>
    <p:sldId id="279" r:id="rId14"/>
    <p:sldId id="280" r:id="rId15"/>
    <p:sldId id="281" r:id="rId16"/>
    <p:sldId id="282" r:id="rId17"/>
    <p:sldId id="264" r:id="rId18"/>
    <p:sldId id="283" r:id="rId19"/>
    <p:sldId id="284" r:id="rId20"/>
    <p:sldId id="285" r:id="rId21"/>
    <p:sldId id="265" r:id="rId22"/>
    <p:sldId id="266" r:id="rId23"/>
    <p:sldId id="300" r:id="rId24"/>
    <p:sldId id="301" r:id="rId25"/>
    <p:sldId id="302" r:id="rId26"/>
    <p:sldId id="286" r:id="rId27"/>
    <p:sldId id="287" r:id="rId28"/>
    <p:sldId id="288" r:id="rId29"/>
    <p:sldId id="267" r:id="rId30"/>
    <p:sldId id="290" r:id="rId31"/>
    <p:sldId id="291" r:id="rId32"/>
    <p:sldId id="268" r:id="rId33"/>
    <p:sldId id="292" r:id="rId34"/>
    <p:sldId id="293" r:id="rId35"/>
    <p:sldId id="273" r:id="rId36"/>
    <p:sldId id="295" r:id="rId37"/>
    <p:sldId id="294" r:id="rId38"/>
    <p:sldId id="296" r:id="rId39"/>
    <p:sldId id="271" r:id="rId40"/>
    <p:sldId id="297" r:id="rId41"/>
    <p:sldId id="298" r:id="rId42"/>
    <p:sldId id="299" r:id="rId43"/>
    <p:sldId id="303" r:id="rId44"/>
    <p:sldId id="307" r:id="rId45"/>
    <p:sldId id="304" r:id="rId46"/>
    <p:sldId id="305" r:id="rId47"/>
    <p:sldId id="306" r:id="rId48"/>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30"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6D867345-6A1A-4937-B4B6-1D380D46A189}" type="datetimeFigureOut">
              <a:rPr lang="nb-NO" smtClean="0"/>
              <a:t>30.04.2020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666613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6D867345-6A1A-4937-B4B6-1D380D46A189}" type="datetimeFigureOut">
              <a:rPr lang="nb-NO" smtClean="0"/>
              <a:t>30.04.2020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335271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6D867345-6A1A-4937-B4B6-1D380D46A189}" type="datetimeFigureOut">
              <a:rPr lang="nb-NO" smtClean="0"/>
              <a:t>30.04.2020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2626693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6D867345-6A1A-4937-B4B6-1D380D46A189}" type="datetimeFigureOut">
              <a:rPr lang="nb-NO" smtClean="0"/>
              <a:t>30.04.2020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3977198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6D867345-6A1A-4937-B4B6-1D380D46A189}" type="datetimeFigureOut">
              <a:rPr lang="nb-NO" smtClean="0"/>
              <a:t>30.04.2020</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302991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6D867345-6A1A-4937-B4B6-1D380D46A189}" type="datetimeFigureOut">
              <a:rPr lang="nb-NO" smtClean="0"/>
              <a:t>30.04.2020</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3625937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6D867345-6A1A-4937-B4B6-1D380D46A189}" type="datetimeFigureOut">
              <a:rPr lang="nb-NO" smtClean="0"/>
              <a:t>30.04.2020</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3024553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6D867345-6A1A-4937-B4B6-1D380D46A189}" type="datetimeFigureOut">
              <a:rPr lang="nb-NO" smtClean="0"/>
              <a:t>30.04.2020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366166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6D867345-6A1A-4937-B4B6-1D380D46A189}" type="datetimeFigureOut">
              <a:rPr lang="nb-NO" smtClean="0"/>
              <a:t>30.04.2020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2170462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6D867345-6A1A-4937-B4B6-1D380D46A189}" type="datetimeFigureOut">
              <a:rPr lang="nb-NO" smtClean="0"/>
              <a:t>30.04.2020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2972906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6D867345-6A1A-4937-B4B6-1D380D46A189}" type="datetimeFigureOut">
              <a:rPr lang="nb-NO" smtClean="0"/>
              <a:t>30.04.2020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6B6CA87-9D8D-460D-B186-E4AE073C5B94}" type="slidenum">
              <a:rPr lang="nb-NO" smtClean="0"/>
              <a:t>‹#›</a:t>
            </a:fld>
            <a:endParaRPr lang="nb-NO"/>
          </a:p>
        </p:txBody>
      </p:sp>
    </p:spTree>
    <p:extLst>
      <p:ext uri="{BB962C8B-B14F-4D97-AF65-F5344CB8AC3E}">
        <p14:creationId xmlns:p14="http://schemas.microsoft.com/office/powerpoint/2010/main" val="2043203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867345-6A1A-4937-B4B6-1D380D46A189}" type="datetimeFigureOut">
              <a:rPr lang="nb-NO" smtClean="0"/>
              <a:t>30.04.2020</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B6CA87-9D8D-460D-B186-E4AE073C5B94}" type="slidenum">
              <a:rPr lang="nb-NO" smtClean="0"/>
              <a:t>‹#›</a:t>
            </a:fld>
            <a:endParaRPr lang="nb-NO"/>
          </a:p>
        </p:txBody>
      </p:sp>
    </p:spTree>
    <p:extLst>
      <p:ext uri="{BB962C8B-B14F-4D97-AF65-F5344CB8AC3E}">
        <p14:creationId xmlns:p14="http://schemas.microsoft.com/office/powerpoint/2010/main" val="3264754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smtClean="0"/>
              <a:t>Hvordan bruke </a:t>
            </a:r>
            <a:r>
              <a:rPr lang="nb-NO" dirty="0" err="1" smtClean="0"/>
              <a:t>Tilskuddsløsningen</a:t>
            </a:r>
            <a:r>
              <a:rPr lang="nb-NO" dirty="0" smtClean="0"/>
              <a:t> effektivt</a:t>
            </a:r>
            <a:endParaRPr lang="nb-NO" dirty="0"/>
          </a:p>
        </p:txBody>
      </p:sp>
      <p:sp>
        <p:nvSpPr>
          <p:cNvPr id="3" name="Undertittel 2"/>
          <p:cNvSpPr>
            <a:spLocks noGrp="1"/>
          </p:cNvSpPr>
          <p:nvPr>
            <p:ph type="subTitle" idx="1"/>
          </p:nvPr>
        </p:nvSpPr>
        <p:spPr/>
        <p:txBody>
          <a:bodyPr/>
          <a:lstStyle/>
          <a:p>
            <a:endParaRPr lang="nb-NO"/>
          </a:p>
        </p:txBody>
      </p:sp>
    </p:spTree>
    <p:extLst>
      <p:ext uri="{BB962C8B-B14F-4D97-AF65-F5344CB8AC3E}">
        <p14:creationId xmlns:p14="http://schemas.microsoft.com/office/powerpoint/2010/main" val="3323123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Innhold</a:t>
            </a:r>
            <a:endParaRPr lang="nb-NO" dirty="0"/>
          </a:p>
        </p:txBody>
      </p:sp>
      <p:sp>
        <p:nvSpPr>
          <p:cNvPr id="3" name="Plassholder for innhold 2"/>
          <p:cNvSpPr>
            <a:spLocks noGrp="1"/>
          </p:cNvSpPr>
          <p:nvPr>
            <p:ph idx="1"/>
          </p:nvPr>
        </p:nvSpPr>
        <p:spPr/>
        <p:txBody>
          <a:bodyPr>
            <a:normAutofit fontScale="62500" lnSpcReduction="20000"/>
          </a:bodyPr>
          <a:lstStyle/>
          <a:p>
            <a:pPr marL="514350" indent="-514350">
              <a:buFont typeface="+mj-lt"/>
              <a:buAutoNum type="arabicPeriod"/>
            </a:pPr>
            <a:r>
              <a:rPr lang="nb-NO" dirty="0" smtClean="0"/>
              <a:t>Endre status til «Lukket for nye saker»</a:t>
            </a:r>
          </a:p>
          <a:p>
            <a:pPr marL="514350" indent="-514350">
              <a:buFont typeface="+mj-lt"/>
              <a:buAutoNum type="arabicPeriod"/>
            </a:pPr>
            <a:r>
              <a:rPr lang="nb-NO" dirty="0" smtClean="0"/>
              <a:t>Revisjoner for sporbarhet og mulighet for sammenligning</a:t>
            </a:r>
          </a:p>
          <a:p>
            <a:pPr marL="514350" indent="-514350">
              <a:buFont typeface="+mj-lt"/>
              <a:buAutoNum type="arabicPeriod"/>
            </a:pPr>
            <a:r>
              <a:rPr lang="nb-NO" dirty="0" smtClean="0"/>
              <a:t>Dele saker mellom flere saksbehandlere</a:t>
            </a:r>
          </a:p>
          <a:p>
            <a:pPr marL="514350" indent="-514350">
              <a:buFont typeface="+mj-lt"/>
              <a:buAutoNum type="arabicPeriod"/>
            </a:pPr>
            <a:r>
              <a:rPr lang="nb-NO" dirty="0"/>
              <a:t>Hva vil du se på saken</a:t>
            </a:r>
            <a:r>
              <a:rPr lang="nb-NO" dirty="0" smtClean="0"/>
              <a:t>?</a:t>
            </a:r>
          </a:p>
          <a:p>
            <a:pPr marL="514350" indent="-514350">
              <a:buFont typeface="+mj-lt"/>
              <a:buAutoNum type="arabicPeriod"/>
            </a:pPr>
            <a:r>
              <a:rPr lang="nb-NO" dirty="0" smtClean="0"/>
              <a:t>Hva vil du se på samlesaken? </a:t>
            </a:r>
          </a:p>
          <a:p>
            <a:pPr marL="514350" indent="-514350">
              <a:buFont typeface="+mj-lt"/>
              <a:buAutoNum type="arabicPeriod"/>
            </a:pPr>
            <a:r>
              <a:rPr lang="nb-NO" dirty="0" smtClean="0"/>
              <a:t>Kontroll for kompletthet</a:t>
            </a:r>
          </a:p>
          <a:p>
            <a:pPr marL="514350" indent="-514350">
              <a:buFont typeface="+mj-lt"/>
              <a:buAutoNum type="arabicPeriod"/>
            </a:pPr>
            <a:r>
              <a:rPr lang="nb-NO" dirty="0" smtClean="0"/>
              <a:t>Sikre digital dialog – ettersending og rapportering</a:t>
            </a:r>
          </a:p>
          <a:p>
            <a:pPr marL="514350" indent="-514350">
              <a:buFont typeface="+mj-lt"/>
              <a:buAutoNum type="arabicPeriod"/>
            </a:pPr>
            <a:r>
              <a:rPr lang="nb-NO" dirty="0"/>
              <a:t>Kombinere informasjon – gruppering og </a:t>
            </a:r>
            <a:r>
              <a:rPr lang="nb-NO" dirty="0" smtClean="0"/>
              <a:t>sortering</a:t>
            </a:r>
          </a:p>
          <a:p>
            <a:pPr marL="514350" indent="-514350">
              <a:buFont typeface="+mj-lt"/>
              <a:buAutoNum type="arabicPeriod"/>
            </a:pPr>
            <a:r>
              <a:rPr lang="nb-NO" dirty="0"/>
              <a:t>Gjøre arbeidsnotater på </a:t>
            </a:r>
            <a:r>
              <a:rPr lang="nb-NO" dirty="0" smtClean="0"/>
              <a:t>saken</a:t>
            </a:r>
          </a:p>
          <a:p>
            <a:pPr marL="514350" indent="-514350">
              <a:buFont typeface="+mj-lt"/>
              <a:buAutoNum type="arabicPeriod"/>
            </a:pPr>
            <a:r>
              <a:rPr lang="nb-NO" dirty="0" smtClean="0"/>
              <a:t>Prioritere søknadene</a:t>
            </a:r>
          </a:p>
          <a:p>
            <a:pPr marL="514350" indent="-514350">
              <a:buFont typeface="+mj-lt"/>
              <a:buAutoNum type="arabicPeriod"/>
            </a:pPr>
            <a:r>
              <a:rPr lang="nb-NO" dirty="0" smtClean="0"/>
              <a:t>Hurtig oppdatering av saker uten å gå inn i den enkelte sak</a:t>
            </a:r>
          </a:p>
          <a:p>
            <a:pPr marL="514350" indent="-514350">
              <a:buFont typeface="+mj-lt"/>
              <a:buAutoNum type="arabicPeriod"/>
            </a:pPr>
            <a:r>
              <a:rPr lang="nb-NO" dirty="0" smtClean="0"/>
              <a:t>Velge kriterium for innstilling til vedtak/vedtak, supplere med individuell </a:t>
            </a:r>
            <a:r>
              <a:rPr lang="nb-NO" dirty="0" smtClean="0"/>
              <a:t>begrunnelse</a:t>
            </a:r>
          </a:p>
          <a:p>
            <a:pPr marL="514350" indent="-514350">
              <a:buFont typeface="+mj-lt"/>
              <a:buAutoNum type="arabicPeriod"/>
            </a:pPr>
            <a:r>
              <a:rPr lang="nb-NO" dirty="0" smtClean="0"/>
              <a:t>Hvordan kan jeg søke i saker?</a:t>
            </a:r>
            <a:endParaRPr lang="nb-NO" dirty="0" smtClean="0"/>
          </a:p>
        </p:txBody>
      </p:sp>
    </p:spTree>
    <p:extLst>
      <p:ext uri="{BB962C8B-B14F-4D97-AF65-F5344CB8AC3E}">
        <p14:creationId xmlns:p14="http://schemas.microsoft.com/office/powerpoint/2010/main" val="1348877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Endre status til «Lukket for nye saker»</a:t>
            </a:r>
            <a:endParaRPr lang="nb-NO" dirty="0"/>
          </a:p>
        </p:txBody>
      </p:sp>
      <p:sp>
        <p:nvSpPr>
          <p:cNvPr id="3" name="Plassholder for innhold 2"/>
          <p:cNvSpPr>
            <a:spLocks noGrp="1"/>
          </p:cNvSpPr>
          <p:nvPr>
            <p:ph sz="half" idx="1"/>
          </p:nvPr>
        </p:nvSpPr>
        <p:spPr>
          <a:xfrm>
            <a:off x="457200" y="1268760"/>
            <a:ext cx="8003232" cy="4824536"/>
          </a:xfrm>
        </p:spPr>
        <p:txBody>
          <a:bodyPr>
            <a:noAutofit/>
          </a:bodyPr>
          <a:lstStyle/>
          <a:p>
            <a:r>
              <a:rPr lang="nb-NO" sz="2000" dirty="0" smtClean="0"/>
              <a:t>Når søknadsfristen har utløpt settes ordningsstatus «Lukket for nye saker» på samlesaken. Ingen nye søknader vil komme inn i denne behandlingsrunden. Søknadsrunden vil være åpen for ettersendinger og rapporter knyttet til allerede mottatte søknader i søknadsrunden. </a:t>
            </a:r>
          </a:p>
          <a:p>
            <a:r>
              <a:rPr lang="nb-NO" sz="2000" dirty="0" smtClean="0"/>
              <a:t>Første søknad som kommer inn etter at status «Lukket for nye saker» er satt vil etablere en ny søknadsrunde. Den nye søknadsrunden vil ta med seg informasjon om den forrige søknadsrunden i oppsettet, f eks tekster som brukes </a:t>
            </a:r>
            <a:r>
              <a:rPr lang="nb-NO" sz="2000" dirty="0" err="1" smtClean="0"/>
              <a:t>ifm</a:t>
            </a:r>
            <a:r>
              <a:rPr lang="nb-NO" sz="2000" dirty="0" smtClean="0"/>
              <a:t> brev ol. De aktuelle tekstene må oppdateres i samsvar med den gjeldende søknadsrunden.</a:t>
            </a:r>
          </a:p>
          <a:p>
            <a:r>
              <a:rPr lang="nb-NO" sz="2000" dirty="0" smtClean="0"/>
              <a:t>Når ny søknadsrunde opprettes så vil den ha ordningsstatus «Lukket for nye saker». Sett deretter ordningsstatusen til blank (ingen verdi) . Når søknadsrunden skal lukkes for nye søknader så gjentas prosedyren.</a:t>
            </a:r>
          </a:p>
          <a:p>
            <a:r>
              <a:rPr lang="nb-NO" sz="2000" dirty="0" smtClean="0">
                <a:solidFill>
                  <a:srgbClr val="FF0000"/>
                </a:solidFill>
              </a:rPr>
              <a:t>NB! Når status aktivt er satt til «Lukket for nye saker» kan den ikke settes tilbake slik at søknader likevel kan komme inn. Det må  systemforvalter gjøre.</a:t>
            </a:r>
            <a:endParaRPr lang="nb-NO" sz="2000" dirty="0">
              <a:solidFill>
                <a:srgbClr val="FF0000"/>
              </a:solidFill>
            </a:endParaRPr>
          </a:p>
          <a:p>
            <a:r>
              <a:rPr lang="nb-NO" sz="2000" dirty="0" smtClean="0"/>
              <a:t>Se neste side for illustrasjon</a:t>
            </a:r>
            <a:endParaRPr lang="nb-NO" sz="2000" dirty="0"/>
          </a:p>
        </p:txBody>
      </p:sp>
    </p:spTree>
    <p:extLst>
      <p:ext uri="{BB962C8B-B14F-4D97-AF65-F5344CB8AC3E}">
        <p14:creationId xmlns:p14="http://schemas.microsoft.com/office/powerpoint/2010/main" val="2679906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Endre status til «Lukket for nye saker»</a:t>
            </a:r>
            <a:endParaRPr lang="nb-NO"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Bildeforklaring formet som et avrundet rektangel 3"/>
          <p:cNvSpPr/>
          <p:nvPr/>
        </p:nvSpPr>
        <p:spPr>
          <a:xfrm>
            <a:off x="8820472" y="1196752"/>
            <a:ext cx="1656184" cy="1073061"/>
          </a:xfrm>
          <a:prstGeom prst="wedgeRoundRectCallout">
            <a:avLst>
              <a:gd name="adj1" fmla="val 113137"/>
              <a:gd name="adj2" fmla="val -6521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1. Klikk på blyantikonet</a:t>
            </a:r>
            <a:endParaRPr lang="nb-NO" dirty="0"/>
          </a:p>
        </p:txBody>
      </p:sp>
      <p:sp>
        <p:nvSpPr>
          <p:cNvPr id="5" name="Bildeforklaring formet som et avrundet rektangel 4"/>
          <p:cNvSpPr/>
          <p:nvPr/>
        </p:nvSpPr>
        <p:spPr>
          <a:xfrm>
            <a:off x="2627784" y="2433246"/>
            <a:ext cx="1656184" cy="1073061"/>
          </a:xfrm>
          <a:prstGeom prst="wedgeRoundRectCallout">
            <a:avLst>
              <a:gd name="adj1" fmla="val -139013"/>
              <a:gd name="adj2" fmla="val 1175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2</a:t>
            </a:r>
            <a:r>
              <a:rPr lang="nb-NO" dirty="0" smtClean="0"/>
              <a:t>. Velg riktig alternativ. Deretter klikk «Lagre»</a:t>
            </a:r>
            <a:endParaRPr lang="nb-NO" dirty="0"/>
          </a:p>
        </p:txBody>
      </p:sp>
    </p:spTree>
    <p:extLst>
      <p:ext uri="{BB962C8B-B14F-4D97-AF65-F5344CB8AC3E}">
        <p14:creationId xmlns:p14="http://schemas.microsoft.com/office/powerpoint/2010/main" val="3148176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Revisjoner for sporbarhet og sammenligning </a:t>
            </a:r>
            <a:endParaRPr lang="nb-NO" dirty="0"/>
          </a:p>
        </p:txBody>
      </p:sp>
      <p:sp>
        <p:nvSpPr>
          <p:cNvPr id="3" name="Plassholder for innhold 2"/>
          <p:cNvSpPr>
            <a:spLocks noGrp="1"/>
          </p:cNvSpPr>
          <p:nvPr>
            <p:ph idx="1"/>
          </p:nvPr>
        </p:nvSpPr>
        <p:spPr/>
        <p:txBody>
          <a:bodyPr>
            <a:normAutofit fontScale="85000" lnSpcReduction="10000"/>
          </a:bodyPr>
          <a:lstStyle/>
          <a:p>
            <a:r>
              <a:rPr lang="nb-NO" dirty="0" smtClean="0"/>
              <a:t>For å dokumentere status for den enkelte sak underveis i saksbehandlingen, og sammenligne den til enhver tid gjeldende status med tidligere status, tas det en kopi av datasettet, en såkalt revisjon.</a:t>
            </a:r>
          </a:p>
          <a:p>
            <a:r>
              <a:rPr lang="nb-NO" dirty="0" smtClean="0"/>
              <a:t>Et datasett som det er tatt revisjon av er låst. Det er kun datasettet som har status «Aktiv» som kan redigeres.</a:t>
            </a:r>
          </a:p>
          <a:p>
            <a:r>
              <a:rPr lang="nb-NO" dirty="0" smtClean="0"/>
              <a:t>Det vil etter hvert bli mulig å sette egne navn på den enkelte revisjon. I dag er setter system automatisk navnet på revisjonen til «Revisjon 1», «Revisjon 2» </a:t>
            </a:r>
            <a:r>
              <a:rPr lang="nb-NO" dirty="0" err="1" smtClean="0"/>
              <a:t>etc</a:t>
            </a:r>
            <a:endParaRPr lang="nb-NO" dirty="0" smtClean="0"/>
          </a:p>
          <a:p>
            <a:r>
              <a:rPr lang="nb-NO" dirty="0" smtClean="0"/>
              <a:t>Se neste side for illustrasjon</a:t>
            </a:r>
            <a:endParaRPr lang="nb-NO" dirty="0"/>
          </a:p>
        </p:txBody>
      </p:sp>
    </p:spTree>
    <p:extLst>
      <p:ext uri="{BB962C8B-B14F-4D97-AF65-F5344CB8AC3E}">
        <p14:creationId xmlns:p14="http://schemas.microsoft.com/office/powerpoint/2010/main" val="573758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05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llipse 1"/>
          <p:cNvSpPr/>
          <p:nvPr/>
        </p:nvSpPr>
        <p:spPr>
          <a:xfrm>
            <a:off x="7812360" y="1628800"/>
            <a:ext cx="1368152"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Bildeforklaring formet som et avrundet rektangel 2"/>
          <p:cNvSpPr/>
          <p:nvPr/>
        </p:nvSpPr>
        <p:spPr>
          <a:xfrm>
            <a:off x="5292080" y="2204864"/>
            <a:ext cx="1800200" cy="1368152"/>
          </a:xfrm>
          <a:prstGeom prst="wedgeRoundRectCallout">
            <a:avLst>
              <a:gd name="adj1" fmla="val 161423"/>
              <a:gd name="adj2" fmla="val -845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t>Klikk på kontekstmenyen (tre prikker)</a:t>
            </a:r>
          </a:p>
          <a:p>
            <a:pPr algn="ctr"/>
            <a:r>
              <a:rPr lang="nb-NO" sz="1600" dirty="0" smtClean="0"/>
              <a:t>Velg «Lag ny revisjon alle»</a:t>
            </a:r>
            <a:endParaRPr lang="nb-NO" sz="1600" dirty="0"/>
          </a:p>
        </p:txBody>
      </p:sp>
    </p:spTree>
    <p:extLst>
      <p:ext uri="{BB962C8B-B14F-4D97-AF65-F5344CB8AC3E}">
        <p14:creationId xmlns:p14="http://schemas.microsoft.com/office/powerpoint/2010/main" val="666278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05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llipse 1"/>
          <p:cNvSpPr/>
          <p:nvPr/>
        </p:nvSpPr>
        <p:spPr>
          <a:xfrm>
            <a:off x="8676456" y="1628800"/>
            <a:ext cx="504056"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Bildeforklaring formet som et avrundet rektangel 2"/>
          <p:cNvSpPr/>
          <p:nvPr/>
        </p:nvSpPr>
        <p:spPr>
          <a:xfrm>
            <a:off x="3923928" y="1628800"/>
            <a:ext cx="3168352" cy="1944216"/>
          </a:xfrm>
          <a:prstGeom prst="wedgeRoundRectCallout">
            <a:avLst>
              <a:gd name="adj1" fmla="val 65330"/>
              <a:gd name="adj2" fmla="val 8557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t>Klikk på kontekstmenyen (tre prikker)</a:t>
            </a:r>
          </a:p>
          <a:p>
            <a:pPr algn="ctr"/>
            <a:r>
              <a:rPr lang="nb-NO" sz="1600" dirty="0" smtClean="0"/>
              <a:t>Velg «Revisjoner». Revisjonene vises med nummerering. Det gjeldende datasettet som kan redigeres heter «Aktiv»</a:t>
            </a:r>
            <a:endParaRPr lang="nb-NO" sz="1600" dirty="0"/>
          </a:p>
        </p:txBody>
      </p:sp>
    </p:spTree>
    <p:extLst>
      <p:ext uri="{BB962C8B-B14F-4D97-AF65-F5344CB8AC3E}">
        <p14:creationId xmlns:p14="http://schemas.microsoft.com/office/powerpoint/2010/main" val="1846608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Kombinering av informasjon for gruppering og sortering</a:t>
            </a:r>
            <a:endParaRPr lang="nb-NO" dirty="0"/>
          </a:p>
        </p:txBody>
      </p:sp>
      <p:sp>
        <p:nvSpPr>
          <p:cNvPr id="3" name="Plassholder for innhold 2"/>
          <p:cNvSpPr>
            <a:spLocks noGrp="1"/>
          </p:cNvSpPr>
          <p:nvPr>
            <p:ph idx="1"/>
          </p:nvPr>
        </p:nvSpPr>
        <p:spPr/>
        <p:txBody>
          <a:bodyPr>
            <a:normAutofit fontScale="92500" lnSpcReduction="20000"/>
          </a:bodyPr>
          <a:lstStyle/>
          <a:p>
            <a:r>
              <a:rPr lang="nb-NO" dirty="0" err="1" smtClean="0"/>
              <a:t>Tilskuddsløsningen</a:t>
            </a:r>
            <a:r>
              <a:rPr lang="nb-NO" dirty="0" smtClean="0"/>
              <a:t> har to funksjoner som kan kombineres for å se informasjon om søknadene i sammenheng: gruppering og sortering</a:t>
            </a:r>
          </a:p>
          <a:p>
            <a:r>
              <a:rPr lang="nb-NO" dirty="0" smtClean="0"/>
              <a:t>Gruppering grupperer søknadene </a:t>
            </a:r>
            <a:r>
              <a:rPr lang="nb-NO" dirty="0" err="1" smtClean="0"/>
              <a:t>iht</a:t>
            </a:r>
            <a:r>
              <a:rPr lang="nb-NO" dirty="0" smtClean="0"/>
              <a:t> verdiene som de har </a:t>
            </a:r>
            <a:r>
              <a:rPr lang="nb-NO" dirty="0" err="1" smtClean="0"/>
              <a:t>ifm</a:t>
            </a:r>
            <a:r>
              <a:rPr lang="nb-NO" dirty="0" smtClean="0"/>
              <a:t> feltene i behandlingsbildet. F eks status der søknadene grupperes etter «Ikke behandlet», «Avslag» og «Tilsagn»</a:t>
            </a:r>
          </a:p>
          <a:p>
            <a:r>
              <a:rPr lang="nb-NO" dirty="0" smtClean="0"/>
              <a:t>Sortering brukes til å sortere søknadene innenfor den enkelte gruppe. F eks innstilt beløp for alle søknader.</a:t>
            </a:r>
          </a:p>
          <a:p>
            <a:r>
              <a:rPr lang="nb-NO" dirty="0" smtClean="0"/>
              <a:t>Se neste tema for illustrasjon</a:t>
            </a:r>
          </a:p>
        </p:txBody>
      </p:sp>
    </p:spTree>
    <p:extLst>
      <p:ext uri="{BB962C8B-B14F-4D97-AF65-F5344CB8AC3E}">
        <p14:creationId xmlns:p14="http://schemas.microsoft.com/office/powerpoint/2010/main" val="1730772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Dele sakene mellom saksbehandlerne</a:t>
            </a:r>
            <a:endParaRPr lang="nb-NO" dirty="0"/>
          </a:p>
        </p:txBody>
      </p:sp>
      <p:sp>
        <p:nvSpPr>
          <p:cNvPr id="3" name="Plassholder for innhold 2"/>
          <p:cNvSpPr>
            <a:spLocks noGrp="1"/>
          </p:cNvSpPr>
          <p:nvPr>
            <p:ph idx="1"/>
          </p:nvPr>
        </p:nvSpPr>
        <p:spPr/>
        <p:txBody>
          <a:bodyPr>
            <a:normAutofit fontScale="92500" lnSpcReduction="10000"/>
          </a:bodyPr>
          <a:lstStyle/>
          <a:p>
            <a:r>
              <a:rPr lang="nb-NO" dirty="0" smtClean="0"/>
              <a:t>Hvis det er flere som skal jobbe med sakene kan denne organiseringen visualiseres ved bruke av feltet «Saksbehandler»</a:t>
            </a:r>
          </a:p>
          <a:p>
            <a:r>
              <a:rPr lang="nb-NO" dirty="0" smtClean="0"/>
              <a:t>Bruk av dette feltet har ingen betydning for hvem som er registrert som saksbehandler for den enkelte sak i arkivet. Det hindrer heller ikke saksbehandler fra å se hverandres saker</a:t>
            </a:r>
          </a:p>
          <a:p>
            <a:r>
              <a:rPr lang="nb-NO" dirty="0" smtClean="0"/>
              <a:t>Bruk feltet «Gruppering» til å vise hvilken saksbehandler som behandler hvilke saker</a:t>
            </a:r>
          </a:p>
          <a:p>
            <a:r>
              <a:rPr lang="nb-NO" dirty="0" smtClean="0"/>
              <a:t>Se illustrasjon neste side</a:t>
            </a:r>
            <a:endParaRPr lang="nb-NO" dirty="0"/>
          </a:p>
        </p:txBody>
      </p:sp>
    </p:spTree>
    <p:extLst>
      <p:ext uri="{BB962C8B-B14F-4D97-AF65-F5344CB8AC3E}">
        <p14:creationId xmlns:p14="http://schemas.microsoft.com/office/powerpoint/2010/main" val="570811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llipse 3"/>
          <p:cNvSpPr/>
          <p:nvPr/>
        </p:nvSpPr>
        <p:spPr>
          <a:xfrm>
            <a:off x="-31936" y="3429000"/>
            <a:ext cx="792088"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196794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40" y="0"/>
            <a:ext cx="917944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llipse 5"/>
          <p:cNvSpPr/>
          <p:nvPr/>
        </p:nvSpPr>
        <p:spPr>
          <a:xfrm>
            <a:off x="6588224" y="1484784"/>
            <a:ext cx="792088"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 name="Rett pil 2"/>
          <p:cNvCxnSpPr/>
          <p:nvPr/>
        </p:nvCxnSpPr>
        <p:spPr>
          <a:xfrm flipH="1">
            <a:off x="827584" y="2348880"/>
            <a:ext cx="64807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Rett pil 8"/>
          <p:cNvCxnSpPr/>
          <p:nvPr/>
        </p:nvCxnSpPr>
        <p:spPr>
          <a:xfrm flipH="1">
            <a:off x="808348" y="3429000"/>
            <a:ext cx="64807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Rett pil 9"/>
          <p:cNvCxnSpPr/>
          <p:nvPr/>
        </p:nvCxnSpPr>
        <p:spPr>
          <a:xfrm flipH="1">
            <a:off x="808348" y="4581128"/>
            <a:ext cx="64807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Bildeforklaring formet som et rektangel 4"/>
          <p:cNvSpPr/>
          <p:nvPr/>
        </p:nvSpPr>
        <p:spPr>
          <a:xfrm>
            <a:off x="3707904" y="1340768"/>
            <a:ext cx="1728192" cy="1584176"/>
          </a:xfrm>
          <a:prstGeom prst="wedgeRectCallout">
            <a:avLst>
              <a:gd name="adj1" fmla="val 117425"/>
              <a:gd name="adj2" fmla="val -167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Klikk på pilene for å endre rekkefølgen for hhv gruppering og sortering </a:t>
            </a:r>
            <a:endParaRPr lang="nb-NO" dirty="0"/>
          </a:p>
        </p:txBody>
      </p:sp>
    </p:spTree>
    <p:extLst>
      <p:ext uri="{BB962C8B-B14F-4D97-AF65-F5344CB8AC3E}">
        <p14:creationId xmlns:p14="http://schemas.microsoft.com/office/powerpoint/2010/main" val="286849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Hva vil du se på saken?</a:t>
            </a:r>
            <a:endParaRPr lang="nb-NO" dirty="0"/>
          </a:p>
        </p:txBody>
      </p:sp>
      <p:sp>
        <p:nvSpPr>
          <p:cNvPr id="3" name="Plassholder for innhold 2"/>
          <p:cNvSpPr>
            <a:spLocks noGrp="1"/>
          </p:cNvSpPr>
          <p:nvPr>
            <p:ph idx="1"/>
          </p:nvPr>
        </p:nvSpPr>
        <p:spPr/>
        <p:txBody>
          <a:bodyPr/>
          <a:lstStyle/>
          <a:p>
            <a:r>
              <a:rPr lang="nb-NO" dirty="0" smtClean="0"/>
              <a:t>Det kan vises informasjon om saken uten at du må gå inn i saken. Det gir en bedre oversikt.</a:t>
            </a:r>
          </a:p>
          <a:p>
            <a:r>
              <a:rPr lang="nb-NO" dirty="0" smtClean="0"/>
              <a:t>En slik oversikt kan brukes når du skal </a:t>
            </a:r>
            <a:r>
              <a:rPr lang="nb-NO" dirty="0" err="1" smtClean="0"/>
              <a:t>masseoppdatere</a:t>
            </a:r>
            <a:r>
              <a:rPr lang="nb-NO" dirty="0" smtClean="0"/>
              <a:t> et felt med referanse til informasjonen i et annet felt</a:t>
            </a:r>
          </a:p>
          <a:p>
            <a:r>
              <a:rPr lang="nb-NO" dirty="0" smtClean="0"/>
              <a:t>Se neste side for illustrasjon</a:t>
            </a:r>
          </a:p>
        </p:txBody>
      </p:sp>
    </p:spTree>
    <p:extLst>
      <p:ext uri="{BB962C8B-B14F-4D97-AF65-F5344CB8AC3E}">
        <p14:creationId xmlns:p14="http://schemas.microsoft.com/office/powerpoint/2010/main" val="3630131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avrundet rektangel 2"/>
          <p:cNvSpPr/>
          <p:nvPr/>
        </p:nvSpPr>
        <p:spPr>
          <a:xfrm>
            <a:off x="4572000" y="2132856"/>
            <a:ext cx="1872208" cy="1396712"/>
          </a:xfrm>
          <a:prstGeom prst="wedgeRoundRectCallout">
            <a:avLst>
              <a:gd name="adj1" fmla="val 176947"/>
              <a:gd name="adj2" fmla="val -59281"/>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2. Klikk på kontekstmenyen. </a:t>
            </a:r>
            <a:endParaRPr lang="nb-NO" dirty="0">
              <a:solidFill>
                <a:schemeClr val="tx1"/>
              </a:solidFill>
            </a:endParaRPr>
          </a:p>
        </p:txBody>
      </p:sp>
      <p:sp>
        <p:nvSpPr>
          <p:cNvPr id="4" name="Ellipse 3"/>
          <p:cNvSpPr/>
          <p:nvPr/>
        </p:nvSpPr>
        <p:spPr>
          <a:xfrm>
            <a:off x="251520" y="3457560"/>
            <a:ext cx="72008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Bildeforklaring formet som et avrundet rektangel 5"/>
          <p:cNvSpPr/>
          <p:nvPr/>
        </p:nvSpPr>
        <p:spPr>
          <a:xfrm>
            <a:off x="755576" y="4301480"/>
            <a:ext cx="2592288" cy="1944216"/>
          </a:xfrm>
          <a:prstGeom prst="wedgeRoundRectCallout">
            <a:avLst>
              <a:gd name="adj1" fmla="val -47014"/>
              <a:gd name="adj2" fmla="val -78214"/>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1. Du kan endre hvilken informasjon du ser i forbindelse med den enkelte sak når den vises i «Arbeidsbord»</a:t>
            </a:r>
            <a:endParaRPr lang="nb-NO" dirty="0">
              <a:solidFill>
                <a:schemeClr val="tx1"/>
              </a:solidFill>
            </a:endParaRPr>
          </a:p>
        </p:txBody>
      </p:sp>
    </p:spTree>
    <p:extLst>
      <p:ext uri="{BB962C8B-B14F-4D97-AF65-F5344CB8AC3E}">
        <p14:creationId xmlns:p14="http://schemas.microsoft.com/office/powerpoint/2010/main" val="1726647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avrundet rektangel 2"/>
          <p:cNvSpPr/>
          <p:nvPr/>
        </p:nvSpPr>
        <p:spPr>
          <a:xfrm>
            <a:off x="3851920" y="2204864"/>
            <a:ext cx="2592288" cy="1944216"/>
          </a:xfrm>
          <a:prstGeom prst="wedgeRoundRectCallout">
            <a:avLst>
              <a:gd name="adj1" fmla="val 107838"/>
              <a:gd name="adj2" fmla="val -2647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Velg «Prioriterte koblinger»</a:t>
            </a:r>
            <a:endParaRPr lang="nb-NO" dirty="0">
              <a:solidFill>
                <a:schemeClr val="tx1"/>
              </a:solidFill>
            </a:endParaRPr>
          </a:p>
        </p:txBody>
      </p:sp>
    </p:spTree>
    <p:extLst>
      <p:ext uri="{BB962C8B-B14F-4D97-AF65-F5344CB8AC3E}">
        <p14:creationId xmlns:p14="http://schemas.microsoft.com/office/powerpoint/2010/main" val="1664041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vrundet rektangel 1"/>
          <p:cNvSpPr/>
          <p:nvPr/>
        </p:nvSpPr>
        <p:spPr>
          <a:xfrm>
            <a:off x="611560" y="2348880"/>
            <a:ext cx="2016224" cy="172819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Velg informasjonen du ønsker å se, i dette tilfellet legges det til to typer informasjon </a:t>
            </a:r>
            <a:endParaRPr lang="nb-NO" dirty="0">
              <a:solidFill>
                <a:schemeClr val="tx1"/>
              </a:solidFill>
            </a:endParaRPr>
          </a:p>
        </p:txBody>
      </p:sp>
      <p:sp>
        <p:nvSpPr>
          <p:cNvPr id="5" name="Ellipse 4"/>
          <p:cNvSpPr/>
          <p:nvPr/>
        </p:nvSpPr>
        <p:spPr>
          <a:xfrm>
            <a:off x="3229008" y="4221088"/>
            <a:ext cx="72008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Ellipse 5"/>
          <p:cNvSpPr/>
          <p:nvPr/>
        </p:nvSpPr>
        <p:spPr>
          <a:xfrm>
            <a:off x="3203848" y="5229200"/>
            <a:ext cx="72008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965919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llipse 2"/>
          <p:cNvSpPr/>
          <p:nvPr/>
        </p:nvSpPr>
        <p:spPr>
          <a:xfrm>
            <a:off x="755576" y="3501008"/>
            <a:ext cx="108012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Avrundet rektangel 3"/>
          <p:cNvSpPr/>
          <p:nvPr/>
        </p:nvSpPr>
        <p:spPr>
          <a:xfrm>
            <a:off x="4572000" y="2780928"/>
            <a:ext cx="2016224" cy="172819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Informasjonen du ser på den enkelte sak er nå endret</a:t>
            </a:r>
            <a:endParaRPr lang="nb-NO" dirty="0">
              <a:solidFill>
                <a:schemeClr val="tx1"/>
              </a:solidFill>
            </a:endParaRPr>
          </a:p>
        </p:txBody>
      </p:sp>
    </p:spTree>
    <p:extLst>
      <p:ext uri="{BB962C8B-B14F-4D97-AF65-F5344CB8AC3E}">
        <p14:creationId xmlns:p14="http://schemas.microsoft.com/office/powerpoint/2010/main" val="2736893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Hva vil du se på samlesaken</a:t>
            </a:r>
            <a:endParaRPr lang="nb-NO" dirty="0"/>
          </a:p>
        </p:txBody>
      </p:sp>
      <p:sp>
        <p:nvSpPr>
          <p:cNvPr id="3" name="Plassholder for innhold 2"/>
          <p:cNvSpPr>
            <a:spLocks noGrp="1"/>
          </p:cNvSpPr>
          <p:nvPr>
            <p:ph idx="1"/>
          </p:nvPr>
        </p:nvSpPr>
        <p:spPr/>
        <p:txBody>
          <a:bodyPr/>
          <a:lstStyle/>
          <a:p>
            <a:r>
              <a:rPr lang="nb-NO" dirty="0" smtClean="0"/>
              <a:t>For samlesaken er det mulig å vise i behandlingsbilde informasjon om behandlingsrunden, f eks hvor mye penger skal fordeles og hvor mye er fordelt. Det gjør de enklere å holde kontroll på fordelingen av budsjettet</a:t>
            </a:r>
          </a:p>
          <a:p>
            <a:r>
              <a:rPr lang="nb-NO" dirty="0" smtClean="0"/>
              <a:t>Se neste side for illustrasjon</a:t>
            </a:r>
            <a:endParaRPr lang="nb-NO" dirty="0"/>
          </a:p>
        </p:txBody>
      </p:sp>
    </p:spTree>
    <p:extLst>
      <p:ext uri="{BB962C8B-B14F-4D97-AF65-F5344CB8AC3E}">
        <p14:creationId xmlns:p14="http://schemas.microsoft.com/office/powerpoint/2010/main" val="2506707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avrundet rektangel 2"/>
          <p:cNvSpPr/>
          <p:nvPr/>
        </p:nvSpPr>
        <p:spPr>
          <a:xfrm>
            <a:off x="4572000" y="2132856"/>
            <a:ext cx="1872208" cy="1396712"/>
          </a:xfrm>
          <a:prstGeom prst="wedgeRoundRectCallout">
            <a:avLst>
              <a:gd name="adj1" fmla="val 176947"/>
              <a:gd name="adj2" fmla="val -59281"/>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2. Klikk på kontekstmenyen. </a:t>
            </a:r>
            <a:endParaRPr lang="nb-NO" dirty="0">
              <a:solidFill>
                <a:schemeClr val="tx1"/>
              </a:solidFill>
            </a:endParaRPr>
          </a:p>
        </p:txBody>
      </p:sp>
      <p:sp>
        <p:nvSpPr>
          <p:cNvPr id="4" name="Ellipse 3"/>
          <p:cNvSpPr/>
          <p:nvPr/>
        </p:nvSpPr>
        <p:spPr>
          <a:xfrm>
            <a:off x="251520" y="1556792"/>
            <a:ext cx="230425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Bildeforklaring formet som et avrundet rektangel 5"/>
          <p:cNvSpPr/>
          <p:nvPr/>
        </p:nvSpPr>
        <p:spPr>
          <a:xfrm>
            <a:off x="1619672" y="2276872"/>
            <a:ext cx="2592288" cy="1944216"/>
          </a:xfrm>
          <a:prstGeom prst="wedgeRoundRectCallout">
            <a:avLst>
              <a:gd name="adj1" fmla="val -47014"/>
              <a:gd name="adj2" fmla="val -78214"/>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1. Du kan endre hvilken informasjon du ser i forbindelse med den enkelte sak når den vises i «Arbeidsbord»</a:t>
            </a:r>
            <a:endParaRPr lang="nb-NO" dirty="0">
              <a:solidFill>
                <a:schemeClr val="tx1"/>
              </a:solidFill>
            </a:endParaRPr>
          </a:p>
        </p:txBody>
      </p:sp>
    </p:spTree>
    <p:extLst>
      <p:ext uri="{BB962C8B-B14F-4D97-AF65-F5344CB8AC3E}">
        <p14:creationId xmlns:p14="http://schemas.microsoft.com/office/powerpoint/2010/main" val="3900987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avrundet rektangel 2"/>
          <p:cNvSpPr/>
          <p:nvPr/>
        </p:nvSpPr>
        <p:spPr>
          <a:xfrm>
            <a:off x="3851920" y="1916832"/>
            <a:ext cx="2592288" cy="1944216"/>
          </a:xfrm>
          <a:prstGeom prst="wedgeRoundRectCallout">
            <a:avLst>
              <a:gd name="adj1" fmla="val 107838"/>
              <a:gd name="adj2" fmla="val -2647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Velg «Prioriterte koblinger SAK»</a:t>
            </a:r>
            <a:endParaRPr lang="nb-NO" dirty="0">
              <a:solidFill>
                <a:schemeClr val="tx1"/>
              </a:solidFill>
            </a:endParaRPr>
          </a:p>
        </p:txBody>
      </p:sp>
    </p:spTree>
    <p:extLst>
      <p:ext uri="{BB962C8B-B14F-4D97-AF65-F5344CB8AC3E}">
        <p14:creationId xmlns:p14="http://schemas.microsoft.com/office/powerpoint/2010/main" val="2809474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vrundet rektangel 2"/>
          <p:cNvSpPr/>
          <p:nvPr/>
        </p:nvSpPr>
        <p:spPr>
          <a:xfrm>
            <a:off x="611560" y="2348880"/>
            <a:ext cx="2016224" cy="172819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Velg informasjonen du ønsker </a:t>
            </a:r>
            <a:r>
              <a:rPr lang="nb-NO" smtClean="0">
                <a:solidFill>
                  <a:schemeClr val="tx1"/>
                </a:solidFill>
              </a:rPr>
              <a:t>å se og velg lagre</a:t>
            </a:r>
            <a:endParaRPr lang="nb-NO" dirty="0">
              <a:solidFill>
                <a:schemeClr val="tx1"/>
              </a:solidFill>
            </a:endParaRPr>
          </a:p>
        </p:txBody>
      </p:sp>
    </p:spTree>
    <p:extLst>
      <p:ext uri="{BB962C8B-B14F-4D97-AF65-F5344CB8AC3E}">
        <p14:creationId xmlns:p14="http://schemas.microsoft.com/office/powerpoint/2010/main" val="185012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Kontroll for kompletthet</a:t>
            </a:r>
            <a:endParaRPr lang="nb-NO" dirty="0"/>
          </a:p>
        </p:txBody>
      </p:sp>
      <p:sp>
        <p:nvSpPr>
          <p:cNvPr id="3" name="Plassholder for innhold 2"/>
          <p:cNvSpPr>
            <a:spLocks noGrp="1"/>
          </p:cNvSpPr>
          <p:nvPr>
            <p:ph idx="1"/>
          </p:nvPr>
        </p:nvSpPr>
        <p:spPr/>
        <p:txBody>
          <a:bodyPr>
            <a:normAutofit fontScale="85000" lnSpcReduction="20000"/>
          </a:bodyPr>
          <a:lstStyle/>
          <a:p>
            <a:r>
              <a:rPr lang="nb-NO" dirty="0" smtClean="0"/>
              <a:t>De fleste søknadsskjemaene er satt opp med kontroll for at skjemaet er komplett utfylt</a:t>
            </a:r>
          </a:p>
          <a:p>
            <a:r>
              <a:rPr lang="nb-NO" dirty="0" smtClean="0"/>
              <a:t>Enkelte skjema åpner for at enkelte felt ikke må fylles ut, men at informasjon kan ettersendes</a:t>
            </a:r>
          </a:p>
          <a:p>
            <a:r>
              <a:rPr lang="nb-NO" dirty="0" smtClean="0"/>
              <a:t>Skjemaet kontrollerer ikke for at innholdet i skjemaet eller eventuelle vedlegg er korrekt</a:t>
            </a:r>
          </a:p>
          <a:p>
            <a:r>
              <a:rPr lang="nb-NO" dirty="0" smtClean="0"/>
              <a:t>Saksbehandler bør derfor starte med å kontrollere om søknaden er komplette og eventuelt be søkeren om å ettersende informasjon</a:t>
            </a:r>
          </a:p>
          <a:p>
            <a:r>
              <a:rPr lang="nb-NO" dirty="0" smtClean="0"/>
              <a:t>Se neste tema for hvordan dere kan sørge for at søkeren ettersender informasjon digitalt og rett inn i saken</a:t>
            </a:r>
          </a:p>
        </p:txBody>
      </p:sp>
    </p:spTree>
    <p:extLst>
      <p:ext uri="{BB962C8B-B14F-4D97-AF65-F5344CB8AC3E}">
        <p14:creationId xmlns:p14="http://schemas.microsoft.com/office/powerpoint/2010/main" val="9180341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Sikre digital dialog – ettersending og rapportering</a:t>
            </a:r>
          </a:p>
        </p:txBody>
      </p:sp>
      <p:sp>
        <p:nvSpPr>
          <p:cNvPr id="3" name="Plassholder for innhold 2"/>
          <p:cNvSpPr>
            <a:spLocks noGrp="1"/>
          </p:cNvSpPr>
          <p:nvPr>
            <p:ph idx="1"/>
          </p:nvPr>
        </p:nvSpPr>
        <p:spPr/>
        <p:txBody>
          <a:bodyPr>
            <a:normAutofit fontScale="77500" lnSpcReduction="20000"/>
          </a:bodyPr>
          <a:lstStyle/>
          <a:p>
            <a:r>
              <a:rPr lang="nb-NO" dirty="0" err="1" smtClean="0"/>
              <a:t>Tilskuddsløsningen</a:t>
            </a:r>
            <a:r>
              <a:rPr lang="nb-NO" dirty="0" smtClean="0"/>
              <a:t> er satt opp for digital dialog. Det gjelder ikke bare for søknaden, men også for ettersending av informasjon og rapportering på tildelte midler.</a:t>
            </a:r>
          </a:p>
          <a:p>
            <a:r>
              <a:rPr lang="nb-NO" dirty="0" smtClean="0"/>
              <a:t>Ettersending og rapportering som sendes inn digital har to vesentlige fordeler: de vil legge seg inn som nye dokumenter i saken med automatisk journalføring. I tillegg vil en kopi ligge i søkerens </a:t>
            </a:r>
            <a:r>
              <a:rPr lang="nb-NO" dirty="0" err="1" smtClean="0"/>
              <a:t>meldingboks</a:t>
            </a:r>
            <a:r>
              <a:rPr lang="nb-NO" dirty="0" smtClean="0"/>
              <a:t> på Min side. </a:t>
            </a:r>
          </a:p>
          <a:p>
            <a:r>
              <a:rPr lang="nb-NO" dirty="0" smtClean="0"/>
              <a:t>Det anbefales derfor at virksomheten informerer og oppfordrer søkerne om å bruke den digitale kanalen</a:t>
            </a:r>
          </a:p>
          <a:p>
            <a:r>
              <a:rPr lang="nb-NO" dirty="0" smtClean="0"/>
              <a:t>Se de neste sidene for illustrasjon av hvordan den digitale dialogen for ettersending og rapportering fungerer</a:t>
            </a:r>
          </a:p>
        </p:txBody>
      </p:sp>
    </p:spTree>
    <p:extLst>
      <p:ext uri="{BB962C8B-B14F-4D97-AF65-F5344CB8AC3E}">
        <p14:creationId xmlns:p14="http://schemas.microsoft.com/office/powerpoint/2010/main" val="31450559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Klikk på Oslo kommune min side</a:t>
            </a:r>
            <a:endParaRPr lang="nb-NO"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21" y="1268760"/>
            <a:ext cx="9040327" cy="5589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llipse 2"/>
          <p:cNvSpPr/>
          <p:nvPr/>
        </p:nvSpPr>
        <p:spPr>
          <a:xfrm>
            <a:off x="7812360" y="1988840"/>
            <a:ext cx="1331640"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955580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Logg inn på den måten du ønsker</a:t>
            </a:r>
            <a:endParaRPr lang="nb-NO"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1547" b="4637"/>
          <a:stretch/>
        </p:blipFill>
        <p:spPr bwMode="auto">
          <a:xfrm>
            <a:off x="0" y="1484784"/>
            <a:ext cx="9144000" cy="5373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2658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Klikk på «</a:t>
            </a:r>
            <a:r>
              <a:rPr lang="nb-NO" dirty="0" err="1" smtClean="0"/>
              <a:t>Meldingsboksen</a:t>
            </a:r>
            <a:r>
              <a:rPr lang="nb-NO" dirty="0" smtClean="0"/>
              <a:t>»</a:t>
            </a:r>
            <a:endParaRPr lang="nb-NO"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964" t="19794" r="8994" b="4605"/>
          <a:stretch/>
        </p:blipFill>
        <p:spPr bwMode="auto">
          <a:xfrm>
            <a:off x="15294" y="1512168"/>
            <a:ext cx="9128706" cy="5373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llipse 3"/>
          <p:cNvSpPr/>
          <p:nvPr/>
        </p:nvSpPr>
        <p:spPr>
          <a:xfrm>
            <a:off x="971600" y="3523320"/>
            <a:ext cx="1331640"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Rektangel 2"/>
          <p:cNvSpPr/>
          <p:nvPr/>
        </p:nvSpPr>
        <p:spPr>
          <a:xfrm>
            <a:off x="4067944" y="2852936"/>
            <a:ext cx="936104"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598649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Klikk på den aktuelle saken</a:t>
            </a:r>
            <a:endParaRPr lang="nb-NO" dirty="0"/>
          </a:p>
        </p:txBody>
      </p:sp>
      <p:pic>
        <p:nvPicPr>
          <p:cNvPr id="3" name="Bilde 3" descr="image0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844824"/>
            <a:ext cx="6984776"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Bildeforklaring formet som et rektangel 3"/>
          <p:cNvSpPr/>
          <p:nvPr/>
        </p:nvSpPr>
        <p:spPr>
          <a:xfrm>
            <a:off x="395536" y="3789040"/>
            <a:ext cx="2066528" cy="1224136"/>
          </a:xfrm>
          <a:prstGeom prst="wedgeRectCallout">
            <a:avLst>
              <a:gd name="adj1" fmla="val 195007"/>
              <a:gd name="adj2" fmla="val -322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Klikk på den aktuelle saken</a:t>
            </a:r>
            <a:endParaRPr lang="nb-NO" dirty="0"/>
          </a:p>
        </p:txBody>
      </p:sp>
    </p:spTree>
    <p:extLst>
      <p:ext uri="{BB962C8B-B14F-4D97-AF65-F5344CB8AC3E}">
        <p14:creationId xmlns:p14="http://schemas.microsoft.com/office/powerpoint/2010/main" val="2878144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Brukeren velger enten «Ettersending» eller «Rapport og regnskap»</a:t>
            </a:r>
            <a:endParaRPr lang="nb-NO" dirty="0"/>
          </a:p>
        </p:txBody>
      </p:sp>
      <p:pic>
        <p:nvPicPr>
          <p:cNvPr id="3" name="Bilde 1" descr="image0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412776"/>
            <a:ext cx="748883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Bildeforklaring formet som et rektangel 3"/>
          <p:cNvSpPr/>
          <p:nvPr/>
        </p:nvSpPr>
        <p:spPr>
          <a:xfrm>
            <a:off x="154360" y="2492896"/>
            <a:ext cx="1634480" cy="972688"/>
          </a:xfrm>
          <a:prstGeom prst="wedgeRectCallout">
            <a:avLst>
              <a:gd name="adj1" fmla="val 53048"/>
              <a:gd name="adj2" fmla="val 1324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Her vises kopi av søknaden</a:t>
            </a:r>
            <a:endParaRPr lang="nb-NO" dirty="0"/>
          </a:p>
        </p:txBody>
      </p:sp>
      <p:sp>
        <p:nvSpPr>
          <p:cNvPr id="5" name="Bildeforklaring formet som et rektangel 4"/>
          <p:cNvSpPr/>
          <p:nvPr/>
        </p:nvSpPr>
        <p:spPr>
          <a:xfrm>
            <a:off x="4932040" y="4581128"/>
            <a:ext cx="3960440" cy="1296144"/>
          </a:xfrm>
          <a:prstGeom prst="wedgeRectCallout">
            <a:avLst>
              <a:gd name="adj1" fmla="val -104831"/>
              <a:gd name="adj2" fmla="val -815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Her kan søkeren lage kopi av søknaden hvis søkeren skal søke om noenlunde det samme neste år eller det er nødvendig å sende inn søknaden på nytt</a:t>
            </a:r>
            <a:endParaRPr lang="nb-NO" dirty="0"/>
          </a:p>
        </p:txBody>
      </p:sp>
      <p:sp>
        <p:nvSpPr>
          <p:cNvPr id="6" name="Bildeforklaring formet som et rektangel 5"/>
          <p:cNvSpPr/>
          <p:nvPr/>
        </p:nvSpPr>
        <p:spPr>
          <a:xfrm>
            <a:off x="3635896" y="2204864"/>
            <a:ext cx="2113384" cy="972688"/>
          </a:xfrm>
          <a:prstGeom prst="wedgeRectCallout">
            <a:avLst>
              <a:gd name="adj1" fmla="val 53048"/>
              <a:gd name="adj2" fmla="val 1324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Digitalt skjema for ettersending av informasjon</a:t>
            </a:r>
            <a:endParaRPr lang="nb-NO" dirty="0"/>
          </a:p>
        </p:txBody>
      </p:sp>
      <p:sp>
        <p:nvSpPr>
          <p:cNvPr id="7" name="Bildeforklaring formet som et rektangel 6"/>
          <p:cNvSpPr/>
          <p:nvPr/>
        </p:nvSpPr>
        <p:spPr>
          <a:xfrm>
            <a:off x="6347048" y="2132856"/>
            <a:ext cx="2113384" cy="1049280"/>
          </a:xfrm>
          <a:prstGeom prst="wedgeRectCallout">
            <a:avLst>
              <a:gd name="adj1" fmla="val 3291"/>
              <a:gd name="adj2" fmla="val 1446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Digitalt skjema for rapport og regnskap for ettersending av informasjon</a:t>
            </a:r>
            <a:endParaRPr lang="nb-NO" dirty="0"/>
          </a:p>
        </p:txBody>
      </p:sp>
      <p:sp>
        <p:nvSpPr>
          <p:cNvPr id="8" name="TekstSylinder 7"/>
          <p:cNvSpPr txBox="1"/>
          <p:nvPr/>
        </p:nvSpPr>
        <p:spPr>
          <a:xfrm>
            <a:off x="154360" y="6089520"/>
            <a:ext cx="6062237" cy="646331"/>
          </a:xfrm>
          <a:prstGeom prst="rect">
            <a:avLst/>
          </a:prstGeom>
          <a:noFill/>
        </p:spPr>
        <p:txBody>
          <a:bodyPr wrap="none" rtlCol="0">
            <a:spAutoFit/>
          </a:bodyPr>
          <a:lstStyle/>
          <a:p>
            <a:r>
              <a:rPr lang="nb-NO" b="1" dirty="0" smtClean="0">
                <a:solidFill>
                  <a:srgbClr val="FF0000"/>
                </a:solidFill>
              </a:rPr>
              <a:t>For ordninger som bruker Utbetalingsanmodning vil knappen </a:t>
            </a:r>
          </a:p>
          <a:p>
            <a:r>
              <a:rPr lang="nb-NO" b="1" dirty="0" smtClean="0">
                <a:solidFill>
                  <a:srgbClr val="FF0000"/>
                </a:solidFill>
              </a:rPr>
              <a:t>«Be om utbetaling» også være tilgjengelig her. </a:t>
            </a:r>
            <a:endParaRPr lang="nb-NO" b="1" dirty="0">
              <a:solidFill>
                <a:srgbClr val="FF0000"/>
              </a:solidFill>
            </a:endParaRPr>
          </a:p>
        </p:txBody>
      </p:sp>
    </p:spTree>
    <p:extLst>
      <p:ext uri="{BB962C8B-B14F-4D97-AF65-F5344CB8AC3E}">
        <p14:creationId xmlns:p14="http://schemas.microsoft.com/office/powerpoint/2010/main" val="74658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Slik vil skjemaet for rapport og regnskap se ut for brukeren</a:t>
            </a:r>
            <a:endParaRPr lang="nb-NO" dirty="0"/>
          </a:p>
        </p:txBody>
      </p:sp>
      <p:pic>
        <p:nvPicPr>
          <p:cNvPr id="6146" name="Bilde 2" descr="image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72816"/>
            <a:ext cx="855662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452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Gjøre arbeidsnotater på saken</a:t>
            </a:r>
            <a:endParaRPr lang="nb-NO" dirty="0"/>
          </a:p>
        </p:txBody>
      </p:sp>
      <p:sp>
        <p:nvSpPr>
          <p:cNvPr id="3" name="Plassholder for innhold 2"/>
          <p:cNvSpPr>
            <a:spLocks noGrp="1"/>
          </p:cNvSpPr>
          <p:nvPr>
            <p:ph idx="1"/>
          </p:nvPr>
        </p:nvSpPr>
        <p:spPr/>
        <p:txBody>
          <a:bodyPr>
            <a:normAutofit fontScale="92500" lnSpcReduction="10000"/>
          </a:bodyPr>
          <a:lstStyle/>
          <a:p>
            <a:r>
              <a:rPr lang="nb-NO" dirty="0" err="1" smtClean="0"/>
              <a:t>Tilskuddsløsningen</a:t>
            </a:r>
            <a:r>
              <a:rPr lang="nb-NO" dirty="0" smtClean="0"/>
              <a:t> har en eget felt som kan brukes til notater og merknader som ikke offentliggjøres, og som heller ikke gjøres tilgjengelig for de som fatter vedtak. </a:t>
            </a:r>
          </a:p>
          <a:p>
            <a:r>
              <a:rPr lang="nb-NO" dirty="0" smtClean="0"/>
              <a:t>Dette feltet kan benyttes til arbeidsnotater som f eks behovet for å innhente informasjon, informasjon i søknaden som må kontrolleres, merknader knyttet til tildelinger i tidligere år </a:t>
            </a:r>
            <a:r>
              <a:rPr lang="nb-NO" dirty="0" err="1" smtClean="0"/>
              <a:t>etc</a:t>
            </a:r>
            <a:endParaRPr lang="nb-NO" dirty="0" smtClean="0"/>
          </a:p>
          <a:p>
            <a:r>
              <a:rPr lang="nb-NO" dirty="0" smtClean="0"/>
              <a:t>Se påfølgende sider for bruk av denne funksjonaliteten</a:t>
            </a:r>
          </a:p>
        </p:txBody>
      </p:sp>
    </p:spTree>
    <p:extLst>
      <p:ext uri="{BB962C8B-B14F-4D97-AF65-F5344CB8AC3E}">
        <p14:creationId xmlns:p14="http://schemas.microsoft.com/office/powerpoint/2010/main" val="331744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llipse 2"/>
          <p:cNvSpPr/>
          <p:nvPr/>
        </p:nvSpPr>
        <p:spPr>
          <a:xfrm>
            <a:off x="35496" y="4653136"/>
            <a:ext cx="1368152"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Bildeforklaring formet som et rektangel 1"/>
          <p:cNvSpPr/>
          <p:nvPr/>
        </p:nvSpPr>
        <p:spPr>
          <a:xfrm>
            <a:off x="2251188" y="4365104"/>
            <a:ext cx="1944216" cy="882388"/>
          </a:xfrm>
          <a:prstGeom prst="wedgeRectCallout">
            <a:avLst>
              <a:gd name="adj1" fmla="val -94203"/>
              <a:gd name="adj2" fmla="val 49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Skriv inn arbeidsnotatet og lagre</a:t>
            </a:r>
            <a:endParaRPr lang="nb-NO" dirty="0"/>
          </a:p>
        </p:txBody>
      </p:sp>
    </p:spTree>
    <p:extLst>
      <p:ext uri="{BB962C8B-B14F-4D97-AF65-F5344CB8AC3E}">
        <p14:creationId xmlns:p14="http://schemas.microsoft.com/office/powerpoint/2010/main" val="16956244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rektangel 2"/>
          <p:cNvSpPr/>
          <p:nvPr/>
        </p:nvSpPr>
        <p:spPr>
          <a:xfrm>
            <a:off x="3851920" y="2276872"/>
            <a:ext cx="2376264" cy="1872208"/>
          </a:xfrm>
          <a:prstGeom prst="wedgeRectCallout">
            <a:avLst>
              <a:gd name="adj1" fmla="val 112395"/>
              <a:gd name="adj2" fmla="val -261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Skriv inn arbeidsnotatet og lagre</a:t>
            </a:r>
            <a:endParaRPr lang="nb-NO" dirty="0"/>
          </a:p>
        </p:txBody>
      </p:sp>
      <p:sp>
        <p:nvSpPr>
          <p:cNvPr id="4" name="Bildeforklaring formet som et rektangel 3"/>
          <p:cNvSpPr/>
          <p:nvPr/>
        </p:nvSpPr>
        <p:spPr>
          <a:xfrm>
            <a:off x="3851920" y="2276872"/>
            <a:ext cx="2376264" cy="1872208"/>
          </a:xfrm>
          <a:prstGeom prst="wedgeRectCallout">
            <a:avLst>
              <a:gd name="adj1" fmla="val -94203"/>
              <a:gd name="adj2" fmla="val 49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For å se hvilke saker som det er laget arbeidsnotater på kan sakene enten grupperes eller sorteres</a:t>
            </a:r>
            <a:endParaRPr lang="nb-NO" dirty="0"/>
          </a:p>
        </p:txBody>
      </p:sp>
    </p:spTree>
    <p:extLst>
      <p:ext uri="{BB962C8B-B14F-4D97-AF65-F5344CB8AC3E}">
        <p14:creationId xmlns:p14="http://schemas.microsoft.com/office/powerpoint/2010/main" val="16085173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Prioritere søknadene</a:t>
            </a:r>
            <a:endParaRPr lang="nb-NO" dirty="0"/>
          </a:p>
        </p:txBody>
      </p:sp>
      <p:sp>
        <p:nvSpPr>
          <p:cNvPr id="3" name="Plassholder for innhold 2"/>
          <p:cNvSpPr>
            <a:spLocks noGrp="1"/>
          </p:cNvSpPr>
          <p:nvPr>
            <p:ph idx="1"/>
          </p:nvPr>
        </p:nvSpPr>
        <p:spPr/>
        <p:txBody>
          <a:bodyPr>
            <a:normAutofit fontScale="92500" lnSpcReduction="10000"/>
          </a:bodyPr>
          <a:lstStyle/>
          <a:p>
            <a:r>
              <a:rPr lang="nb-NO" dirty="0" err="1" smtClean="0"/>
              <a:t>Tilskuddsløsningen</a:t>
            </a:r>
            <a:r>
              <a:rPr lang="nb-NO" dirty="0" smtClean="0"/>
              <a:t> har et felt som heter «Prioritering». Det er et felt som kan brukes til å dele inn søknadene </a:t>
            </a:r>
            <a:r>
              <a:rPr lang="nb-NO" dirty="0" err="1" smtClean="0"/>
              <a:t>iht</a:t>
            </a:r>
            <a:r>
              <a:rPr lang="nb-NO" dirty="0" smtClean="0"/>
              <a:t> prioritering som en første grovsortering. Da kan søknadene med prioritet 1 saksbehandles først og forslag til innstilt beløp. Etter at denne gruppen er behandlet kan en se hvor mye av rammen som er fordelt og hvor mye som er tilgjengelig for søknadene som er gitt prioritet 2</a:t>
            </a:r>
          </a:p>
          <a:p>
            <a:r>
              <a:rPr lang="nb-NO" dirty="0" smtClean="0"/>
              <a:t>Se neste sider for illustrasjon</a:t>
            </a:r>
          </a:p>
        </p:txBody>
      </p:sp>
    </p:spTree>
    <p:extLst>
      <p:ext uri="{BB962C8B-B14F-4D97-AF65-F5344CB8AC3E}">
        <p14:creationId xmlns:p14="http://schemas.microsoft.com/office/powerpoint/2010/main" val="17031034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rektangel 2"/>
          <p:cNvSpPr/>
          <p:nvPr/>
        </p:nvSpPr>
        <p:spPr>
          <a:xfrm>
            <a:off x="2483768" y="2276872"/>
            <a:ext cx="3744416" cy="1872208"/>
          </a:xfrm>
          <a:prstGeom prst="wedgeRectCallout">
            <a:avLst>
              <a:gd name="adj1" fmla="val -103501"/>
              <a:gd name="adj2" fmla="val -332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Sakene blir registrert med 99 som forhåndsdefinert verdi. Sett ønsket prioritet. Lagre. </a:t>
            </a:r>
            <a:endParaRPr lang="nb-NO" dirty="0"/>
          </a:p>
        </p:txBody>
      </p:sp>
    </p:spTree>
    <p:extLst>
      <p:ext uri="{BB962C8B-B14F-4D97-AF65-F5344CB8AC3E}">
        <p14:creationId xmlns:p14="http://schemas.microsoft.com/office/powerpoint/2010/main" val="2690383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rektangel 2"/>
          <p:cNvSpPr/>
          <p:nvPr/>
        </p:nvSpPr>
        <p:spPr>
          <a:xfrm>
            <a:off x="3635896" y="2276872"/>
            <a:ext cx="2592288" cy="1872208"/>
          </a:xfrm>
          <a:prstGeom prst="wedgeRectCallout">
            <a:avLst>
              <a:gd name="adj1" fmla="val 81089"/>
              <a:gd name="adj2" fmla="val -698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For å se alle sakene </a:t>
            </a:r>
            <a:r>
              <a:rPr lang="nb-NO" dirty="0" err="1" smtClean="0"/>
              <a:t>iht</a:t>
            </a:r>
            <a:r>
              <a:rPr lang="nb-NO" dirty="0" smtClean="0"/>
              <a:t> prioritet, velg «prioritet» i feltet «Velg gruppering»</a:t>
            </a:r>
            <a:endParaRPr lang="nb-NO" dirty="0"/>
          </a:p>
        </p:txBody>
      </p:sp>
    </p:spTree>
    <p:extLst>
      <p:ext uri="{BB962C8B-B14F-4D97-AF65-F5344CB8AC3E}">
        <p14:creationId xmlns:p14="http://schemas.microsoft.com/office/powerpoint/2010/main" val="296336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0" y="274638"/>
            <a:ext cx="9144000" cy="1498178"/>
          </a:xfrm>
        </p:spPr>
        <p:txBody>
          <a:bodyPr>
            <a:normAutofit fontScale="90000"/>
          </a:bodyPr>
          <a:lstStyle/>
          <a:p>
            <a:r>
              <a:rPr lang="nb-NO" dirty="0"/>
              <a:t>Velge kriterium for innstilling til </a:t>
            </a:r>
            <a:r>
              <a:rPr lang="nb-NO" dirty="0" smtClean="0"/>
              <a:t>vedtak/ vedtak</a:t>
            </a:r>
            <a:r>
              <a:rPr lang="nb-NO" dirty="0"/>
              <a:t>, supplere med individuell begrunnelse</a:t>
            </a:r>
          </a:p>
        </p:txBody>
      </p:sp>
      <p:sp>
        <p:nvSpPr>
          <p:cNvPr id="3" name="Plassholder for innhold 2"/>
          <p:cNvSpPr>
            <a:spLocks noGrp="1"/>
          </p:cNvSpPr>
          <p:nvPr>
            <p:ph idx="1"/>
          </p:nvPr>
        </p:nvSpPr>
        <p:spPr>
          <a:xfrm>
            <a:off x="457200" y="2276872"/>
            <a:ext cx="8229600" cy="3849291"/>
          </a:xfrm>
        </p:spPr>
        <p:txBody>
          <a:bodyPr>
            <a:normAutofit fontScale="62500" lnSpcReduction="20000"/>
          </a:bodyPr>
          <a:lstStyle/>
          <a:p>
            <a:r>
              <a:rPr lang="nb-NO" dirty="0" smtClean="0"/>
              <a:t>Løsningen er satt opp slik at det ikke skal være nødvendig å skrive en egen begrunnelse for innstilling til vedtak pr sak. Ved oppsett av løsningen bestemmer virksomheten hvilke kriterier som skal brukes for tilsagn og avslag.  Pr kriterium lages det en standardtekst som brukes </a:t>
            </a:r>
            <a:r>
              <a:rPr lang="nb-NO" dirty="0" err="1" smtClean="0"/>
              <a:t>ifm</a:t>
            </a:r>
            <a:r>
              <a:rPr lang="nb-NO" dirty="0" smtClean="0"/>
              <a:t> innstillings- og vedtaksrapportene og brev til søker. Kriterium med tilhørende standardtekst velges fra </a:t>
            </a:r>
            <a:r>
              <a:rPr lang="nb-NO" dirty="0" err="1" smtClean="0"/>
              <a:t>nedtrekksmenyen</a:t>
            </a:r>
            <a:r>
              <a:rPr lang="nb-NO" dirty="0" smtClean="0"/>
              <a:t> til feltet «Innstilling til vedtak». Når vedtaket er fattet, gjentas dette ved å velge endelig kriterium fra feltet «Vedtak»  </a:t>
            </a:r>
          </a:p>
          <a:p>
            <a:r>
              <a:rPr lang="nb-NO" dirty="0" smtClean="0"/>
              <a:t>I forbindelse med noen søknader kan det være behov for en mer individuell begrunnelse. Denne begrunnelsen skrives inn i feltet «Utfyllende </a:t>
            </a:r>
            <a:r>
              <a:rPr lang="nb-NO" dirty="0" err="1" smtClean="0"/>
              <a:t>vilkårstekster</a:t>
            </a:r>
            <a:r>
              <a:rPr lang="nb-NO" dirty="0" smtClean="0"/>
              <a:t>». Denne teksten kommer med i innstillings- og vedtaksrapport og i brev til søker.</a:t>
            </a:r>
            <a:r>
              <a:rPr lang="nb-NO" dirty="0"/>
              <a:t> </a:t>
            </a:r>
            <a:r>
              <a:rPr lang="nb-NO" dirty="0" smtClean="0"/>
              <a:t>Denne teksten må eventuelt endres </a:t>
            </a:r>
            <a:r>
              <a:rPr lang="nb-NO" dirty="0" err="1" smtClean="0"/>
              <a:t>iht</a:t>
            </a:r>
            <a:r>
              <a:rPr lang="nb-NO" dirty="0" smtClean="0"/>
              <a:t> vedtaket.</a:t>
            </a:r>
          </a:p>
          <a:p>
            <a:r>
              <a:rPr lang="nb-NO" dirty="0" smtClean="0"/>
              <a:t>Se neste sider for illustrasjon</a:t>
            </a:r>
          </a:p>
        </p:txBody>
      </p:sp>
    </p:spTree>
    <p:extLst>
      <p:ext uri="{BB962C8B-B14F-4D97-AF65-F5344CB8AC3E}">
        <p14:creationId xmlns:p14="http://schemas.microsoft.com/office/powerpoint/2010/main" val="19844861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rektangel 2"/>
          <p:cNvSpPr/>
          <p:nvPr/>
        </p:nvSpPr>
        <p:spPr>
          <a:xfrm>
            <a:off x="5364088" y="2276872"/>
            <a:ext cx="2592288" cy="1872208"/>
          </a:xfrm>
          <a:prstGeom prst="wedgeRectCallout">
            <a:avLst>
              <a:gd name="adj1" fmla="val 79325"/>
              <a:gd name="adj2" fmla="val 92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Klikk her for å få tilgang til kriteriene for tilsagn og avslag</a:t>
            </a:r>
            <a:endParaRPr lang="nb-NO" dirty="0"/>
          </a:p>
        </p:txBody>
      </p:sp>
    </p:spTree>
    <p:extLst>
      <p:ext uri="{BB962C8B-B14F-4D97-AF65-F5344CB8AC3E}">
        <p14:creationId xmlns:p14="http://schemas.microsoft.com/office/powerpoint/2010/main" val="1928408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rektangel 2"/>
          <p:cNvSpPr/>
          <p:nvPr/>
        </p:nvSpPr>
        <p:spPr>
          <a:xfrm>
            <a:off x="827584" y="1916832"/>
            <a:ext cx="2592288" cy="1080120"/>
          </a:xfrm>
          <a:prstGeom prst="wedgeRectCallout">
            <a:avLst>
              <a:gd name="adj1" fmla="val -37784"/>
              <a:gd name="adj2" fmla="val 1697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Velg riktig kriterium. Lagre</a:t>
            </a:r>
            <a:endParaRPr lang="nb-NO" dirty="0"/>
          </a:p>
        </p:txBody>
      </p:sp>
    </p:spTree>
    <p:extLst>
      <p:ext uri="{BB962C8B-B14F-4D97-AF65-F5344CB8AC3E}">
        <p14:creationId xmlns:p14="http://schemas.microsoft.com/office/powerpoint/2010/main" val="3459328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rektangel 2"/>
          <p:cNvSpPr/>
          <p:nvPr/>
        </p:nvSpPr>
        <p:spPr>
          <a:xfrm>
            <a:off x="3995936" y="1376772"/>
            <a:ext cx="2592288" cy="1080120"/>
          </a:xfrm>
          <a:prstGeom prst="wedgeRectCallout">
            <a:avLst>
              <a:gd name="adj1" fmla="val -86109"/>
              <a:gd name="adj2" fmla="val 1620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Hvis behov, skriv en utdypende begrunnelse eller instruksjon knyttet til vedtaket. Lagre</a:t>
            </a:r>
            <a:endParaRPr lang="nb-NO" dirty="0"/>
          </a:p>
        </p:txBody>
      </p:sp>
    </p:spTree>
    <p:extLst>
      <p:ext uri="{BB962C8B-B14F-4D97-AF65-F5344CB8AC3E}">
        <p14:creationId xmlns:p14="http://schemas.microsoft.com/office/powerpoint/2010/main" val="23087418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Hurtig oppdatering av </a:t>
            </a:r>
            <a:r>
              <a:rPr lang="nb-NO" dirty="0"/>
              <a:t>saker uten å gå inn i den enkelte </a:t>
            </a:r>
            <a:r>
              <a:rPr lang="nb-NO" dirty="0" smtClean="0"/>
              <a:t>sak</a:t>
            </a:r>
            <a:endParaRPr lang="nb-NO" dirty="0"/>
          </a:p>
        </p:txBody>
      </p:sp>
      <p:sp>
        <p:nvSpPr>
          <p:cNvPr id="3" name="Plassholder for innhold 2"/>
          <p:cNvSpPr>
            <a:spLocks noGrp="1"/>
          </p:cNvSpPr>
          <p:nvPr>
            <p:ph idx="1"/>
          </p:nvPr>
        </p:nvSpPr>
        <p:spPr/>
        <p:txBody>
          <a:bodyPr>
            <a:normAutofit/>
          </a:bodyPr>
          <a:lstStyle/>
          <a:p>
            <a:r>
              <a:rPr lang="nb-NO" dirty="0" smtClean="0"/>
              <a:t>Underveis i saksbehandlingen kan det være aktuelt å oppdatere mange saker med den samme informasjonen. Og helst uten flere klikk en nødvendig.</a:t>
            </a:r>
          </a:p>
          <a:p>
            <a:r>
              <a:rPr lang="nb-NO" dirty="0" smtClean="0"/>
              <a:t>Et eksempel kan være oppdatering av sakene etter at det er fattet vedtak.</a:t>
            </a:r>
          </a:p>
          <a:p>
            <a:r>
              <a:rPr lang="nb-NO" dirty="0" smtClean="0"/>
              <a:t>Se neste sider for illustrasjon</a:t>
            </a:r>
          </a:p>
        </p:txBody>
      </p:sp>
    </p:spTree>
    <p:extLst>
      <p:ext uri="{BB962C8B-B14F-4D97-AF65-F5344CB8AC3E}">
        <p14:creationId xmlns:p14="http://schemas.microsoft.com/office/powerpoint/2010/main" val="1984486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Bildeforklaring formet som et rektangel 3"/>
          <p:cNvSpPr/>
          <p:nvPr/>
        </p:nvSpPr>
        <p:spPr>
          <a:xfrm>
            <a:off x="3995936" y="1376772"/>
            <a:ext cx="2592288" cy="1080120"/>
          </a:xfrm>
          <a:prstGeom prst="wedgeRectCallout">
            <a:avLst>
              <a:gd name="adj1" fmla="val 92024"/>
              <a:gd name="adj2" fmla="val -148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Velg «Vedtatt beløp» i feltet «Sortering</a:t>
            </a:r>
            <a:endParaRPr lang="nb-NO" dirty="0"/>
          </a:p>
        </p:txBody>
      </p:sp>
    </p:spTree>
    <p:extLst>
      <p:ext uri="{BB962C8B-B14F-4D97-AF65-F5344CB8AC3E}">
        <p14:creationId xmlns:p14="http://schemas.microsoft.com/office/powerpoint/2010/main" val="4226880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05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Bildeforklaring formet som et rektangel 4"/>
          <p:cNvSpPr/>
          <p:nvPr/>
        </p:nvSpPr>
        <p:spPr>
          <a:xfrm>
            <a:off x="3923928" y="2456892"/>
            <a:ext cx="2592288" cy="1080120"/>
          </a:xfrm>
          <a:prstGeom prst="wedgeRectCallout">
            <a:avLst>
              <a:gd name="adj1" fmla="val 92024"/>
              <a:gd name="adj2" fmla="val -148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Legg inn vedtatt beløp </a:t>
            </a:r>
            <a:r>
              <a:rPr lang="nb-NO" dirty="0" err="1" smtClean="0"/>
              <a:t>iht</a:t>
            </a:r>
            <a:r>
              <a:rPr lang="nb-NO" dirty="0" smtClean="0"/>
              <a:t> vedtak. </a:t>
            </a:r>
            <a:r>
              <a:rPr lang="nb-NO" smtClean="0"/>
              <a:t>Lagre.</a:t>
            </a:r>
            <a:endParaRPr lang="nb-NO" dirty="0"/>
          </a:p>
        </p:txBody>
      </p:sp>
    </p:spTree>
    <p:extLst>
      <p:ext uri="{BB962C8B-B14F-4D97-AF65-F5344CB8AC3E}">
        <p14:creationId xmlns:p14="http://schemas.microsoft.com/office/powerpoint/2010/main" val="10668563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rektangel 2"/>
          <p:cNvSpPr/>
          <p:nvPr/>
        </p:nvSpPr>
        <p:spPr>
          <a:xfrm>
            <a:off x="3923928" y="2456892"/>
            <a:ext cx="2592288" cy="1080120"/>
          </a:xfrm>
          <a:prstGeom prst="wedgeRectCallout">
            <a:avLst>
              <a:gd name="adj1" fmla="val 92024"/>
              <a:gd name="adj2" fmla="val -148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Legg inn endelige kriterier for vedtak </a:t>
            </a:r>
            <a:r>
              <a:rPr lang="nb-NO" dirty="0" err="1" smtClean="0"/>
              <a:t>iht</a:t>
            </a:r>
            <a:r>
              <a:rPr lang="nb-NO" dirty="0" smtClean="0"/>
              <a:t> vedtaket. Lagre.</a:t>
            </a:r>
            <a:endParaRPr lang="nb-NO" dirty="0"/>
          </a:p>
        </p:txBody>
      </p:sp>
    </p:spTree>
    <p:extLst>
      <p:ext uri="{BB962C8B-B14F-4D97-AF65-F5344CB8AC3E}">
        <p14:creationId xmlns:p14="http://schemas.microsoft.com/office/powerpoint/2010/main" val="1057651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Velge «Kopiere» og send inn på nytt</a:t>
            </a:r>
            <a:endParaRPr lang="nb-NO" dirty="0"/>
          </a:p>
        </p:txBody>
      </p:sp>
      <p:pic>
        <p:nvPicPr>
          <p:cNvPr id="3" name="Bilde 1" descr="image0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412776"/>
            <a:ext cx="748883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Bildeforklaring formet som et rektangel 4"/>
          <p:cNvSpPr/>
          <p:nvPr/>
        </p:nvSpPr>
        <p:spPr>
          <a:xfrm>
            <a:off x="5364088" y="2148840"/>
            <a:ext cx="3024336" cy="1728192"/>
          </a:xfrm>
          <a:prstGeom prst="wedgeRectCallout">
            <a:avLst>
              <a:gd name="adj1" fmla="val -123714"/>
              <a:gd name="adj2" fmla="val 568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Her kan søkeren lage kopi av søknaden hvis søkeren skal søke om noenlunde det samme neste år</a:t>
            </a:r>
            <a:endParaRPr lang="nb-NO" dirty="0"/>
          </a:p>
        </p:txBody>
      </p:sp>
      <p:sp>
        <p:nvSpPr>
          <p:cNvPr id="8" name="Avrundet rektangel 7"/>
          <p:cNvSpPr/>
          <p:nvPr/>
        </p:nvSpPr>
        <p:spPr>
          <a:xfrm>
            <a:off x="971600" y="4941168"/>
            <a:ext cx="6696744" cy="158417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Den opprinnelige søknaden din blir nå hentet frem, Du går så til slutten av skjemaet og velger «Send inn». Da sendes søknaden inn på nytt. Du skal IKKE lage en </a:t>
            </a:r>
            <a:r>
              <a:rPr lang="nb-NO" dirty="0" err="1" smtClean="0">
                <a:solidFill>
                  <a:schemeClr val="tx1"/>
                </a:solidFill>
              </a:rPr>
              <a:t>pdf</a:t>
            </a:r>
            <a:r>
              <a:rPr lang="nb-NO" dirty="0" smtClean="0">
                <a:solidFill>
                  <a:schemeClr val="tx1"/>
                </a:solidFill>
              </a:rPr>
              <a:t> og sende den inn pr epost.</a:t>
            </a:r>
            <a:endParaRPr lang="nb-NO" dirty="0">
              <a:solidFill>
                <a:schemeClr val="tx1"/>
              </a:solidFill>
            </a:endParaRPr>
          </a:p>
        </p:txBody>
      </p:sp>
    </p:spTree>
    <p:extLst>
      <p:ext uri="{BB962C8B-B14F-4D97-AF65-F5344CB8AC3E}">
        <p14:creationId xmlns:p14="http://schemas.microsoft.com/office/powerpoint/2010/main" val="2316395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Slik kan du søke på tvers av sakene</a:t>
            </a:r>
            <a:endParaRPr lang="nb-NO" dirty="0"/>
          </a:p>
        </p:txBody>
      </p:sp>
      <p:sp>
        <p:nvSpPr>
          <p:cNvPr id="3" name="Plassholder for innhold 2"/>
          <p:cNvSpPr>
            <a:spLocks noGrp="1"/>
          </p:cNvSpPr>
          <p:nvPr>
            <p:ph idx="1"/>
          </p:nvPr>
        </p:nvSpPr>
        <p:spPr/>
        <p:txBody>
          <a:bodyPr/>
          <a:lstStyle/>
          <a:p>
            <a:r>
              <a:rPr lang="nb-NO" dirty="0" smtClean="0"/>
              <a:t>Det kan være ønskelig å søke på tvers av saker og ordninger/saksbehandlingsrunder.</a:t>
            </a:r>
          </a:p>
          <a:p>
            <a:r>
              <a:rPr lang="nb-NO" dirty="0" smtClean="0"/>
              <a:t>Den påfølgende beskrivelsen viser hvordan du enkelte kan søke og få treff som skiller mellom saker </a:t>
            </a:r>
            <a:r>
              <a:rPr lang="nb-NO" smtClean="0"/>
              <a:t>og dokumenter</a:t>
            </a:r>
            <a:endParaRPr lang="nb-NO"/>
          </a:p>
        </p:txBody>
      </p:sp>
    </p:spTree>
    <p:extLst>
      <p:ext uri="{BB962C8B-B14F-4D97-AF65-F5344CB8AC3E}">
        <p14:creationId xmlns:p14="http://schemas.microsoft.com/office/powerpoint/2010/main" val="3095667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Bildeforklaring formet som et avrundet rektangel 4"/>
          <p:cNvSpPr/>
          <p:nvPr/>
        </p:nvSpPr>
        <p:spPr>
          <a:xfrm>
            <a:off x="4266869" y="2538512"/>
            <a:ext cx="3096344" cy="1512168"/>
          </a:xfrm>
          <a:prstGeom prst="wedgeRoundRectCallout">
            <a:avLst>
              <a:gd name="adj1" fmla="val 78973"/>
              <a:gd name="adj2" fmla="val -148907"/>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I menylinjen øverst kan du søke etter saker og dokumenter. Klikk på forstørrelsesglasset i toppmenyen for å starte søk.</a:t>
            </a:r>
          </a:p>
        </p:txBody>
      </p:sp>
    </p:spTree>
    <p:extLst>
      <p:ext uri="{BB962C8B-B14F-4D97-AF65-F5344CB8AC3E}">
        <p14:creationId xmlns:p14="http://schemas.microsoft.com/office/powerpoint/2010/main" val="29651845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ildeforklaring formet som et avrundet rektangel 2"/>
          <p:cNvSpPr/>
          <p:nvPr/>
        </p:nvSpPr>
        <p:spPr>
          <a:xfrm>
            <a:off x="1475656" y="2514021"/>
            <a:ext cx="3096344" cy="936104"/>
          </a:xfrm>
          <a:prstGeom prst="wedgeRoundRectCallout">
            <a:avLst>
              <a:gd name="adj1" fmla="val -67865"/>
              <a:gd name="adj2" fmla="val -176364"/>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1. Felt </a:t>
            </a:r>
            <a:r>
              <a:rPr lang="nb-NO" dirty="0">
                <a:solidFill>
                  <a:schemeClr val="tx1"/>
                </a:solidFill>
              </a:rPr>
              <a:t>for enkeltsøk åpnes. Standard oppsett søker på dokumenter og saker. </a:t>
            </a:r>
          </a:p>
        </p:txBody>
      </p:sp>
      <p:sp>
        <p:nvSpPr>
          <p:cNvPr id="4" name="Bildeforklaring formet som et avrundet rektangel 3"/>
          <p:cNvSpPr/>
          <p:nvPr/>
        </p:nvSpPr>
        <p:spPr>
          <a:xfrm>
            <a:off x="5220072" y="2492896"/>
            <a:ext cx="3096344" cy="936104"/>
          </a:xfrm>
          <a:prstGeom prst="wedgeRoundRectCallout">
            <a:avLst>
              <a:gd name="adj1" fmla="val -67865"/>
              <a:gd name="adj2" fmla="val -176364"/>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2</a:t>
            </a:r>
            <a:r>
              <a:rPr lang="nb-NO" dirty="0" smtClean="0">
                <a:solidFill>
                  <a:schemeClr val="tx1"/>
                </a:solidFill>
              </a:rPr>
              <a:t>. </a:t>
            </a:r>
            <a:r>
              <a:rPr lang="nb-NO" dirty="0">
                <a:solidFill>
                  <a:schemeClr val="tx1"/>
                </a:solidFill>
              </a:rPr>
              <a:t>Skriv inn ønsket søkeord og trykk </a:t>
            </a:r>
            <a:r>
              <a:rPr lang="nb-NO" b="1" dirty="0">
                <a:solidFill>
                  <a:schemeClr val="tx1"/>
                </a:solidFill>
              </a:rPr>
              <a:t>Enter</a:t>
            </a:r>
            <a:r>
              <a:rPr lang="nb-NO" dirty="0">
                <a:solidFill>
                  <a:schemeClr val="tx1"/>
                </a:solidFill>
              </a:rPr>
              <a:t>.</a:t>
            </a:r>
          </a:p>
        </p:txBody>
      </p:sp>
    </p:spTree>
    <p:extLst>
      <p:ext uri="{BB962C8B-B14F-4D97-AF65-F5344CB8AC3E}">
        <p14:creationId xmlns:p14="http://schemas.microsoft.com/office/powerpoint/2010/main" val="4037930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vrundet rektangel 2"/>
          <p:cNvSpPr/>
          <p:nvPr/>
        </p:nvSpPr>
        <p:spPr>
          <a:xfrm>
            <a:off x="2339752" y="2708920"/>
            <a:ext cx="5904656" cy="194421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dirty="0">
                <a:solidFill>
                  <a:schemeClr val="tx1"/>
                </a:solidFill>
              </a:rPr>
              <a:t>Søkeresultatet vises sortert under </a:t>
            </a:r>
            <a:r>
              <a:rPr lang="nb-NO" b="1" dirty="0">
                <a:solidFill>
                  <a:schemeClr val="tx1"/>
                </a:solidFill>
              </a:rPr>
              <a:t>Dokumenter og Saker</a:t>
            </a:r>
            <a:r>
              <a:rPr lang="nb-NO" dirty="0">
                <a:solidFill>
                  <a:schemeClr val="tx1"/>
                </a:solidFill>
              </a:rPr>
              <a:t>. Velg oversikt ved å klikke på aktuell liste.</a:t>
            </a:r>
          </a:p>
          <a:p>
            <a:endParaRPr lang="nb-NO" dirty="0">
              <a:solidFill>
                <a:schemeClr val="tx1"/>
              </a:solidFill>
            </a:endParaRPr>
          </a:p>
          <a:p>
            <a:r>
              <a:rPr lang="nb-NO" dirty="0" smtClean="0">
                <a:solidFill>
                  <a:schemeClr val="tx1"/>
                </a:solidFill>
              </a:rPr>
              <a:t>Søketreffet </a:t>
            </a:r>
            <a:r>
              <a:rPr lang="nb-NO" dirty="0">
                <a:solidFill>
                  <a:schemeClr val="tx1"/>
                </a:solidFill>
              </a:rPr>
              <a:t>vises i listen. Klikk på dokumentet /saken du skal se nærmere på.</a:t>
            </a:r>
          </a:p>
          <a:p>
            <a:endParaRPr lang="nb-NO" dirty="0" smtClean="0">
              <a:solidFill>
                <a:schemeClr val="tx1"/>
              </a:solidFill>
            </a:endParaRPr>
          </a:p>
        </p:txBody>
      </p:sp>
    </p:spTree>
    <p:extLst>
      <p:ext uri="{BB962C8B-B14F-4D97-AF65-F5344CB8AC3E}">
        <p14:creationId xmlns:p14="http://schemas.microsoft.com/office/powerpoint/2010/main" val="4330659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1007</TotalTime>
  <Words>1756</Words>
  <Application>Microsoft Office PowerPoint</Application>
  <PresentationFormat>Skjermfremvisning (4:3)</PresentationFormat>
  <Paragraphs>122</Paragraphs>
  <Slides>47</Slides>
  <Notes>0</Notes>
  <HiddenSlides>0</HiddenSlides>
  <MMClips>0</MMClips>
  <ScaleCrop>false</ScaleCrop>
  <HeadingPairs>
    <vt:vector size="4" baseType="variant">
      <vt:variant>
        <vt:lpstr>Tema</vt:lpstr>
      </vt:variant>
      <vt:variant>
        <vt:i4>1</vt:i4>
      </vt:variant>
      <vt:variant>
        <vt:lpstr>Lysbildetitler</vt:lpstr>
      </vt:variant>
      <vt:variant>
        <vt:i4>47</vt:i4>
      </vt:variant>
    </vt:vector>
  </HeadingPairs>
  <TitlesOfParts>
    <vt:vector size="48" baseType="lpstr">
      <vt:lpstr>Office-tema</vt:lpstr>
      <vt:lpstr>Hvordan bruke Tilskuddsløsningen effektivt</vt:lpstr>
      <vt:lpstr>Innhold</vt:lpstr>
      <vt:lpstr>Endre status til «Lukket for nye saker»</vt:lpstr>
      <vt:lpstr>Endre status til «Lukket for nye saker»</vt:lpstr>
      <vt:lpstr>Revisjoner for sporbarhet og sammenligning </vt:lpstr>
      <vt:lpstr>PowerPoint-presentasjon</vt:lpstr>
      <vt:lpstr>PowerPoint-presentasjon</vt:lpstr>
      <vt:lpstr>Kombinering av informasjon for gruppering og sortering</vt:lpstr>
      <vt:lpstr>Dele sakene mellom saksbehandlerne</vt:lpstr>
      <vt:lpstr>PowerPoint-presentasjon</vt:lpstr>
      <vt:lpstr>PowerPoint-presentasjon</vt:lpstr>
      <vt:lpstr>Hva vil du se på saken?</vt:lpstr>
      <vt:lpstr>PowerPoint-presentasjon</vt:lpstr>
      <vt:lpstr>PowerPoint-presentasjon</vt:lpstr>
      <vt:lpstr>PowerPoint-presentasjon</vt:lpstr>
      <vt:lpstr>PowerPoint-presentasjon</vt:lpstr>
      <vt:lpstr>Hva vil du se på samlesaken</vt:lpstr>
      <vt:lpstr>PowerPoint-presentasjon</vt:lpstr>
      <vt:lpstr>PowerPoint-presentasjon</vt:lpstr>
      <vt:lpstr>PowerPoint-presentasjon</vt:lpstr>
      <vt:lpstr>Kontroll for kompletthet</vt:lpstr>
      <vt:lpstr>Sikre digital dialog – ettersending og rapportering</vt:lpstr>
      <vt:lpstr>Klikk på Oslo kommune min side</vt:lpstr>
      <vt:lpstr>Logg inn på den måten du ønsker</vt:lpstr>
      <vt:lpstr>Klikk på «Meldingsboksen»</vt:lpstr>
      <vt:lpstr>Klikk på den aktuelle saken</vt:lpstr>
      <vt:lpstr>Brukeren velger enten «Ettersending» eller «Rapport og regnskap»</vt:lpstr>
      <vt:lpstr>Slik vil skjemaet for rapport og regnskap se ut for brukeren</vt:lpstr>
      <vt:lpstr>Gjøre arbeidsnotater på saken</vt:lpstr>
      <vt:lpstr>PowerPoint-presentasjon</vt:lpstr>
      <vt:lpstr>PowerPoint-presentasjon</vt:lpstr>
      <vt:lpstr>Prioritere søknadene</vt:lpstr>
      <vt:lpstr>PowerPoint-presentasjon</vt:lpstr>
      <vt:lpstr>PowerPoint-presentasjon</vt:lpstr>
      <vt:lpstr>Velge kriterium for innstilling til vedtak/ vedtak, supplere med individuell begrunnelse</vt:lpstr>
      <vt:lpstr>PowerPoint-presentasjon</vt:lpstr>
      <vt:lpstr>PowerPoint-presentasjon</vt:lpstr>
      <vt:lpstr>PowerPoint-presentasjon</vt:lpstr>
      <vt:lpstr>Hurtig oppdatering av saker uten å gå inn i den enkelte sak</vt:lpstr>
      <vt:lpstr>PowerPoint-presentasjon</vt:lpstr>
      <vt:lpstr>PowerPoint-presentasjon</vt:lpstr>
      <vt:lpstr>PowerPoint-presentasjon</vt:lpstr>
      <vt:lpstr>Velge «Kopiere» og send inn på nytt</vt:lpstr>
      <vt:lpstr>Slik kan du søke på tvers av sakene</vt:lpstr>
      <vt:lpstr>PowerPoint-presentasjon</vt:lpstr>
      <vt:lpstr>PowerPoint-presentasjon</vt:lpstr>
      <vt:lpstr>PowerPoint-presentasjon</vt:lpstr>
    </vt:vector>
  </TitlesOfParts>
  <Company>Oslo kommune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Hvordan bruke Tilskuddsløsningen effektivt</dc:title>
  <dc:creator>Erlend Vestre</dc:creator>
  <cp:lastModifiedBy>Erlend Vestre</cp:lastModifiedBy>
  <cp:revision>43</cp:revision>
  <dcterms:created xsi:type="dcterms:W3CDTF">2020-01-31T05:38:17Z</dcterms:created>
  <dcterms:modified xsi:type="dcterms:W3CDTF">2020-04-30T09:22:19Z</dcterms:modified>
</cp:coreProperties>
</file>