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0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>
        <p:scale>
          <a:sx n="96" d="100"/>
          <a:sy n="96" d="100"/>
        </p:scale>
        <p:origin x="-134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F5AE3-16E5-4E84-8AA0-C55BB9398FF7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22BC-1D79-4544-B7CB-4823876CD1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72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1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147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147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407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306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0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42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2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5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1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56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01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31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4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991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t BG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EC2B26-24A2-6A4E-BBBE-E3DF01E77E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7152" y="6153072"/>
            <a:ext cx="1019269" cy="34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7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77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01458" y="2118699"/>
            <a:ext cx="220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Veiledning</a:t>
            </a:r>
            <a:endParaRPr lang="nb-NO" sz="36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1458" y="2765030"/>
            <a:ext cx="1010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Generere og ekspedere brev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6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32469" y="365594"/>
            <a:ext cx="9423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Kontrollpunkter før generering og ekspedering av vedtaksbrev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08" y="1151925"/>
            <a:ext cx="8650873" cy="838308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623452" y="748140"/>
            <a:ext cx="101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blyant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nb-NO" sz="1400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1" y="2615039"/>
            <a:ext cx="8642560" cy="3495080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723208" y="2091819"/>
            <a:ext cx="8866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Sjekk at feltene dere bruker til å flette inn tekst inneholder riktig tekst, som eksempelet under viser. </a:t>
            </a:r>
            <a:r>
              <a:rPr lang="nb-NO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NB! Hvilke tekster som er relevant  å kontrollere avhenger av hvordan brevmalen er satt opp. 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798022" y="1191469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798022" y="2768346"/>
            <a:ext cx="9460397" cy="3180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695176" y="6152524"/>
            <a:ext cx="1011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NB! I saken må det være lagt inn en verdi i feltet «Vedtatt beløp». Hvis ikke vil det ikke bli generert brev.</a:t>
            </a: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0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35204" y="611382"/>
            <a:ext cx="5805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Generere og ekspedere vedtaksbrev 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35204" y="1316230"/>
            <a:ext cx="8450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kontekstmenyen (prikker). Velg Dokumentproduksjon.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864524" y="2999295"/>
            <a:ext cx="9460397" cy="1690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613404"/>
              </p:ext>
            </p:extLst>
          </p:nvPr>
        </p:nvGraphicFramePr>
        <p:xfrm>
          <a:off x="3757354" y="1873318"/>
          <a:ext cx="8128000" cy="49231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2624">
                  <a:extLst>
                    <a:ext uri="{9D8B030D-6E8A-4147-A177-3AD203B41FA5}">
                      <a16:colId xmlns:a16="http://schemas.microsoft.com/office/drawing/2014/main" xmlns="" val="2229848033"/>
                    </a:ext>
                  </a:extLst>
                </a:gridCol>
                <a:gridCol w="5825376">
                  <a:extLst>
                    <a:ext uri="{9D8B030D-6E8A-4147-A177-3AD203B41FA5}">
                      <a16:colId xmlns:a16="http://schemas.microsoft.com/office/drawing/2014/main" xmlns="" val="2117910477"/>
                    </a:ext>
                  </a:extLst>
                </a:gridCol>
              </a:tblGrid>
              <a:tr h="747407"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Generer vedtaksbrev: </a:t>
                      </a:r>
                      <a:endParaRPr lang="nb-NO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Genererer vedtaksbrev til alle søkere i denne ordningen. Brev blir ikke sendt ut.</a:t>
                      </a:r>
                      <a:endParaRPr lang="nb-NO" sz="1600" dirty="0">
                        <a:solidFill>
                          <a:srgbClr val="173D65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142038"/>
                  </a:ext>
                </a:extLst>
              </a:tr>
              <a:tr h="747407"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Ekspederer vedtaksbrev: </a:t>
                      </a:r>
                      <a:endParaRPr lang="nb-NO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Ekspederer vedtaksbrev til alle søkere i denne ordningen. Brev blir sendt med </a:t>
                      </a:r>
                      <a:r>
                        <a:rPr lang="nb-NO" sz="1600" dirty="0" err="1" smtClean="0">
                          <a:solidFill>
                            <a:srgbClr val="173D65"/>
                          </a:solidFill>
                          <a:latin typeface="+mn-lt"/>
                        </a:rPr>
                        <a:t>SvarUt</a:t>
                      </a: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>
                        <a:solidFill>
                          <a:srgbClr val="173D65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3656786"/>
                  </a:ext>
                </a:extLst>
              </a:tr>
              <a:tr h="747407"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Følgende kriterier må ligge til grunn:</a:t>
                      </a:r>
                      <a:endParaRPr lang="nb-NO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Det må finnes en inngående søknad med rett kategori og riktig avsender. Det er ivaretatt av </a:t>
                      </a:r>
                      <a:r>
                        <a:rPr lang="nb-NO" sz="1600" dirty="0" err="1" smtClean="0">
                          <a:solidFill>
                            <a:srgbClr val="173D65"/>
                          </a:solidFill>
                          <a:latin typeface="+mn-lt"/>
                        </a:rPr>
                        <a:t>Tilskuddsløsningen</a:t>
                      </a:r>
                      <a:endParaRPr lang="nb-NO" sz="1600" dirty="0" smtClean="0">
                        <a:solidFill>
                          <a:srgbClr val="173D65"/>
                        </a:solidFill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Den inngående søknaden MÅ ha restanse (</a:t>
                      </a:r>
                      <a:r>
                        <a:rPr lang="nb-NO" sz="1600" dirty="0" err="1" smtClean="0">
                          <a:solidFill>
                            <a:srgbClr val="173D65"/>
                          </a:solidFill>
                          <a:latin typeface="+mn-lt"/>
                        </a:rPr>
                        <a:t>dvs</a:t>
                      </a: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 ikke avskrevet fra før)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Du kan kjøre generering flere ganger hvis det er noe som ikke ble som det skulle. (dvs. feil tittel, tilleggsdata, mal, mottaker osv.)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  <a:latin typeface="+mn-lt"/>
                        </a:rPr>
                        <a:t>Når du er fornøyd med resultatet er neste valg Ekspeder Vedtaksbrev. Når ekspederingen er fullført vil svarene få status ekspedert og søknadene vil bli avskrevet.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6153669"/>
                  </a:ext>
                </a:extLst>
              </a:tr>
              <a:tr h="747407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NB! Datoen</a:t>
                      </a:r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for første generering vil også være gjeldende </a:t>
                      </a:r>
                    </a:p>
                    <a:p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dato for alle genereringer. Ikke la det gå for lang tid fra</a:t>
                      </a:r>
                    </a:p>
                    <a:p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første generering til brevene ekspederes  </a:t>
                      </a:r>
                      <a:endParaRPr lang="nb-NO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6567372"/>
                  </a:ext>
                </a:extLst>
              </a:tr>
            </a:tbl>
          </a:graphicData>
        </a:graphic>
      </p:graphicFrame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79" y="1962561"/>
            <a:ext cx="2970080" cy="325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35204" y="611382"/>
            <a:ext cx="6400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Kontroll for om vedtaksbrev er ekspedert 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35204" y="1316230"/>
            <a:ext cx="517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Klikk på kontekstmenyen (prikker). Velg Gå til sak.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864524" y="2999295"/>
            <a:ext cx="9460397" cy="1690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04" y="1768010"/>
            <a:ext cx="2604176" cy="2662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04" y="4967603"/>
            <a:ext cx="5867648" cy="145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Sylinder 12"/>
          <p:cNvSpPr txBox="1"/>
          <p:nvPr/>
        </p:nvSpPr>
        <p:spPr>
          <a:xfrm>
            <a:off x="535204" y="4321272"/>
            <a:ext cx="6851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Velg fanen dokumenter og trykk på feltet for det utgående dokumentet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826010" y="1316229"/>
            <a:ext cx="5173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Informasjonsboksen vil dukke opp til høyre. Status viser om dokumentet ble ekspedert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grpSp>
        <p:nvGrpSpPr>
          <p:cNvPr id="5" name="Gruppe 4"/>
          <p:cNvGrpSpPr/>
          <p:nvPr/>
        </p:nvGrpSpPr>
        <p:grpSpPr>
          <a:xfrm>
            <a:off x="6826010" y="2080474"/>
            <a:ext cx="5147879" cy="2872119"/>
            <a:chOff x="3469028" y="1943950"/>
            <a:chExt cx="5147879" cy="2872119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9028" y="1943950"/>
              <a:ext cx="5147879" cy="2872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ktangel 1"/>
            <p:cNvSpPr/>
            <p:nvPr/>
          </p:nvSpPr>
          <p:spPr>
            <a:xfrm>
              <a:off x="6042967" y="3768918"/>
              <a:ext cx="852606" cy="1510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Ellipse 2"/>
            <p:cNvSpPr/>
            <p:nvPr/>
          </p:nvSpPr>
          <p:spPr>
            <a:xfrm>
              <a:off x="5806244" y="4150580"/>
              <a:ext cx="2810663" cy="206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908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76520" y="555906"/>
            <a:ext cx="9781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Kontrollpunkter før generering og ekspedering av brev til gruppe 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48" y="1686927"/>
            <a:ext cx="8650873" cy="838308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706579" y="1258203"/>
            <a:ext cx="101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blyant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806334" y="2750361"/>
            <a:ext cx="9811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Sjekk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nb-NO" dirty="0" err="1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BrevMalId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 </a:t>
            </a:r>
            <a:r>
              <a:rPr lang="nb-NO" dirty="0" err="1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BrevTekstMalId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korrekt.</a:t>
            </a:r>
            <a:r>
              <a:rPr lang="nb-NO" dirty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Sjekk at </a:t>
            </a:r>
            <a:r>
              <a:rPr lang="nb-NO" dirty="0" err="1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BrevTittel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inneholder riktig tekst.</a:t>
            </a: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798022" y="2987465"/>
            <a:ext cx="9460397" cy="3180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1" y="3486859"/>
            <a:ext cx="2684758" cy="2952547"/>
          </a:xfrm>
          <a:prstGeom prst="rect">
            <a:avLst/>
          </a:prstGeom>
        </p:spPr>
      </p:pic>
      <p:graphicFrame>
        <p:nvGraphicFramePr>
          <p:cNvPr id="13" name="Tabell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809409"/>
              </p:ext>
            </p:extLst>
          </p:nvPr>
        </p:nvGraphicFramePr>
        <p:xfrm>
          <a:off x="3715538" y="3486859"/>
          <a:ext cx="8069025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181">
                  <a:extLst>
                    <a:ext uri="{9D8B030D-6E8A-4147-A177-3AD203B41FA5}">
                      <a16:colId xmlns:a16="http://schemas.microsoft.com/office/drawing/2014/main" xmlns="" val="2963218950"/>
                    </a:ext>
                  </a:extLst>
                </a:gridCol>
                <a:gridCol w="6398844">
                  <a:extLst>
                    <a:ext uri="{9D8B030D-6E8A-4147-A177-3AD203B41FA5}">
                      <a16:colId xmlns:a16="http://schemas.microsoft.com/office/drawing/2014/main" xmlns="" val="224905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BrevKriterium</a:t>
                      </a:r>
                      <a:r>
                        <a:rPr lang="nb-NO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Brev til gruppe lager brev til ALLE i samlesaken (ordningen) som har en søker (avsender av en søknad) hvis det ikke er angitt noe kriterium for å begrense.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Angir kriterium</a:t>
                      </a:r>
                      <a:r>
                        <a:rPr lang="nb-NO" baseline="0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til </a:t>
                      </a:r>
                      <a:r>
                        <a:rPr lang="nb-NO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gruppe</a:t>
                      </a:r>
                      <a:r>
                        <a:rPr lang="nb-NO" baseline="0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Syntaks: [</a:t>
                      </a:r>
                      <a:r>
                        <a:rPr lang="nb-NO" baseline="0" dirty="0" err="1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VsdFeltNavn</a:t>
                      </a:r>
                      <a:r>
                        <a:rPr lang="nb-NO" baseline="0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][MELLOMROM][Operasjon][MELLOMROM][Verdi] (eks. Vedtatt beløp &gt; 600). NB! Det er viktig at mellomrom er med.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0104353"/>
                  </a:ext>
                </a:extLst>
              </a:tr>
            </a:tbl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3888188" y="5891917"/>
            <a:ext cx="6729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NB! Systemforvalter vil sette opp malen med korrekt </a:t>
            </a:r>
            <a:r>
              <a:rPr lang="nb-NO" b="1" dirty="0" err="1" smtClean="0">
                <a:solidFill>
                  <a:srgbClr val="FF0000"/>
                </a:solidFill>
              </a:rPr>
              <a:t>BrevMalId</a:t>
            </a:r>
            <a:r>
              <a:rPr lang="nb-NO" b="1" dirty="0" smtClean="0">
                <a:solidFill>
                  <a:srgbClr val="FF0000"/>
                </a:solidFill>
              </a:rPr>
              <a:t> og </a:t>
            </a:r>
            <a:r>
              <a:rPr lang="nb-NO" b="1" dirty="0" err="1" smtClean="0">
                <a:solidFill>
                  <a:srgbClr val="FF0000"/>
                </a:solidFill>
              </a:rPr>
              <a:t>BrevTemstMalId</a:t>
            </a: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5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76520" y="555906"/>
            <a:ext cx="5920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Generere og ekspedere brev til gruppe</a:t>
            </a:r>
            <a:endParaRPr lang="nb-NO" sz="28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676520" y="1316230"/>
            <a:ext cx="8450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kontekstmenyen (prikker). Velg Dokumentproduksjon.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798022" y="1410588"/>
            <a:ext cx="9460397" cy="13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864524" y="2999295"/>
            <a:ext cx="9460397" cy="1690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dirty="0">
              <a:solidFill>
                <a:srgbClr val="173D65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907019"/>
              </p:ext>
            </p:extLst>
          </p:nvPr>
        </p:nvGraphicFramePr>
        <p:xfrm>
          <a:off x="3757353" y="1873318"/>
          <a:ext cx="8229599" cy="47971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1971">
                  <a:extLst>
                    <a:ext uri="{9D8B030D-6E8A-4147-A177-3AD203B41FA5}">
                      <a16:colId xmlns:a16="http://schemas.microsoft.com/office/drawing/2014/main" xmlns="" val="2229848033"/>
                    </a:ext>
                  </a:extLst>
                </a:gridCol>
                <a:gridCol w="5717628">
                  <a:extLst>
                    <a:ext uri="{9D8B030D-6E8A-4147-A177-3AD203B41FA5}">
                      <a16:colId xmlns:a16="http://schemas.microsoft.com/office/drawing/2014/main" xmlns="" val="2117910477"/>
                    </a:ext>
                  </a:extLst>
                </a:gridCol>
              </a:tblGrid>
              <a:tr h="660953"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Genererer Brev til gruppe: 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Genererer brev til </a:t>
                      </a:r>
                      <a:r>
                        <a:rPr lang="nb-NO" sz="1600" baseline="0" dirty="0" smtClean="0">
                          <a:solidFill>
                            <a:srgbClr val="173D6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lager brev til ALLE i ordningen som har en søker (avsender av en søknad) dersom det ikke er angitt noe kriterium for å begrense.</a:t>
                      </a: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 Brev blir ikke sendt ut.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6153669"/>
                  </a:ext>
                </a:extLst>
              </a:tr>
              <a:tr h="6002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Ekspederer Brev til gruppe: </a:t>
                      </a:r>
                    </a:p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Ekspederer brev til gruppe. Brev blir sendt med </a:t>
                      </a:r>
                      <a:r>
                        <a:rPr lang="nb-NO" sz="1600" dirty="0" err="1" smtClean="0">
                          <a:solidFill>
                            <a:srgbClr val="173D65"/>
                          </a:solidFill>
                        </a:rPr>
                        <a:t>SvarUt</a:t>
                      </a: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6567372"/>
                  </a:ext>
                </a:extLst>
              </a:tr>
              <a:tr h="2619331"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Følgende gjelder:</a:t>
                      </a:r>
                      <a:endParaRPr lang="nb-NO" sz="1600" dirty="0">
                        <a:solidFill>
                          <a:srgbClr val="173D6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Avskriver IKKE</a:t>
                      </a:r>
                      <a:r>
                        <a:rPr lang="nb-NO" sz="1600" baseline="0" dirty="0" smtClean="0">
                          <a:solidFill>
                            <a:srgbClr val="173D65"/>
                          </a:solidFill>
                        </a:rPr>
                        <a:t> inngående dokument.</a:t>
                      </a: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 Er laget for å kunne sende brev til søker UTEN å påvirke noe mer.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Brev til gruppe lager brev til ALLE i samlesaken som har en søker (avsender av en søknad</a:t>
                      </a:r>
                      <a:r>
                        <a:rPr lang="nb-NO" sz="1600" smtClean="0">
                          <a:solidFill>
                            <a:srgbClr val="173D65"/>
                          </a:solidFill>
                        </a:rPr>
                        <a:t>) dersom </a:t>
                      </a: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det ikke er angitt noe kriterium for å begrense.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Du kan kjøre generering flere ganger hvis det er noe som ikke ble som det skulle. (dvs. feil tittel, tilleggsdata, mal, mottaker osv.)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smtClean="0">
                          <a:solidFill>
                            <a:srgbClr val="173D65"/>
                          </a:solidFill>
                        </a:rPr>
                        <a:t>Når du er fornøyd med resultatet er neste valg Ekspeder Brev til gruppe. Når ekspederingen er fullført vil svarene få status ekspedert. </a:t>
                      </a:r>
                      <a:endParaRPr lang="nb-NO" sz="1600" dirty="0">
                        <a:solidFill>
                          <a:srgbClr val="173D6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2078652"/>
                  </a:ext>
                </a:extLst>
              </a:tr>
              <a:tr h="600273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rgbClr val="173D6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9229733"/>
                  </a:ext>
                </a:extLst>
              </a:tr>
            </a:tbl>
          </a:graphicData>
        </a:graphic>
      </p:graphicFrame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36" y="1873318"/>
            <a:ext cx="2884789" cy="304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0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595</Words>
  <Application>Microsoft Office PowerPoint</Application>
  <PresentationFormat>Egendefinert</PresentationFormat>
  <Paragraphs>53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Tommy Maurud</dc:creator>
  <cp:lastModifiedBy>Erlend Vestre</cp:lastModifiedBy>
  <cp:revision>47</cp:revision>
  <dcterms:created xsi:type="dcterms:W3CDTF">2019-11-12T10:45:00Z</dcterms:created>
  <dcterms:modified xsi:type="dcterms:W3CDTF">2020-04-30T09:17:56Z</dcterms:modified>
</cp:coreProperties>
</file>