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4" r:id="rId3"/>
    <p:sldId id="278" r:id="rId4"/>
    <p:sldId id="302" r:id="rId5"/>
    <p:sldId id="303" r:id="rId6"/>
    <p:sldId id="301" r:id="rId7"/>
    <p:sldId id="286" r:id="rId8"/>
    <p:sldId id="287" r:id="rId9"/>
    <p:sldId id="292" r:id="rId10"/>
    <p:sldId id="279" r:id="rId11"/>
    <p:sldId id="300" r:id="rId12"/>
    <p:sldId id="299" r:id="rId13"/>
    <p:sldId id="280" r:id="rId14"/>
    <p:sldId id="297" r:id="rId15"/>
    <p:sldId id="277" r:id="rId16"/>
    <p:sldId id="304" r:id="rId17"/>
    <p:sldId id="293" r:id="rId18"/>
    <p:sldId id="281" r:id="rId19"/>
    <p:sldId id="296" r:id="rId20"/>
    <p:sldId id="295" r:id="rId21"/>
    <p:sldId id="294" r:id="rId22"/>
    <p:sldId id="257" r:id="rId23"/>
    <p:sldId id="258" r:id="rId24"/>
    <p:sldId id="298" r:id="rId2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59120-395F-4707-A6E9-E8B3CA987A98}" type="datetimeFigureOut">
              <a:rPr lang="nb-NO" smtClean="0"/>
              <a:t>11.05.2021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02D78-8F8B-48DA-8EE5-8803ED9B605E}" type="slidenum">
              <a:rPr lang="nb-NO" smtClean="0"/>
              <a:t>‹#›</a:t>
            </a:fld>
            <a:endParaRPr lang="nb-NO"/>
          </a:p>
        </p:txBody>
      </p:sp>
    </p:spTree>
    <p:extLst>
      <p:ext uri="{BB962C8B-B14F-4D97-AF65-F5344CB8AC3E}">
        <p14:creationId xmlns:p14="http://schemas.microsoft.com/office/powerpoint/2010/main" val="96479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C22BEBCF-08F7-42B5-BC3F-01CC9C057441}" type="datetimeFigureOut">
              <a:rPr lang="nb-NO" smtClean="0"/>
              <a:t>11.05.2021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287672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22BEBCF-08F7-42B5-BC3F-01CC9C057441}" type="datetimeFigureOut">
              <a:rPr lang="nb-NO" smtClean="0"/>
              <a:t>11.05.2021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108495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22BEBCF-08F7-42B5-BC3F-01CC9C057441}" type="datetimeFigureOut">
              <a:rPr lang="nb-NO" smtClean="0"/>
              <a:t>11.05.2021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37893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22BEBCF-08F7-42B5-BC3F-01CC9C057441}" type="datetimeFigureOut">
              <a:rPr lang="nb-NO" smtClean="0"/>
              <a:t>11.05.2021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379762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C22BEBCF-08F7-42B5-BC3F-01CC9C057441}" type="datetimeFigureOut">
              <a:rPr lang="nb-NO" smtClean="0"/>
              <a:t>11.05.2021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175538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C22BEBCF-08F7-42B5-BC3F-01CC9C057441}" type="datetimeFigureOut">
              <a:rPr lang="nb-NO" smtClean="0"/>
              <a:t>11.05.2021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278667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C22BEBCF-08F7-42B5-BC3F-01CC9C057441}" type="datetimeFigureOut">
              <a:rPr lang="nb-NO" smtClean="0"/>
              <a:t>11.05.2021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429143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22BEBCF-08F7-42B5-BC3F-01CC9C057441}" type="datetimeFigureOut">
              <a:rPr lang="nb-NO" smtClean="0"/>
              <a:t>11.05.2021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244296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22BEBCF-08F7-42B5-BC3F-01CC9C057441}" type="datetimeFigureOut">
              <a:rPr lang="nb-NO" smtClean="0"/>
              <a:t>11.05.2021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108404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22BEBCF-08F7-42B5-BC3F-01CC9C057441}" type="datetimeFigureOut">
              <a:rPr lang="nb-NO" smtClean="0"/>
              <a:t>11.05.2021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354987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22BEBCF-08F7-42B5-BC3F-01CC9C057441}" type="datetimeFigureOut">
              <a:rPr lang="nb-NO" smtClean="0"/>
              <a:t>11.05.2021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95BD1D1-1481-4E1D-85E1-F8A23B4094F9}" type="slidenum">
              <a:rPr lang="nb-NO" smtClean="0"/>
              <a:t>‹#›</a:t>
            </a:fld>
            <a:endParaRPr lang="nb-NO"/>
          </a:p>
        </p:txBody>
      </p:sp>
    </p:spTree>
    <p:extLst>
      <p:ext uri="{BB962C8B-B14F-4D97-AF65-F5344CB8AC3E}">
        <p14:creationId xmlns:p14="http://schemas.microsoft.com/office/powerpoint/2010/main" val="247803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BCF-08F7-42B5-BC3F-01CC9C057441}" type="datetimeFigureOut">
              <a:rPr lang="nb-NO" smtClean="0"/>
              <a:t>11.05.2021</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BD1D1-1481-4E1D-85E1-F8A23B4094F9}" type="slidenum">
              <a:rPr lang="nb-NO" smtClean="0"/>
              <a:t>‹#›</a:t>
            </a:fld>
            <a:endParaRPr lang="nb-NO"/>
          </a:p>
        </p:txBody>
      </p:sp>
    </p:spTree>
    <p:extLst>
      <p:ext uri="{BB962C8B-B14F-4D97-AF65-F5344CB8AC3E}">
        <p14:creationId xmlns:p14="http://schemas.microsoft.com/office/powerpoint/2010/main" val="61959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oslo.infocaption.com/578.gui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Brukerdokumentasjon</a:t>
            </a:r>
            <a:endParaRPr lang="nb-NO" dirty="0"/>
          </a:p>
        </p:txBody>
      </p:sp>
      <p:sp>
        <p:nvSpPr>
          <p:cNvPr id="3" name="Undertittel 2"/>
          <p:cNvSpPr>
            <a:spLocks noGrp="1"/>
          </p:cNvSpPr>
          <p:nvPr>
            <p:ph type="subTitle" idx="1"/>
          </p:nvPr>
        </p:nvSpPr>
        <p:spPr/>
        <p:txBody>
          <a:bodyPr>
            <a:normAutofit/>
          </a:bodyPr>
          <a:lstStyle/>
          <a:p>
            <a:r>
              <a:rPr lang="nb-NO" dirty="0" smtClean="0"/>
              <a:t>Slik utbetaler du tilskudd</a:t>
            </a:r>
            <a:endParaRPr lang="nb-NO" dirty="0"/>
          </a:p>
          <a:p>
            <a:r>
              <a:rPr lang="nb-NO" dirty="0" smtClean="0"/>
              <a:t>30.04.2019</a:t>
            </a:r>
            <a:endParaRPr lang="nb-NO" dirty="0"/>
          </a:p>
        </p:txBody>
      </p:sp>
    </p:spTree>
    <p:extLst>
      <p:ext uri="{BB962C8B-B14F-4D97-AF65-F5344CB8AC3E}">
        <p14:creationId xmlns:p14="http://schemas.microsoft.com/office/powerpoint/2010/main" val="139842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Legge melding til mottaker på samlesaken: åpne samlesaken ved å klikke på blyantikonet </a:t>
            </a:r>
            <a:endParaRPr lang="nb-NO" sz="1800" dirty="0"/>
          </a:p>
        </p:txBody>
      </p:sp>
      <p:sp>
        <p:nvSpPr>
          <p:cNvPr id="4" name="Ellipse 3"/>
          <p:cNvSpPr/>
          <p:nvPr/>
        </p:nvSpPr>
        <p:spPr>
          <a:xfrm>
            <a:off x="6372200" y="1628800"/>
            <a:ext cx="50405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821" y="1484784"/>
            <a:ext cx="61817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23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Legge melding til mottaker på samlesaken: legg ønsket melding i feltet «Konteringsinfo» og deretter «Lagre»</a:t>
            </a:r>
            <a:endParaRPr lang="nb-NO" sz="1800" dirty="0"/>
          </a:p>
        </p:txBody>
      </p:sp>
      <p:sp>
        <p:nvSpPr>
          <p:cNvPr id="4" name="Ellipse 3"/>
          <p:cNvSpPr/>
          <p:nvPr/>
        </p:nvSpPr>
        <p:spPr>
          <a:xfrm>
            <a:off x="-14891" y="4509120"/>
            <a:ext cx="1008112"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459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Legge melding til mottaker på saken: </a:t>
            </a:r>
            <a:r>
              <a:rPr lang="nb-NO" sz="1800" dirty="0"/>
              <a:t>å</a:t>
            </a:r>
            <a:r>
              <a:rPr lang="nb-NO" sz="1800" dirty="0" smtClean="0"/>
              <a:t>pne saken som det skal utbetales for</a:t>
            </a:r>
            <a:endParaRPr lang="nb-NO"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8488147" y="5085184"/>
            <a:ext cx="50405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059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Legg </a:t>
            </a:r>
            <a:r>
              <a:rPr lang="nb-NO" sz="1800" smtClean="0"/>
              <a:t>inn melding </a:t>
            </a:r>
            <a:r>
              <a:rPr lang="nb-NO" sz="1800" dirty="0" smtClean="0"/>
              <a:t>på saken: Hvis ønskelig: legg inn melding til mottaker og Kommentar Økonomi. Deretter lagre. </a:t>
            </a:r>
            <a:endParaRPr lang="nb-NO" sz="1800" dirty="0"/>
          </a:p>
        </p:txBody>
      </p:sp>
      <p:sp>
        <p:nvSpPr>
          <p:cNvPr id="5" name="Ellipse 4"/>
          <p:cNvSpPr/>
          <p:nvPr/>
        </p:nvSpPr>
        <p:spPr>
          <a:xfrm>
            <a:off x="8488147" y="4365104"/>
            <a:ext cx="50405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6" y="1340768"/>
            <a:ext cx="9159776" cy="563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07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742950" indent="-742950" algn="l">
              <a:buFont typeface="Arial" panose="020B0604020202020204" pitchFamily="34" charset="0"/>
              <a:buChar char="•"/>
            </a:pPr>
            <a:r>
              <a:rPr lang="nb-NO" sz="2000" dirty="0" smtClean="0"/>
              <a:t>Informere mottaker om at de må legge til kontonummer til kundeprofilen på Oslo kommune Min side</a:t>
            </a:r>
            <a:endParaRPr lang="nb-NO" sz="2000" dirty="0"/>
          </a:p>
        </p:txBody>
      </p:sp>
      <p:sp>
        <p:nvSpPr>
          <p:cNvPr id="3" name="Plassholder for innhold 2"/>
          <p:cNvSpPr>
            <a:spLocks noGrp="1"/>
          </p:cNvSpPr>
          <p:nvPr>
            <p:ph idx="1"/>
          </p:nvPr>
        </p:nvSpPr>
        <p:spPr/>
        <p:txBody>
          <a:bodyPr>
            <a:normAutofit fontScale="77500" lnSpcReduction="20000"/>
          </a:bodyPr>
          <a:lstStyle/>
          <a:p>
            <a:r>
              <a:rPr lang="nb-NO" dirty="0" smtClean="0"/>
              <a:t>Utbetalingen foretas via kundereskontroen</a:t>
            </a:r>
          </a:p>
          <a:p>
            <a:r>
              <a:rPr lang="nb-NO" dirty="0" smtClean="0"/>
              <a:t>Det forutsetter at mottaker er registrert i kunderegisteret med kontonummer.</a:t>
            </a:r>
          </a:p>
          <a:p>
            <a:r>
              <a:rPr lang="nb-NO" dirty="0" smtClean="0"/>
              <a:t>Økonomisystemet registrerer mottakeren som kunde når  utbetalingsinformasjon er sendt fra </a:t>
            </a:r>
            <a:r>
              <a:rPr lang="nb-NO" dirty="0" err="1" smtClean="0"/>
              <a:t>Tilskuddsløsningen</a:t>
            </a:r>
            <a:r>
              <a:rPr lang="nb-NO" dirty="0" smtClean="0"/>
              <a:t> til økonomisystemet. </a:t>
            </a:r>
          </a:p>
          <a:p>
            <a:r>
              <a:rPr lang="nb-NO" dirty="0" smtClean="0"/>
              <a:t>Kunden må selv legge inn kontonummer på kundeprofilen sin på Oslo kommune Min side </a:t>
            </a:r>
          </a:p>
          <a:p>
            <a:r>
              <a:rPr lang="nb-NO" dirty="0" smtClean="0"/>
              <a:t>Mottakeren informeres om dette i vedtaksbrevet. </a:t>
            </a:r>
          </a:p>
          <a:p>
            <a:r>
              <a:rPr lang="nb-NO" dirty="0" smtClean="0">
                <a:solidFill>
                  <a:srgbClr val="FF0000"/>
                </a:solidFill>
              </a:rPr>
              <a:t>NB! Det er viktig at mottaker informeres om at de ikke bruker et kontonummer som krever KID. Slike kontonummer vil resultere i mye ekstraarbeid for kommunen.</a:t>
            </a:r>
          </a:p>
        </p:txBody>
      </p:sp>
    </p:spTree>
    <p:extLst>
      <p:ext uri="{BB962C8B-B14F-4D97-AF65-F5344CB8AC3E}">
        <p14:creationId xmlns:p14="http://schemas.microsoft.com/office/powerpoint/2010/main" val="426423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Selve Utbetalingen</a:t>
            </a:r>
            <a:endParaRPr lang="nb-NO" dirty="0"/>
          </a:p>
        </p:txBody>
      </p:sp>
      <p:sp>
        <p:nvSpPr>
          <p:cNvPr id="3" name="Plassholder for tekst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38931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2780928"/>
            <a:ext cx="7772400" cy="1362075"/>
          </a:xfrm>
        </p:spPr>
        <p:txBody>
          <a:bodyPr>
            <a:normAutofit fontScale="90000"/>
          </a:bodyPr>
          <a:lstStyle/>
          <a:p>
            <a:r>
              <a:rPr lang="nb-NO" dirty="0" smtClean="0"/>
              <a:t>DET ER PERSON MED UTBETALINGS-MYNDIGHET SOM SKAL SETTE STATUSEN «UTBETALING GODKJENT»</a:t>
            </a:r>
            <a:endParaRPr lang="nb-NO" dirty="0"/>
          </a:p>
        </p:txBody>
      </p:sp>
      <p:sp>
        <p:nvSpPr>
          <p:cNvPr id="4" name="TekstSylinder 3"/>
          <p:cNvSpPr txBox="1"/>
          <p:nvPr/>
        </p:nvSpPr>
        <p:spPr>
          <a:xfrm>
            <a:off x="827584" y="5157192"/>
            <a:ext cx="6717865" cy="646331"/>
          </a:xfrm>
          <a:prstGeom prst="rect">
            <a:avLst/>
          </a:prstGeom>
          <a:noFill/>
        </p:spPr>
        <p:txBody>
          <a:bodyPr wrap="none" rtlCol="0">
            <a:spAutoFit/>
          </a:bodyPr>
          <a:lstStyle/>
          <a:p>
            <a:r>
              <a:rPr lang="nb-NO" dirty="0" smtClean="0">
                <a:solidFill>
                  <a:srgbClr val="FF0000"/>
                </a:solidFill>
              </a:rPr>
              <a:t>Løsningen vil i løpet av 2020 innføre at feltet «Utbetalingsstatus» kun </a:t>
            </a:r>
          </a:p>
          <a:p>
            <a:r>
              <a:rPr lang="nb-NO" dirty="0" smtClean="0">
                <a:solidFill>
                  <a:srgbClr val="FF0000"/>
                </a:solidFill>
              </a:rPr>
              <a:t>kan endres av den som har budsjettansvar.</a:t>
            </a:r>
            <a:endParaRPr lang="nb-NO" dirty="0">
              <a:solidFill>
                <a:srgbClr val="FF0000"/>
              </a:solidFill>
            </a:endParaRPr>
          </a:p>
        </p:txBody>
      </p:sp>
    </p:spTree>
    <p:extLst>
      <p:ext uri="{BB962C8B-B14F-4D97-AF65-F5344CB8AC3E}">
        <p14:creationId xmlns:p14="http://schemas.microsoft.com/office/powerpoint/2010/main" val="264062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Klikk på Utbetalingsstatus</a:t>
            </a:r>
            <a:endParaRPr lang="nb-NO"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8488147" y="4365104"/>
            <a:ext cx="50405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2870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507288" cy="1143000"/>
          </a:xfrm>
        </p:spPr>
        <p:txBody>
          <a:bodyPr>
            <a:normAutofit fontScale="90000"/>
          </a:bodyPr>
          <a:lstStyle/>
          <a:p>
            <a:pPr marL="571500" indent="-571500" algn="l">
              <a:buFont typeface="Arial" panose="020B0604020202020204" pitchFamily="34" charset="0"/>
              <a:buChar char="•"/>
            </a:pPr>
            <a:r>
              <a:rPr lang="nb-NO" sz="1800" dirty="0" smtClean="0"/>
              <a:t>Velg Utbetaling godkjent. Denne saken kan nå tas med i rapporten «Utbetaling avstemming». Se rutinen for produksjon av rapporter for hvordan du lager denne rapporten.</a:t>
            </a:r>
            <a:br>
              <a:rPr lang="nb-NO" sz="1800" dirty="0" smtClean="0"/>
            </a:br>
            <a:r>
              <a:rPr lang="nb-NO" sz="1800" dirty="0">
                <a:solidFill>
                  <a:srgbClr val="FF0000"/>
                </a:solidFill>
              </a:rPr>
              <a:t>R</a:t>
            </a:r>
            <a:r>
              <a:rPr lang="nb-NO" sz="1800" dirty="0" smtClean="0">
                <a:solidFill>
                  <a:srgbClr val="FF0000"/>
                </a:solidFill>
              </a:rPr>
              <a:t>apporten produseres og sendes til de som skal utbetale tilskuddet som grunnlag for avstemming mellom </a:t>
            </a:r>
            <a:r>
              <a:rPr lang="nb-NO" sz="1800" dirty="0" err="1" smtClean="0">
                <a:solidFill>
                  <a:srgbClr val="FF0000"/>
                </a:solidFill>
              </a:rPr>
              <a:t>Tilskuddsløsningen</a:t>
            </a:r>
            <a:r>
              <a:rPr lang="nb-NO" sz="1800" dirty="0" smtClean="0">
                <a:solidFill>
                  <a:srgbClr val="FF0000"/>
                </a:solidFill>
              </a:rPr>
              <a:t> og økonomisystemet</a:t>
            </a:r>
            <a:endParaRPr lang="nb-NO" sz="18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179512" y="5085184"/>
            <a:ext cx="86409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p:nvSpPr>
        <p:spPr>
          <a:xfrm>
            <a:off x="1835696" y="5111746"/>
            <a:ext cx="6478440" cy="646331"/>
          </a:xfrm>
          <a:prstGeom prst="rect">
            <a:avLst/>
          </a:prstGeom>
          <a:noFill/>
        </p:spPr>
        <p:txBody>
          <a:bodyPr wrap="none" rtlCol="0">
            <a:spAutoFit/>
          </a:bodyPr>
          <a:lstStyle/>
          <a:p>
            <a:r>
              <a:rPr lang="nb-NO" dirty="0" smtClean="0">
                <a:solidFill>
                  <a:srgbClr val="FF0000"/>
                </a:solidFill>
              </a:rPr>
              <a:t>NB! Når status «Utbetaling godkjent» er satt så vil løsningen </a:t>
            </a:r>
          </a:p>
          <a:p>
            <a:r>
              <a:rPr lang="nb-NO" dirty="0">
                <a:solidFill>
                  <a:srgbClr val="FF0000"/>
                </a:solidFill>
              </a:rPr>
              <a:t>s</a:t>
            </a:r>
            <a:r>
              <a:rPr lang="nb-NO" dirty="0" smtClean="0">
                <a:solidFill>
                  <a:srgbClr val="FF0000"/>
                </a:solidFill>
              </a:rPr>
              <a:t>ende utbetalingsinformasjon for denne saken til økonomisystemet</a:t>
            </a:r>
            <a:endParaRPr lang="nb-NO" dirty="0">
              <a:solidFill>
                <a:srgbClr val="FF0000"/>
              </a:solidFill>
            </a:endParaRPr>
          </a:p>
        </p:txBody>
      </p:sp>
    </p:spTree>
    <p:extLst>
      <p:ext uri="{BB962C8B-B14F-4D97-AF65-F5344CB8AC3E}">
        <p14:creationId xmlns:p14="http://schemas.microsoft.com/office/powerpoint/2010/main" val="21368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R</a:t>
            </a:r>
            <a:r>
              <a:rPr lang="nb-NO" dirty="0" smtClean="0"/>
              <a:t>utine utbetaling fra økonomisystemet</a:t>
            </a:r>
            <a:endParaRPr lang="nb-NO" dirty="0"/>
          </a:p>
        </p:txBody>
      </p:sp>
      <p:sp>
        <p:nvSpPr>
          <p:cNvPr id="3" name="Plassholder for innhold 2"/>
          <p:cNvSpPr>
            <a:spLocks noGrp="1"/>
          </p:cNvSpPr>
          <p:nvPr>
            <p:ph idx="1"/>
          </p:nvPr>
        </p:nvSpPr>
        <p:spPr/>
        <p:txBody>
          <a:bodyPr/>
          <a:lstStyle/>
          <a:p>
            <a:pPr marL="0" indent="0">
              <a:buNone/>
            </a:pPr>
            <a:endParaRPr lang="nb-NO" dirty="0" smtClean="0"/>
          </a:p>
          <a:p>
            <a:pPr marL="0" indent="0">
              <a:buNone/>
            </a:pPr>
            <a:endParaRPr lang="nb-NO" dirty="0"/>
          </a:p>
          <a:p>
            <a:pPr marL="0" indent="0">
              <a:buNone/>
            </a:pPr>
            <a:r>
              <a:rPr lang="nb-NO" dirty="0"/>
              <a:t>Link til brukerdokumentasjon: </a:t>
            </a:r>
            <a:r>
              <a:rPr lang="nb-NO" u="sng" dirty="0">
                <a:hlinkClick r:id="rId2"/>
              </a:rPr>
              <a:t>http://oslo.infocaption.com/578.guide</a:t>
            </a:r>
            <a:endParaRPr lang="nb-NO" dirty="0"/>
          </a:p>
          <a:p>
            <a:pPr marL="0" indent="0">
              <a:buNone/>
            </a:pPr>
            <a:endParaRPr lang="nb-NO" dirty="0"/>
          </a:p>
        </p:txBody>
      </p:sp>
    </p:spTree>
    <p:extLst>
      <p:ext uri="{BB962C8B-B14F-4D97-AF65-F5344CB8AC3E}">
        <p14:creationId xmlns:p14="http://schemas.microsoft.com/office/powerpoint/2010/main" val="3084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Rutinen for utbetaling </a:t>
            </a:r>
            <a:endParaRPr lang="nb-NO" dirty="0"/>
          </a:p>
        </p:txBody>
      </p:sp>
      <p:sp>
        <p:nvSpPr>
          <p:cNvPr id="3" name="Plassholder for innhold 2"/>
          <p:cNvSpPr>
            <a:spLocks noGrp="1"/>
          </p:cNvSpPr>
          <p:nvPr>
            <p:ph idx="1"/>
          </p:nvPr>
        </p:nvSpPr>
        <p:spPr/>
        <p:txBody>
          <a:bodyPr>
            <a:normAutofit fontScale="77500" lnSpcReduction="20000"/>
          </a:bodyPr>
          <a:lstStyle/>
          <a:p>
            <a:pPr marL="514350" indent="-514350">
              <a:buFont typeface="+mj-lt"/>
              <a:buAutoNum type="arabicPeriod"/>
            </a:pPr>
            <a:r>
              <a:rPr lang="nb-NO" dirty="0" smtClean="0"/>
              <a:t>Utbetaling forutsetter at feltene «Vedtatt beløp» og «Vedtak» er oppdatert</a:t>
            </a:r>
          </a:p>
          <a:p>
            <a:pPr marL="514350" indent="-514350">
              <a:buFont typeface="+mj-lt"/>
              <a:buAutoNum type="arabicPeriod"/>
            </a:pPr>
            <a:r>
              <a:rPr lang="nb-NO" dirty="0" smtClean="0"/>
              <a:t>Kontroller at det er satt riktig kontostreng for utbetaling</a:t>
            </a:r>
          </a:p>
          <a:p>
            <a:pPr marL="514350" indent="-514350">
              <a:buFont typeface="+mj-lt"/>
              <a:buAutoNum type="arabicPeriod"/>
            </a:pPr>
            <a:r>
              <a:rPr lang="nb-NO" dirty="0" smtClean="0"/>
              <a:t>Legge inn eventuell melding til mottaker og til virksomhetenes økonomifunksjon</a:t>
            </a:r>
          </a:p>
          <a:p>
            <a:pPr marL="514350" indent="-514350">
              <a:buFont typeface="+mj-lt"/>
              <a:buAutoNum type="arabicPeriod"/>
            </a:pPr>
            <a:r>
              <a:rPr lang="nb-NO" dirty="0" smtClean="0"/>
              <a:t>Når saken er godkjent for utbetaling, gå inn i </a:t>
            </a:r>
            <a:r>
              <a:rPr lang="nb-NO" dirty="0" err="1" smtClean="0"/>
              <a:t>Websak</a:t>
            </a:r>
            <a:r>
              <a:rPr lang="nb-NO" dirty="0" smtClean="0"/>
              <a:t>+ og sett Utbetalingsstatus til Utbetaling godkjent</a:t>
            </a:r>
          </a:p>
          <a:p>
            <a:pPr marL="514350" indent="-514350">
              <a:buFont typeface="+mj-lt"/>
              <a:buAutoNum type="arabicPeriod"/>
            </a:pPr>
            <a:r>
              <a:rPr lang="nb-NO" dirty="0" smtClean="0"/>
              <a:t>Lag utbetalingsrapport som sendes økonomi som grunnlag for avstemming</a:t>
            </a:r>
          </a:p>
          <a:p>
            <a:pPr marL="514350" indent="-514350">
              <a:buFont typeface="+mj-lt"/>
              <a:buAutoNum type="arabicPeriod"/>
            </a:pPr>
            <a:r>
              <a:rPr lang="nb-NO" dirty="0" smtClean="0"/>
              <a:t>Økonomifunksjonen gjennomfører remittering</a:t>
            </a:r>
          </a:p>
          <a:p>
            <a:pPr marL="514350" indent="-514350">
              <a:buFont typeface="+mj-lt"/>
              <a:buAutoNum type="arabicPeriod"/>
            </a:pPr>
            <a:r>
              <a:rPr lang="nb-NO" dirty="0" smtClean="0"/>
              <a:t>Når økonomisystemet blir oppdatert med at banken har utbetalt vil status for utbetaling i </a:t>
            </a:r>
            <a:r>
              <a:rPr lang="nb-NO" dirty="0" err="1" smtClean="0"/>
              <a:t>Tilskuddsløsningen</a:t>
            </a:r>
            <a:r>
              <a:rPr lang="nb-NO" dirty="0" smtClean="0"/>
              <a:t> automatisk blir oppdatert til «Utbetalt» </a:t>
            </a:r>
          </a:p>
          <a:p>
            <a:pPr marL="0" indent="0">
              <a:buNone/>
            </a:pPr>
            <a:endParaRPr lang="nb-NO" dirty="0" smtClean="0"/>
          </a:p>
        </p:txBody>
      </p:sp>
    </p:spTree>
    <p:extLst>
      <p:ext uri="{BB962C8B-B14F-4D97-AF65-F5344CB8AC3E}">
        <p14:creationId xmlns:p14="http://schemas.microsoft.com/office/powerpoint/2010/main" val="627536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Når banken har utbetalt oppdateres økonomisystemet. Deretter oppdateres </a:t>
            </a:r>
            <a:r>
              <a:rPr lang="nb-NO" sz="1800" dirty="0" err="1" smtClean="0"/>
              <a:t>Tilskuddsløsningen</a:t>
            </a:r>
            <a:r>
              <a:rPr lang="nb-NO" sz="1800" dirty="0" smtClean="0"/>
              <a:t> automatisk med status «Utbetalt»</a:t>
            </a:r>
            <a:endParaRPr lang="nb-NO"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130424" y="5373216"/>
            <a:ext cx="86409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0195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Slik kan du kontrollere hvem som ikke har lagt inn kontonummer</a:t>
            </a:r>
            <a:endParaRPr lang="nb-NO" dirty="0"/>
          </a:p>
        </p:txBody>
      </p:sp>
      <p:sp>
        <p:nvSpPr>
          <p:cNvPr id="3" name="Plassholder for tekst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32284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8388424" y="2780928"/>
            <a:ext cx="50405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p:nvSpPr>
        <p:spPr>
          <a:xfrm>
            <a:off x="179512" y="1052736"/>
            <a:ext cx="8460940" cy="369332"/>
          </a:xfrm>
          <a:prstGeom prst="rect">
            <a:avLst/>
          </a:prstGeom>
          <a:noFill/>
        </p:spPr>
        <p:txBody>
          <a:bodyPr wrap="square" rtlCol="0">
            <a:spAutoFit/>
          </a:bodyPr>
          <a:lstStyle/>
          <a:p>
            <a:pPr marL="285750" indent="-285750">
              <a:buFont typeface="Arial" panose="020B0604020202020204" pitchFamily="34" charset="0"/>
              <a:buChar char="•"/>
            </a:pPr>
            <a:r>
              <a:rPr lang="nb-NO" dirty="0" smtClean="0"/>
              <a:t>Aktiver menyen for gruppering og sortering</a:t>
            </a:r>
            <a:endParaRPr lang="nb-NO" dirty="0"/>
          </a:p>
        </p:txBody>
      </p:sp>
    </p:spTree>
    <p:extLst>
      <p:ext uri="{BB962C8B-B14F-4D97-AF65-F5344CB8AC3E}">
        <p14:creationId xmlns:p14="http://schemas.microsoft.com/office/powerpoint/2010/main" val="163910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79512" y="1052736"/>
            <a:ext cx="8460940" cy="369332"/>
          </a:xfrm>
          <a:prstGeom prst="rect">
            <a:avLst/>
          </a:prstGeom>
          <a:noFill/>
        </p:spPr>
        <p:txBody>
          <a:bodyPr wrap="square" rtlCol="0">
            <a:spAutoFit/>
          </a:bodyPr>
          <a:lstStyle/>
          <a:p>
            <a:pPr marL="285750" indent="-285750">
              <a:buFont typeface="Arial" panose="020B0604020202020204" pitchFamily="34" charset="0"/>
              <a:buChar char="•"/>
            </a:pPr>
            <a:r>
              <a:rPr lang="nb-NO" dirty="0"/>
              <a:t>Velg </a:t>
            </a:r>
            <a:r>
              <a:rPr lang="nb-NO" dirty="0" smtClean="0"/>
              <a:t>Utbetalingsstatus</a:t>
            </a:r>
            <a:endParaRPr lang="nb-NO" dirty="0"/>
          </a:p>
        </p:txBody>
      </p:sp>
      <p:sp>
        <p:nvSpPr>
          <p:cNvPr id="7" name="Ellipse 6"/>
          <p:cNvSpPr/>
          <p:nvPr/>
        </p:nvSpPr>
        <p:spPr>
          <a:xfrm>
            <a:off x="6876256" y="2780928"/>
            <a:ext cx="2016224"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06065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48597" y="548680"/>
            <a:ext cx="8460940" cy="923330"/>
          </a:xfrm>
          <a:prstGeom prst="rect">
            <a:avLst/>
          </a:prstGeom>
          <a:noFill/>
        </p:spPr>
        <p:txBody>
          <a:bodyPr wrap="square" rtlCol="0">
            <a:spAutoFit/>
          </a:bodyPr>
          <a:lstStyle/>
          <a:p>
            <a:pPr marL="285750" indent="-285750">
              <a:buFont typeface="Arial" panose="020B0604020202020204" pitchFamily="34" charset="0"/>
              <a:buChar char="•"/>
            </a:pPr>
            <a:r>
              <a:rPr lang="nb-NO" dirty="0" smtClean="0"/>
              <a:t>Saker som er utbetalt har status «Utbetalt». Saker som er sendt til utbetaling men hvor mottaker ikke har lagt inn kontonummer vil fortsatt ha status «Utbetaling godkjent»</a:t>
            </a:r>
            <a:endParaRPr lang="nb-NO" dirty="0"/>
          </a:p>
        </p:txBody>
      </p:sp>
      <p:sp>
        <p:nvSpPr>
          <p:cNvPr id="7" name="Ellipse 6"/>
          <p:cNvSpPr/>
          <p:nvPr/>
        </p:nvSpPr>
        <p:spPr>
          <a:xfrm>
            <a:off x="6876256" y="2780928"/>
            <a:ext cx="2016224"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86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Vedtatt beløp og vedtak må oppdateres</a:t>
            </a:r>
            <a:endParaRPr lang="nb-NO" dirty="0"/>
          </a:p>
        </p:txBody>
      </p:sp>
      <p:sp>
        <p:nvSpPr>
          <p:cNvPr id="3" name="Plassholder for tekst 2"/>
          <p:cNvSpPr>
            <a:spLocks noGrp="1"/>
          </p:cNvSpPr>
          <p:nvPr>
            <p:ph type="body" idx="1"/>
          </p:nvPr>
        </p:nvSpPr>
        <p:spPr/>
        <p:txBody>
          <a:bodyPr/>
          <a:lstStyle/>
          <a:p>
            <a:endParaRPr lang="nb-NO"/>
          </a:p>
        </p:txBody>
      </p:sp>
    </p:spTree>
    <p:extLst>
      <p:ext uri="{BB962C8B-B14F-4D97-AF65-F5344CB8AC3E}">
        <p14:creationId xmlns:p14="http://schemas.microsoft.com/office/powerpoint/2010/main" val="1277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47"/>
          <a:stretch/>
        </p:blipFill>
        <p:spPr bwMode="auto">
          <a:xfrm>
            <a:off x="-1" y="1196752"/>
            <a:ext cx="9211733"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Klikke på ikonet til høyre og velg vedtatt beløp i feltet «Sortering»</a:t>
            </a:r>
            <a:endParaRPr lang="nb-NO" sz="1800" dirty="0"/>
          </a:p>
        </p:txBody>
      </p:sp>
      <p:sp>
        <p:nvSpPr>
          <p:cNvPr id="4" name="Ellipse 3"/>
          <p:cNvSpPr/>
          <p:nvPr/>
        </p:nvSpPr>
        <p:spPr>
          <a:xfrm>
            <a:off x="7607117" y="1988840"/>
            <a:ext cx="1549731"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6837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99"/>
          <a:stretch/>
        </p:blipFill>
        <p:spPr bwMode="auto">
          <a:xfrm>
            <a:off x="-1" y="1196752"/>
            <a:ext cx="9146067" cy="566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Legg inn korrekt beløp i feltet «Vedtatt beløp». Gjør det samme med vedtak. </a:t>
            </a:r>
            <a:r>
              <a:rPr lang="nb-NO" sz="1800" smtClean="0"/>
              <a:t>Lagre endringene.</a:t>
            </a:r>
            <a:endParaRPr lang="nb-NO" sz="1800" dirty="0"/>
          </a:p>
        </p:txBody>
      </p:sp>
      <p:sp>
        <p:nvSpPr>
          <p:cNvPr id="4" name="Ellipse 3"/>
          <p:cNvSpPr/>
          <p:nvPr/>
        </p:nvSpPr>
        <p:spPr>
          <a:xfrm>
            <a:off x="7380312" y="1988840"/>
            <a:ext cx="1549731" cy="3734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7533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Slik klargjør du en sak for utbetaling</a:t>
            </a:r>
            <a:endParaRPr lang="nb-NO" dirty="0"/>
          </a:p>
        </p:txBody>
      </p:sp>
      <p:sp>
        <p:nvSpPr>
          <p:cNvPr id="3" name="Plassholder for tekst 2"/>
          <p:cNvSpPr>
            <a:spLocks noGrp="1"/>
          </p:cNvSpPr>
          <p:nvPr>
            <p:ph type="body" idx="1"/>
          </p:nvPr>
        </p:nvSpPr>
        <p:spPr/>
        <p:txBody>
          <a:bodyPr/>
          <a:lstStyle/>
          <a:p>
            <a:endParaRPr lang="nb-NO"/>
          </a:p>
        </p:txBody>
      </p:sp>
    </p:spTree>
    <p:extLst>
      <p:ext uri="{BB962C8B-B14F-4D97-AF65-F5344CB8AC3E}">
        <p14:creationId xmlns:p14="http://schemas.microsoft.com/office/powerpoint/2010/main" val="66143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Den </a:t>
            </a:r>
            <a:r>
              <a:rPr lang="nb-NO" sz="1800" dirty="0" smtClean="0"/>
              <a:t>samme kontostrengen </a:t>
            </a:r>
            <a:r>
              <a:rPr lang="nb-NO" sz="1800" dirty="0" smtClean="0"/>
              <a:t>brukes </a:t>
            </a:r>
            <a:r>
              <a:rPr lang="nb-NO" sz="1800" dirty="0" smtClean="0"/>
              <a:t>for alle utbetalinger </a:t>
            </a:r>
            <a:r>
              <a:rPr lang="nb-NO" sz="1800" dirty="0" err="1" smtClean="0"/>
              <a:t>ifm</a:t>
            </a:r>
            <a:r>
              <a:rPr lang="nb-NO" sz="1800" dirty="0" smtClean="0"/>
              <a:t> ordningen.</a:t>
            </a:r>
            <a:r>
              <a:rPr lang="nb-NO" sz="1800" dirty="0"/>
              <a:t/>
            </a:r>
            <a:br>
              <a:rPr lang="nb-NO" sz="1800" dirty="0"/>
            </a:br>
            <a:r>
              <a:rPr lang="nb-NO" sz="1800" dirty="0" smtClean="0"/>
              <a:t>Klikk på blyantikonet i høyre hjørne</a:t>
            </a:r>
            <a:endParaRPr lang="nb-NO" sz="1800" dirty="0"/>
          </a:p>
        </p:txBody>
      </p:sp>
      <p:sp>
        <p:nvSpPr>
          <p:cNvPr id="4" name="Ellipse 3"/>
          <p:cNvSpPr/>
          <p:nvPr/>
        </p:nvSpPr>
        <p:spPr>
          <a:xfrm>
            <a:off x="8172400" y="1988840"/>
            <a:ext cx="504056" cy="349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1172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68760"/>
            <a:ext cx="9252520"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Kontroller at riktig kontostreng er lagt inn. </a:t>
            </a:r>
            <a:r>
              <a:rPr lang="nb-NO" sz="1800" dirty="0">
                <a:solidFill>
                  <a:srgbClr val="FF0000"/>
                </a:solidFill>
              </a:rPr>
              <a:t>D</a:t>
            </a:r>
            <a:r>
              <a:rPr lang="nb-NO" sz="1800" dirty="0" smtClean="0">
                <a:solidFill>
                  <a:srgbClr val="FF0000"/>
                </a:solidFill>
              </a:rPr>
              <a:t>isse feltene vil etter hvert bli låst. </a:t>
            </a:r>
            <a:r>
              <a:rPr lang="nb-NO" sz="1800" dirty="0">
                <a:solidFill>
                  <a:srgbClr val="FF0000"/>
                </a:solidFill>
              </a:rPr>
              <a:t>H</a:t>
            </a:r>
            <a:r>
              <a:rPr lang="nb-NO" sz="1800" dirty="0" smtClean="0">
                <a:solidFill>
                  <a:srgbClr val="FF0000"/>
                </a:solidFill>
              </a:rPr>
              <a:t>vis dette skal endres må systemforvalter kontaktes. </a:t>
            </a:r>
            <a:endParaRPr lang="nb-NO" sz="1800" dirty="0">
              <a:solidFill>
                <a:srgbClr val="FF0000"/>
              </a:solidFill>
            </a:endParaRPr>
          </a:p>
        </p:txBody>
      </p:sp>
      <p:sp>
        <p:nvSpPr>
          <p:cNvPr id="4" name="Ellipse 3"/>
          <p:cNvSpPr/>
          <p:nvPr/>
        </p:nvSpPr>
        <p:spPr>
          <a:xfrm>
            <a:off x="0" y="3861048"/>
            <a:ext cx="792088" cy="2808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086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571500" indent="-571500" algn="l">
              <a:buFont typeface="Arial" panose="020B0604020202020204" pitchFamily="34" charset="0"/>
              <a:buChar char="•"/>
            </a:pPr>
            <a:r>
              <a:rPr lang="nb-NO" sz="1800" dirty="0" smtClean="0"/>
              <a:t>Klargjøringen består </a:t>
            </a:r>
            <a:r>
              <a:rPr lang="nb-NO" sz="1800" smtClean="0"/>
              <a:t>av 3 </a:t>
            </a:r>
            <a:r>
              <a:rPr lang="nb-NO" sz="1800" dirty="0" smtClean="0"/>
              <a:t>oppgaver</a:t>
            </a:r>
            <a:endParaRPr lang="nb-NO" sz="1800" dirty="0"/>
          </a:p>
        </p:txBody>
      </p:sp>
      <p:sp>
        <p:nvSpPr>
          <p:cNvPr id="3" name="Plassholder for innhold 2"/>
          <p:cNvSpPr>
            <a:spLocks noGrp="1"/>
          </p:cNvSpPr>
          <p:nvPr>
            <p:ph idx="1"/>
          </p:nvPr>
        </p:nvSpPr>
        <p:spPr/>
        <p:txBody>
          <a:bodyPr>
            <a:normAutofit fontScale="85000" lnSpcReduction="10000"/>
          </a:bodyPr>
          <a:lstStyle/>
          <a:p>
            <a:r>
              <a:rPr lang="nb-NO" dirty="0" smtClean="0"/>
              <a:t>Legge til eventuell melding som skal til mottaker av utbetaling – enten på saken eller samlesaken</a:t>
            </a:r>
          </a:p>
          <a:p>
            <a:pPr lvl="1"/>
            <a:r>
              <a:rPr lang="nb-NO" dirty="0" smtClean="0"/>
              <a:t>Hvis den legges på samlesaken går den samme beskjeden til alle mottakere</a:t>
            </a:r>
          </a:p>
          <a:p>
            <a:pPr lvl="1"/>
            <a:r>
              <a:rPr lang="nb-NO" dirty="0" smtClean="0"/>
              <a:t>Hvis den legges på enkelt saken mottaker vil den overstyre meldingen på samlesaken</a:t>
            </a:r>
          </a:p>
          <a:p>
            <a:r>
              <a:rPr lang="nb-NO" dirty="0" smtClean="0"/>
              <a:t>Legge til eventuell tekst som skal til økonomifunksjonen i virksomheten for å forenkle oppfølging</a:t>
            </a:r>
          </a:p>
          <a:p>
            <a:r>
              <a:rPr lang="nb-NO" dirty="0" smtClean="0"/>
              <a:t>Informere mottaker om at de må legge kontonummer på til sin kundeprofil hos Oslo kommune</a:t>
            </a:r>
          </a:p>
        </p:txBody>
      </p:sp>
    </p:spTree>
    <p:extLst>
      <p:ext uri="{BB962C8B-B14F-4D97-AF65-F5344CB8AC3E}">
        <p14:creationId xmlns:p14="http://schemas.microsoft.com/office/powerpoint/2010/main" val="21189425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604</Words>
  <Application>Microsoft Office PowerPoint</Application>
  <PresentationFormat>Skjermfremvisning (4:3)</PresentationFormat>
  <Paragraphs>51</Paragraphs>
  <Slides>24</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24</vt:i4>
      </vt:variant>
    </vt:vector>
  </HeadingPairs>
  <TitlesOfParts>
    <vt:vector size="27" baseType="lpstr">
      <vt:lpstr>Arial</vt:lpstr>
      <vt:lpstr>Calibri</vt:lpstr>
      <vt:lpstr>Office-tema</vt:lpstr>
      <vt:lpstr>Brukerdokumentasjon</vt:lpstr>
      <vt:lpstr>Rutinen for utbetaling </vt:lpstr>
      <vt:lpstr>Vedtatt beløp og vedtak må oppdateres</vt:lpstr>
      <vt:lpstr>Klikke på ikonet til høyre og velg vedtatt beløp i feltet «Sortering»</vt:lpstr>
      <vt:lpstr>Legg inn korrekt beløp i feltet «Vedtatt beløp». Gjør det samme med vedtak. Lagre endringene.</vt:lpstr>
      <vt:lpstr>Slik klargjør du en sak for utbetaling</vt:lpstr>
      <vt:lpstr>Den samme kontostrengen brukes for alle utbetalinger ifm ordningen. Klikk på blyantikonet i høyre hjørne</vt:lpstr>
      <vt:lpstr>Kontroller at riktig kontostreng er lagt inn. Disse feltene vil etter hvert bli låst. Hvis dette skal endres må systemforvalter kontaktes. </vt:lpstr>
      <vt:lpstr>Klargjøringen består av 3 oppgaver</vt:lpstr>
      <vt:lpstr>Legge melding til mottaker på samlesaken: åpne samlesaken ved å klikke på blyantikonet </vt:lpstr>
      <vt:lpstr>Legge melding til mottaker på samlesaken: legg ønsket melding i feltet «Konteringsinfo» og deretter «Lagre»</vt:lpstr>
      <vt:lpstr>Legge melding til mottaker på saken: åpne saken som det skal utbetales for</vt:lpstr>
      <vt:lpstr>Legg inn melding på saken: Hvis ønskelig: legg inn melding til mottaker og Kommentar Økonomi. Deretter lagre. </vt:lpstr>
      <vt:lpstr>Informere mottaker om at de må legge til kontonummer til kundeprofilen på Oslo kommune Min side</vt:lpstr>
      <vt:lpstr>Selve Utbetalingen</vt:lpstr>
      <vt:lpstr>DET ER PERSON MED UTBETALINGS-MYNDIGHET SOM SKAL SETTE STATUSEN «UTBETALING GODKJENT»</vt:lpstr>
      <vt:lpstr>Klikk på Utbetalingsstatus</vt:lpstr>
      <vt:lpstr>Velg Utbetaling godkjent. Denne saken kan nå tas med i rapporten «Utbetaling avstemming». Se rutinen for produksjon av rapporter for hvordan du lager denne rapporten. Rapporten produseres og sendes til de som skal utbetale tilskuddet som grunnlag for avstemming mellom Tilskuddsløsningen og økonomisystemet</vt:lpstr>
      <vt:lpstr>Rutine utbetaling fra økonomisystemet</vt:lpstr>
      <vt:lpstr>Når banken har utbetalt oppdateres økonomisystemet. Deretter oppdateres Tilskuddsløsningen automatisk med status «Utbetalt»</vt:lpstr>
      <vt:lpstr>Slik kan du kontrollere hvem som ikke har lagt inn kontonummer</vt:lpstr>
      <vt:lpstr>PowerPoint-presentasjon</vt:lpstr>
      <vt:lpstr>PowerPoint-presentasjon</vt:lpstr>
      <vt:lpstr>PowerPoint-presentasjon</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Meld inn i Domenet</dc:creator>
  <cp:lastModifiedBy>Heidi Einarsen</cp:lastModifiedBy>
  <cp:revision>49</cp:revision>
  <dcterms:created xsi:type="dcterms:W3CDTF">2018-11-28T14:55:16Z</dcterms:created>
  <dcterms:modified xsi:type="dcterms:W3CDTF">2021-05-11T09:43:58Z</dcterms:modified>
</cp:coreProperties>
</file>