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9" r:id="rId5"/>
    <p:sldId id="262" r:id="rId6"/>
    <p:sldId id="260" r:id="rId7"/>
    <p:sldId id="276" r:id="rId8"/>
    <p:sldId id="277" r:id="rId9"/>
    <p:sldId id="261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5" r:id="rId22"/>
    <p:sldId id="273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D65"/>
    <a:srgbClr val="95BFD8"/>
    <a:srgbClr val="DFDFE4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1422" autoAdjust="0"/>
  </p:normalViewPr>
  <p:slideViewPr>
    <p:cSldViewPr snapToGrid="0" snapToObjects="1">
      <p:cViewPr varScale="1">
        <p:scale>
          <a:sx n="100" d="100"/>
          <a:sy n="100" d="100"/>
        </p:scale>
        <p:origin x="9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95F37-3B8E-5142-AF09-5FFE52FB2827}" type="datetimeFigureOut">
              <a:rPr lang="nb-NO" smtClean="0"/>
              <a:t>02.06.2021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E6068-FAE5-B344-B838-E263E13D7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4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 notatene for å unngå å ha for mye tekst på hver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E6068-FAE5-B344-B838-E263E13D7F3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90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30F31C1-1DD1-4B94-BBD6-2D1262054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47EC22C-9DDC-4AF9-AA56-BDA1CDA71F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0181A1-D8DB-40AE-B404-B7C163033F8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8C8EE6-4CBC-4D3F-89BC-3441E331296D}" type="slidenum">
              <a:t>8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6863DC2-90C4-4352-B22A-F493CBB54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98523D1-D17D-4BEF-944E-0B3658CDFD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AA80C1-4548-4644-A9E8-FE50E6BCEB1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49168F-4B7A-456F-97A2-05AE74894BAC}" type="slidenum">
              <a:t>21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173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C7A83C-4C4D-C24E-BF4D-8CCB4DC881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173D65"/>
              </a:solidFill>
            </a:endParaRPr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10B8ED28-2BD2-0F43-8043-D8CC2B76D934}"/>
              </a:ext>
            </a:extLst>
          </p:cNvPr>
          <p:cNvSpPr txBox="1">
            <a:spLocks/>
          </p:cNvSpPr>
          <p:nvPr userDrawn="1"/>
        </p:nvSpPr>
        <p:spPr>
          <a:xfrm>
            <a:off x="-103209" y="4332271"/>
            <a:ext cx="12192000" cy="452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spcBef>
                <a:spcPts val="0"/>
              </a:spcBef>
              <a:buFont typeface="Karla"/>
              <a:buNone/>
            </a:pPr>
            <a:r>
              <a:rPr lang="nb-NO" sz="3600" dirty="0">
                <a:solidFill>
                  <a:schemeClr val="tx1"/>
                </a:solidFill>
                <a:latin typeface="Calibri" panose="020F0502020204030204" pitchFamily="34" charset="0"/>
              </a:rPr>
              <a:t>Ditt digitale fundament</a:t>
            </a:r>
            <a:endParaRPr lang="en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78641-AD5C-A04E-A48E-25F920DAF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21" y="2072890"/>
            <a:ext cx="5648758" cy="2712219"/>
          </a:xfrm>
          <a:prstGeom prst="rect">
            <a:avLst/>
          </a:prstGeom>
        </p:spPr>
      </p:pic>
      <p:pic>
        <p:nvPicPr>
          <p:cNvPr id="8" name="Bilde 11">
            <a:extLst>
              <a:ext uri="{FF2B5EF4-FFF2-40B4-BE49-F238E27FC236}">
                <a16:creationId xmlns:a16="http://schemas.microsoft.com/office/drawing/2014/main" id="{DB2B2769-65D5-634A-89ED-623F6E4E6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1" y="719721"/>
            <a:ext cx="4695284" cy="55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0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9607F184-0380-4345-9F3D-FF375808EAFA}"/>
              </a:ext>
            </a:extLst>
          </p:cNvPr>
          <p:cNvSpPr/>
          <p:nvPr userDrawn="1"/>
        </p:nvSpPr>
        <p:spPr>
          <a:xfrm>
            <a:off x="5470598" y="1857302"/>
            <a:ext cx="7649977" cy="3302895"/>
          </a:xfrm>
          <a:prstGeom prst="parallelogram">
            <a:avLst/>
          </a:prstGeom>
          <a:solidFill>
            <a:srgbClr val="17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EEC0D8-F89B-154F-B069-DF34DAE65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518" y="6189640"/>
            <a:ext cx="1033946" cy="347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B7CB9D-5B1E-CA4C-A2AE-7D97CFBE9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756" y="6190242"/>
            <a:ext cx="1019269" cy="34846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629F41-B6F0-8C4C-A19A-214590A65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9891" y="3036609"/>
            <a:ext cx="4038600" cy="131547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chemeClr val="bg1"/>
                </a:solidFill>
              </a:rPr>
              <a:t>Her kan du skrive tekst.... </a:t>
            </a:r>
          </a:p>
          <a:p>
            <a:endParaRPr lang="nb-NO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7D18738-38DC-CC4B-8C13-41CBDAD298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1289" y="1857301"/>
            <a:ext cx="7037289" cy="3302895"/>
          </a:xfrm>
          <a:prstGeom prst="parallelogram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7F66C0-225C-3B4A-95F9-B67EC06D8A7B}"/>
              </a:ext>
            </a:extLst>
          </p:cNvPr>
          <p:cNvSpPr/>
          <p:nvPr userDrawn="1"/>
        </p:nvSpPr>
        <p:spPr>
          <a:xfrm>
            <a:off x="2839655" y="5535429"/>
            <a:ext cx="6096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400" dirty="0">
                <a:solidFill>
                  <a:srgbClr val="173D65"/>
                </a:solidFill>
              </a:rPr>
              <a:t>For å endre størrelsen i selve bildet: høyreklikk på bildet og velg «beskjær». Dra i de hvite kantene, ytterst på selve bildet. Da kan du gjøre bildet mindre/større innenfor rammene. For å bare flytte bildet litt opp eller ned, holder du på bildet og drar med pilen. </a:t>
            </a:r>
          </a:p>
        </p:txBody>
      </p:sp>
    </p:spTree>
    <p:extLst>
      <p:ext uri="{BB962C8B-B14F-4D97-AF65-F5344CB8AC3E}">
        <p14:creationId xmlns:p14="http://schemas.microsoft.com/office/powerpoint/2010/main" val="379941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ockup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141B51-A251-E549-9E08-48731BD6F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2780" y="1334976"/>
            <a:ext cx="4614595" cy="64604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CE1877-406F-BF41-A957-68DB1E47D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50347"/>
            <a:ext cx="12192000" cy="69836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>
                <a:solidFill>
                  <a:srgbClr val="003A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OVERSKRIFT 40 p</a:t>
            </a:r>
            <a:endParaRPr lang="nb-N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D5E36A-1F3A-1B4F-AE32-682677E8E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756" y="6190242"/>
            <a:ext cx="1019269" cy="3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uten tekst - iPad,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375EFE-CE1A-DF4C-8DED-6EF254CC8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4B37A-51D7-AB44-A02A-393221AF7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756" y="6190242"/>
            <a:ext cx="1019269" cy="3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3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t, uten tekst - da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2E8DD-1CC0-6E4F-8C90-8648D7267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123" b="4460"/>
          <a:stretch/>
        </p:blipFill>
        <p:spPr>
          <a:xfrm>
            <a:off x="-129540" y="0"/>
            <a:ext cx="123215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1D43D5-0DC1-BD47-881C-92AAD2E46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756" y="6190242"/>
            <a:ext cx="1019269" cy="3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8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side">
    <p:bg>
      <p:bgPr>
        <a:solidFill>
          <a:srgbClr val="173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475F2C-8C1C-7F40-8FC6-8B895525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4018" y="6154015"/>
            <a:ext cx="1033946" cy="347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4EBF5-964E-584A-9D8E-6576DDF69DB0}"/>
              </a:ext>
            </a:extLst>
          </p:cNvPr>
          <p:cNvSpPr txBox="1"/>
          <p:nvPr userDrawn="1"/>
        </p:nvSpPr>
        <p:spPr>
          <a:xfrm>
            <a:off x="0" y="287538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nb-NO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«Vi sørger for at programvaren er installert</a:t>
            </a:r>
          </a:p>
          <a:p>
            <a:pPr lvl="0" algn="ctr">
              <a:buNone/>
            </a:pPr>
            <a:r>
              <a:rPr lang="nb-NO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 fungerer i ditt valgte driftsmiljø. Vi er</a:t>
            </a:r>
          </a:p>
          <a:p>
            <a:pPr lvl="0" algn="ctr">
              <a:buNone/>
            </a:pPr>
            <a:r>
              <a:rPr lang="nb-NO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også din sparringspartner når det kommer</a:t>
            </a:r>
          </a:p>
          <a:p>
            <a:pPr lvl="0" algn="ctr">
              <a:buNone/>
            </a:pPr>
            <a:r>
              <a:rPr lang="nb-NO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 hvordan du kan gi brukerne den best ytelse»</a:t>
            </a:r>
            <a:endParaRPr lang="en" sz="2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E954F-17E4-EA45-97F9-CC10E905245C}"/>
              </a:ext>
            </a:extLst>
          </p:cNvPr>
          <p:cNvSpPr/>
          <p:nvPr userDrawn="1"/>
        </p:nvSpPr>
        <p:spPr>
          <a:xfrm>
            <a:off x="3047999" y="489942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Montserrat"/>
              <a:buNone/>
            </a:pPr>
            <a:r>
              <a:rPr lang="en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Eivind</a:t>
            </a:r>
            <a:r>
              <a:rPr lang="en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Svellingen</a:t>
            </a:r>
            <a:endParaRPr lang="en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Montserrat"/>
              <a:buNone/>
            </a:pPr>
            <a:r>
              <a:rPr lang="en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Leder</a:t>
            </a:r>
            <a:r>
              <a:rPr lang="en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teknisk</a:t>
            </a:r>
            <a:r>
              <a:rPr lang="en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senter</a:t>
            </a:r>
            <a:endParaRPr lang="en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A6618-C001-1B4E-A81D-D04BFF5E1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0304" y="1123438"/>
            <a:ext cx="2091391" cy="17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OS Blå side">
    <p:bg>
      <p:bgPr>
        <a:solidFill>
          <a:srgbClr val="173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475F2C-8C1C-7F40-8FC6-8B895525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4018" y="6154015"/>
            <a:ext cx="1033946" cy="3472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9FFDBAC-995E-A241-B27F-B38F4AC96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390" y="636614"/>
            <a:ext cx="10515600" cy="6983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Hvor</a:t>
            </a:r>
            <a:r>
              <a:rPr lang="en-US" dirty="0"/>
              <a:t> ligger det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trenger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DD647-4D67-3E40-A442-6755EDD728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390" y="2040912"/>
            <a:ext cx="7433986" cy="850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Bilder/video finner du på: Fil1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Markedsavdelingen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Markedsmateriell  PowerPoint presentasjoner  PPT Mal 2019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7600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unkt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8C88759-E350-D941-82D0-605A5123C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756" y="6190242"/>
            <a:ext cx="1019269" cy="3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14C5C3-841C-784B-97CC-A7E8D6EC8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D6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CE1877-406F-BF41-A957-68DB1E47D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68276"/>
            <a:ext cx="12192000" cy="69836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Agenda</a:t>
            </a:r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E20F9-74BD-294A-84FB-740A779D3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4018" y="6154015"/>
            <a:ext cx="1033946" cy="34728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3A0E7E3-52E1-2342-B1F9-579D81F00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2369" y="1797085"/>
            <a:ext cx="3937000" cy="3934641"/>
          </a:xfrm>
        </p:spPr>
        <p:txBody>
          <a:bodyPr>
            <a:normAutofit/>
          </a:bodyPr>
          <a:lstStyle>
            <a:lvl1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1. Tittel første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2. Tittel andre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3. Tittel trede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4. Tittel fjerde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5. Tittel femte tema</a:t>
            </a:r>
            <a:endParaRPr lang="nb-NO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flere tema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14C5C3-841C-784B-97CC-A7E8D6EC871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73D6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CE1877-406F-BF41-A957-68DB1E47D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68276"/>
            <a:ext cx="12192000" cy="69836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Agenda</a:t>
            </a:r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E20F9-74BD-294A-84FB-740A779D3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4018" y="6154015"/>
            <a:ext cx="1033946" cy="34728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ECBCCE-06AD-A745-AF21-D2E9FC22B3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07" y="1794312"/>
            <a:ext cx="3507592" cy="3934641"/>
          </a:xfrm>
        </p:spPr>
        <p:txBody>
          <a:bodyPr>
            <a:normAutofit/>
          </a:bodyPr>
          <a:lstStyle>
            <a:lvl1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1. Tittel første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2. Tittel andre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3. Tittel trede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4. Tittel fjerde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5. Tittel femte tema</a:t>
            </a:r>
            <a:endParaRPr lang="nb-NO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B3B524-3E39-1641-B098-6DDA5BB13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1070" y="1794312"/>
            <a:ext cx="3507592" cy="3934641"/>
          </a:xfrm>
        </p:spPr>
        <p:txBody>
          <a:bodyPr>
            <a:normAutofit/>
          </a:bodyPr>
          <a:lstStyle>
            <a:lvl1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6. Tittel med flere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7. Tittel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8. Tittel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9. Tittel tema</a:t>
            </a: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endParaRPr lang="nb-NO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28600" indent="0" algn="l">
              <a:lnSpc>
                <a:spcPct val="150000"/>
              </a:lnSpc>
              <a:spcBef>
                <a:spcPts val="0"/>
              </a:spcBef>
              <a:buClr>
                <a:srgbClr val="173D65"/>
              </a:buClr>
              <a:buFontTx/>
              <a:buNone/>
            </a:pPr>
            <a:r>
              <a:rPr lang="nb-NO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10. Tittel tema</a:t>
            </a:r>
            <a:endParaRPr lang="nb-NO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nr.1">
    <p:bg>
      <p:bgPr>
        <a:solidFill>
          <a:srgbClr val="173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86B696-C1E3-D948-A164-D596D23A6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0280" y="2217446"/>
            <a:ext cx="45719" cy="2423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75F2C-8C1C-7F40-8FC6-8B8955255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4018" y="6154015"/>
            <a:ext cx="1033946" cy="3472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9EBD2-DD47-C44D-82CB-E9605DC380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8451" y="2982912"/>
            <a:ext cx="4916488" cy="819654"/>
          </a:xfrm>
        </p:spPr>
        <p:txBody>
          <a:bodyPr/>
          <a:lstStyle>
            <a:lvl1pPr marL="0" indent="0">
              <a:buNone/>
              <a:defRPr sz="6500"/>
            </a:lvl1pPr>
          </a:lstStyle>
          <a:p>
            <a:pPr lvl="0"/>
            <a:r>
              <a:rPr lang="nb-NO" dirty="0"/>
              <a:t>Tittelside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65C746-D525-064B-9C02-579B531A80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850" y="2745018"/>
            <a:ext cx="1533554" cy="1057547"/>
          </a:xfrm>
        </p:spPr>
        <p:txBody>
          <a:bodyPr/>
          <a:lstStyle>
            <a:lvl1pPr marL="0" indent="0">
              <a:buNone/>
              <a:defRPr sz="95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79772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mer tekst">
    <p:bg>
      <p:bgPr>
        <a:solidFill>
          <a:srgbClr val="173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86B696-C1E3-D948-A164-D596D23A6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0280" y="2217446"/>
            <a:ext cx="45719" cy="2423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75F2C-8C1C-7F40-8FC6-8B8955255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4018" y="6154015"/>
            <a:ext cx="1033946" cy="3472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9EBD2-DD47-C44D-82CB-E9605DC380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8451" y="2444970"/>
            <a:ext cx="5399513" cy="1657641"/>
          </a:xfrm>
        </p:spPr>
        <p:txBody>
          <a:bodyPr/>
          <a:lstStyle>
            <a:lvl1pPr marL="0" indent="0">
              <a:buNone/>
              <a:defRPr sz="6500"/>
            </a:lvl1pPr>
          </a:lstStyle>
          <a:p>
            <a:pPr lvl="0"/>
            <a:r>
              <a:rPr lang="nb-NO" dirty="0"/>
              <a:t>Tittelside med mer tekst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65C746-D525-064B-9C02-579B531A80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850" y="2745018"/>
            <a:ext cx="1533554" cy="1057547"/>
          </a:xfrm>
        </p:spPr>
        <p:txBody>
          <a:bodyPr/>
          <a:lstStyle>
            <a:lvl1pPr marL="0" indent="0">
              <a:buNone/>
              <a:defRPr sz="95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98200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kt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36454-4B31-BE45-A418-E16A709D0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32166"/>
            <a:ext cx="121920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5F924ED-83C5-4340-959B-9DCBD058C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390" y="636614"/>
            <a:ext cx="10515600" cy="69836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>
                <a:solidFill>
                  <a:srgbClr val="173D6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Bold 40 p</a:t>
            </a:r>
            <a:endParaRPr lang="nb-N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CEDB22-E346-FE48-9455-59CAEBA4B0D4}"/>
              </a:ext>
            </a:extLst>
          </p:cNvPr>
          <p:cNvSpPr/>
          <p:nvPr userDrawn="1"/>
        </p:nvSpPr>
        <p:spPr>
          <a:xfrm>
            <a:off x="22845" y="4242792"/>
            <a:ext cx="12192000" cy="2630974"/>
          </a:xfrm>
          <a:prstGeom prst="rect">
            <a:avLst/>
          </a:prstGeom>
          <a:solidFill>
            <a:srgbClr val="173D6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69EC28-7405-DB44-8909-D9059021C6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4018" y="6154016"/>
            <a:ext cx="1033945" cy="3472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CBDEC1-913D-0D4A-993A-68C5E6592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4018" y="6154015"/>
            <a:ext cx="1033946" cy="34728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BBD93F-8D1E-974A-BEB5-7994CBC7B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484" y="2781914"/>
            <a:ext cx="1418979" cy="1071560"/>
          </a:xfrm>
        </p:spPr>
        <p:txBody>
          <a:bodyPr>
            <a:normAutofit/>
          </a:bodyPr>
          <a:lstStyle>
            <a:lvl1pPr marL="0" indent="0">
              <a:buNone/>
              <a:defRPr sz="9500"/>
            </a:lvl1pPr>
          </a:lstStyle>
          <a:p>
            <a:pPr lvl="0"/>
            <a:r>
              <a:rPr lang="nb-NO" dirty="0"/>
              <a:t>01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8CD5C6F0-888E-BD40-8659-FEAD6B8F6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3700" y="2781159"/>
            <a:ext cx="1418979" cy="1071560"/>
          </a:xfrm>
        </p:spPr>
        <p:txBody>
          <a:bodyPr>
            <a:normAutofit/>
          </a:bodyPr>
          <a:lstStyle>
            <a:lvl1pPr marL="0" indent="0">
              <a:buNone/>
              <a:defRPr sz="9500"/>
            </a:lvl1pPr>
          </a:lstStyle>
          <a:p>
            <a:pPr lvl="0"/>
            <a:r>
              <a:rPr lang="nb-NO" dirty="0"/>
              <a:t>02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952116C2-D500-B34D-960F-FF111C63B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3916" y="2781159"/>
            <a:ext cx="1418979" cy="1071560"/>
          </a:xfrm>
        </p:spPr>
        <p:txBody>
          <a:bodyPr>
            <a:normAutofit/>
          </a:bodyPr>
          <a:lstStyle>
            <a:lvl1pPr marL="0" indent="0">
              <a:buNone/>
              <a:defRPr sz="9500"/>
            </a:lvl1pPr>
          </a:lstStyle>
          <a:p>
            <a:pPr lvl="0"/>
            <a:r>
              <a:rPr lang="nb-NO" dirty="0"/>
              <a:t>03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782D2D2-988E-8C43-8895-AE046B39B2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9733" y="4634855"/>
            <a:ext cx="2577199" cy="12772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B981D8D-D115-374D-8A9E-DFDE82F86B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0245" y="4634855"/>
            <a:ext cx="2577199" cy="12772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5940584-2E29-5D42-A19C-EA69A3BEA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0757" y="4634855"/>
            <a:ext cx="2577199" cy="12772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nb-N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54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D73D1B-9376-E548-BE31-77AEA236566E}"/>
              </a:ext>
            </a:extLst>
          </p:cNvPr>
          <p:cNvSpPr/>
          <p:nvPr userDrawn="1"/>
        </p:nvSpPr>
        <p:spPr>
          <a:xfrm>
            <a:off x="8994913" y="0"/>
            <a:ext cx="3197087" cy="6858000"/>
          </a:xfrm>
          <a:prstGeom prst="rect">
            <a:avLst/>
          </a:prstGeom>
          <a:solidFill>
            <a:srgbClr val="17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EEC0D8-F89B-154F-B069-DF34DAE65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518" y="6189640"/>
            <a:ext cx="1033946" cy="34728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F39D3-D440-6244-87BE-98856DEC0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564" y="2040847"/>
            <a:ext cx="4683048" cy="277630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b="0" dirty="0">
                <a:solidFill>
                  <a:srgbClr val="173D65"/>
                </a:solidFill>
                <a:latin typeface="Calibri" panose="020F0502020204030204" pitchFamily="34" charset="0"/>
              </a:rPr>
              <a:t>Mengdetekst 18 p </a:t>
            </a:r>
            <a:r>
              <a:rPr lang="nb-NO" sz="1800" b="0" dirty="0" err="1">
                <a:solidFill>
                  <a:srgbClr val="173D65"/>
                </a:solidFill>
                <a:latin typeface="Calibri" panose="020F0502020204030204" pitchFamily="34" charset="0"/>
              </a:rPr>
              <a:t>Regular</a:t>
            </a:r>
            <a:r>
              <a:rPr lang="nb-NO" sz="1800" b="0" dirty="0">
                <a:solidFill>
                  <a:srgbClr val="173D65"/>
                </a:solidFill>
                <a:latin typeface="Calibri" panose="020F0502020204030204" pitchFamily="34" charset="0"/>
              </a:rPr>
              <a:t>, men kan utheve det viktigste med bold. </a:t>
            </a: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Eksempel: Over </a:t>
            </a: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45% kvinneandel </a:t>
            </a: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2/3 av ledelsen </a:t>
            </a: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er kvinner</a:t>
            </a:r>
          </a:p>
          <a:p>
            <a:pPr>
              <a:spcBef>
                <a:spcPts val="0"/>
              </a:spcBef>
              <a:buClr>
                <a:srgbClr val="173D65"/>
              </a:buClr>
            </a:pPr>
            <a:endParaRPr lang="nb-NO" sz="1800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Omsatte for </a:t>
            </a: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200 millioner </a:t>
            </a: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i 2018</a:t>
            </a: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Har vokst </a:t>
            </a: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21 år</a:t>
            </a: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 på rad både i kunder, omsetning og ansatte</a:t>
            </a:r>
            <a:endParaRPr lang="nb-NO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nb-NO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619020-8279-1A4E-BE14-C8F75602BBB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9359" y="1362074"/>
            <a:ext cx="4311107" cy="413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Legg til </a:t>
            </a:r>
            <a:br>
              <a:rPr lang="nb-NO" dirty="0"/>
            </a:br>
            <a:r>
              <a:rPr lang="nb-NO" dirty="0"/>
              <a:t>bilde her</a:t>
            </a:r>
          </a:p>
        </p:txBody>
      </p:sp>
    </p:spTree>
    <p:extLst>
      <p:ext uri="{BB962C8B-B14F-4D97-AF65-F5344CB8AC3E}">
        <p14:creationId xmlns:p14="http://schemas.microsoft.com/office/powerpoint/2010/main" val="3443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tekst_ avlan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1D1A43-9522-E343-BF6F-1FCB5D01698D}"/>
              </a:ext>
            </a:extLst>
          </p:cNvPr>
          <p:cNvSpPr/>
          <p:nvPr userDrawn="1"/>
        </p:nvSpPr>
        <p:spPr>
          <a:xfrm>
            <a:off x="8994913" y="0"/>
            <a:ext cx="3197087" cy="6858000"/>
          </a:xfrm>
          <a:prstGeom prst="rect">
            <a:avLst/>
          </a:prstGeom>
          <a:solidFill>
            <a:srgbClr val="17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EEC0D8-F89B-154F-B069-DF34DAE65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518" y="6189640"/>
            <a:ext cx="1033946" cy="34728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69D8389-D39E-C74C-850C-0397AA9C50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564" y="2040847"/>
            <a:ext cx="4683048" cy="277630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b="0" dirty="0">
                <a:solidFill>
                  <a:srgbClr val="173D65"/>
                </a:solidFill>
                <a:latin typeface="Calibri" panose="020F0502020204030204" pitchFamily="34" charset="0"/>
              </a:rPr>
              <a:t>Mengdetekst 18 p </a:t>
            </a:r>
            <a:r>
              <a:rPr lang="nb-NO" sz="1800" b="0" dirty="0" err="1">
                <a:solidFill>
                  <a:srgbClr val="173D65"/>
                </a:solidFill>
                <a:latin typeface="Calibri" panose="020F0502020204030204" pitchFamily="34" charset="0"/>
              </a:rPr>
              <a:t>Regular</a:t>
            </a:r>
            <a:r>
              <a:rPr lang="nb-NO" sz="1800" b="0" dirty="0">
                <a:solidFill>
                  <a:srgbClr val="173D65"/>
                </a:solidFill>
                <a:latin typeface="Calibri" panose="020F0502020204030204" pitchFamily="34" charset="0"/>
              </a:rPr>
              <a:t>, men kan utheve det viktigste med bold. </a:t>
            </a: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dirty="0" err="1">
                <a:solidFill>
                  <a:srgbClr val="173D65"/>
                </a:solidFill>
                <a:latin typeface="Calibri" panose="020F0502020204030204" pitchFamily="34" charset="0"/>
              </a:rPr>
              <a:t>Eksemple</a:t>
            </a: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: Over </a:t>
            </a: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45% kvinneandel </a:t>
            </a: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2/3 av ledelsen </a:t>
            </a: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er kvinner</a:t>
            </a:r>
          </a:p>
          <a:p>
            <a:pPr>
              <a:spcBef>
                <a:spcPts val="0"/>
              </a:spcBef>
              <a:buClr>
                <a:srgbClr val="173D65"/>
              </a:buClr>
            </a:pPr>
            <a:endParaRPr lang="nb-NO" sz="1800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Omsatte for </a:t>
            </a: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200 millioner </a:t>
            </a: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i 2018</a:t>
            </a: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endParaRPr lang="nb-NO" sz="1800" b="1" dirty="0">
              <a:solidFill>
                <a:srgbClr val="173D65"/>
              </a:solidFill>
              <a:latin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Clr>
                <a:srgbClr val="173D65"/>
              </a:buClr>
            </a:pP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Har vokst </a:t>
            </a:r>
            <a:r>
              <a:rPr lang="nb-NO" sz="1800" b="1" dirty="0">
                <a:solidFill>
                  <a:srgbClr val="173D65"/>
                </a:solidFill>
                <a:latin typeface="Calibri" panose="020F0502020204030204" pitchFamily="34" charset="0"/>
              </a:rPr>
              <a:t>21 år</a:t>
            </a:r>
            <a:r>
              <a:rPr lang="nb-NO" sz="1800" dirty="0">
                <a:solidFill>
                  <a:srgbClr val="173D65"/>
                </a:solidFill>
                <a:latin typeface="Calibri" panose="020F0502020204030204" pitchFamily="34" charset="0"/>
              </a:rPr>
              <a:t> på rad både i kunder, omsetning og ansatte</a:t>
            </a:r>
            <a:endParaRPr lang="nb-NO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CA211-583B-1440-A05D-8F36D3D61C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8577" y="1527812"/>
            <a:ext cx="5576887" cy="38023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58992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7C005-AEE3-6946-9697-7825BF6C0A0A}"/>
              </a:ext>
            </a:extLst>
          </p:cNvPr>
          <p:cNvSpPr/>
          <p:nvPr userDrawn="1"/>
        </p:nvSpPr>
        <p:spPr>
          <a:xfrm>
            <a:off x="0" y="0"/>
            <a:ext cx="3197087" cy="6858000"/>
          </a:xfrm>
          <a:prstGeom prst="rect">
            <a:avLst/>
          </a:prstGeom>
          <a:solidFill>
            <a:srgbClr val="17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0EAA4-109F-244C-9625-ADF7E27AE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756" y="6190242"/>
            <a:ext cx="1019269" cy="3484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C87AE-BF89-6543-9785-AEC92A8AA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0086" y="2837656"/>
            <a:ext cx="3937000" cy="11826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64DB3-07E2-2847-8E30-9A97D0C2AD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86" y="2095741"/>
            <a:ext cx="5147975" cy="603250"/>
          </a:xfrm>
        </p:spPr>
        <p:txBody>
          <a:bodyPr>
            <a:normAutofit/>
          </a:bodyPr>
          <a:lstStyle>
            <a:lvl1pPr marL="0" indent="0">
              <a:buNone/>
              <a:defRPr sz="3500" b="1"/>
            </a:lvl1pPr>
          </a:lstStyle>
          <a:p>
            <a:pPr lvl="0"/>
            <a:r>
              <a:rPr lang="nb-NO" dirty="0"/>
              <a:t>Underoverskrift 35 p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3B6814-6275-8D4B-9C16-7F021117EE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6649" y="1412874"/>
            <a:ext cx="4460875" cy="40322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</a:t>
            </a:r>
            <a:br>
              <a:rPr lang="nb-NO" dirty="0"/>
            </a:br>
            <a:r>
              <a:rPr lang="nb-NO" dirty="0"/>
              <a:t>bildet her</a:t>
            </a:r>
          </a:p>
        </p:txBody>
      </p:sp>
    </p:spTree>
    <p:extLst>
      <p:ext uri="{BB962C8B-B14F-4D97-AF65-F5344CB8AC3E}">
        <p14:creationId xmlns:p14="http://schemas.microsoft.com/office/powerpoint/2010/main" val="168342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5A828-6549-9A45-9F05-FB26CBB5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14AF-4BFF-A846-8E5E-EBB04ADF0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24B8-F8C7-B040-B36E-FCF5FA067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40F2-4A8A-144A-AA45-835596B00917}" type="datetimeFigureOut">
              <a:rPr lang="nb-NO" smtClean="0"/>
              <a:t>02.06.2021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76D55-6EEB-3B4D-9864-64F75D0CC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813B5-2A12-DD4E-9442-63ED2B72D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F6CF-8267-3646-9D33-3822F10FAB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8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68" r:id="rId4"/>
    <p:sldLayoutId id="2147483679" r:id="rId5"/>
    <p:sldLayoutId id="2147483650" r:id="rId6"/>
    <p:sldLayoutId id="2147483656" r:id="rId7"/>
    <p:sldLayoutId id="2147483673" r:id="rId8"/>
    <p:sldLayoutId id="2147483667" r:id="rId9"/>
    <p:sldLayoutId id="2147483675" r:id="rId10"/>
    <p:sldLayoutId id="2147483658" r:id="rId11"/>
    <p:sldLayoutId id="2147483657" r:id="rId12"/>
    <p:sldLayoutId id="2147483660" r:id="rId13"/>
    <p:sldLayoutId id="2147483671" r:id="rId14"/>
    <p:sldLayoutId id="2147483672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2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781767"/>
            <a:ext cx="4683048" cy="2776305"/>
          </a:xfrm>
        </p:spPr>
        <p:txBody>
          <a:bodyPr/>
          <a:lstStyle/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Dokumentproduksjons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APIet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er flyttet til 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WebSak Administrasjon</a:t>
            </a:r>
          </a:p>
          <a:p>
            <a:pPr marL="0" indent="0">
              <a:buNone/>
            </a:pPr>
            <a:endParaRPr lang="nb-N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Enklere å gjøre endringer   </a:t>
            </a:r>
          </a:p>
          <a:p>
            <a:pPr marL="0" indent="0">
              <a:buNone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u="none" strike="noStrike" kern="1200" cap="none" spc="0" baseline="0" dirty="0">
                <a:solidFill>
                  <a:srgbClr val="003A70"/>
                </a:solidFill>
                <a:uFillTx/>
                <a:latin typeface="Calibri" pitchFamily="34"/>
              </a:rPr>
              <a:t>Dokumentproduksjons API </a:t>
            </a:r>
            <a:endParaRPr lang="nb-NO" sz="3200" b="1" i="0" u="none" strike="noStrike" kern="1200" cap="none" spc="0" baseline="0" dirty="0">
              <a:solidFill>
                <a:srgbClr val="003A7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2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476967"/>
            <a:ext cx="4683048" cy="2776305"/>
          </a:xfrm>
        </p:spPr>
        <p:txBody>
          <a:bodyPr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b="0" i="0" u="none" strike="noStrike" kern="1200" cap="none" spc="0" baseline="0" dirty="0">
                <a:solidFill>
                  <a:srgbClr val="20386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Mer robust løsning for:</a:t>
            </a:r>
            <a:r>
              <a:rPr lang="nb-NO" b="0" i="0" u="none" strike="noStrike" kern="1200" cap="none" spc="0" dirty="0">
                <a:solidFill>
                  <a:srgbClr val="20386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b="0" i="0" u="none" strike="noStrike" kern="1200" cap="none" spc="0" baseline="0" dirty="0">
              <a:solidFill>
                <a:srgbClr val="203864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Integrasjon med økonomi</a:t>
            </a:r>
            <a:endParaRPr lang="nb-NO" sz="18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kern="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ummering av beløp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kern="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ukking av søknadsrunde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Kurver </a:t>
            </a:r>
          </a:p>
          <a:p>
            <a:pPr marL="0" indent="0">
              <a:lnSpc>
                <a:spcPct val="150000"/>
              </a:lnSpc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u="none" strike="noStrike" kern="1200" cap="none" spc="0" baseline="0" dirty="0">
                <a:solidFill>
                  <a:srgbClr val="203864"/>
                </a:solidFill>
                <a:uFillTx/>
                <a:latin typeface="Calibri" pitchFamily="34"/>
              </a:rPr>
              <a:t>Referansekoder</a:t>
            </a:r>
            <a:endParaRPr lang="nb-NO" sz="3200" b="1" i="0" u="none" strike="noStrike" kern="1200" cap="none" spc="0" baseline="0" dirty="0">
              <a:solidFill>
                <a:srgbClr val="003A70"/>
              </a:solidFill>
              <a:uFillTx/>
              <a:latin typeface="Calibri"/>
            </a:endParaRP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AFE9E195-7215-47B0-91B4-5B87A576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52" y="681563"/>
            <a:ext cx="1757367" cy="18338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724B9F47-A615-4C3F-892B-904B22E0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96018"/>
            <a:ext cx="1657350" cy="1219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05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781767"/>
            <a:ext cx="4683048" cy="2776305"/>
          </a:xfrm>
        </p:spPr>
        <p:txBody>
          <a:bodyPr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Tilleggsdata referansekoder </a:t>
            </a:r>
          </a:p>
          <a:p>
            <a:pPr marL="457200" marR="0" lvl="1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I </a:t>
            </a:r>
            <a:r>
              <a:rPr lang="nb-NO" sz="1800" b="1" dirty="0">
                <a:solidFill>
                  <a:srgbClr val="173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WebSak</a:t>
            </a: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nb-NO" sz="1800" b="1" i="0" u="none" strike="noStrike" kern="1200" cap="none" spc="0" baseline="0" dirty="0">
                <a:solidFill>
                  <a:srgbClr val="173D65"/>
                </a:solidFill>
                <a:uFillTx/>
                <a:latin typeface="Arial" pitchFamily="34"/>
                <a:cs typeface="Arial" pitchFamily="34"/>
              </a:rPr>
              <a:t>Administrasjon</a:t>
            </a: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  </a:t>
            </a:r>
          </a:p>
          <a:p>
            <a:pPr marL="457200" marR="0" lvl="1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 dirty="0">
              <a:solidFill>
                <a:srgbClr val="203864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Standard oppsett ved installasjon </a:t>
            </a: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u="none" strike="noStrike" kern="1200" cap="none" spc="0" baseline="0" dirty="0">
                <a:solidFill>
                  <a:srgbClr val="203864"/>
                </a:solidFill>
                <a:uFillTx/>
                <a:latin typeface="Calibri" pitchFamily="34"/>
              </a:rPr>
              <a:t>Referansekoder</a:t>
            </a:r>
            <a:endParaRPr lang="nb-NO" sz="3200" b="1" i="0" u="none" strike="noStrike" kern="1200" cap="none" spc="0" baseline="0" dirty="0">
              <a:solidFill>
                <a:srgbClr val="003A70"/>
              </a:solidFill>
              <a:uFillTx/>
              <a:latin typeface="Calibri"/>
            </a:endParaRPr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599B3F4F-43BD-4080-B850-0944CF0CE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80" y="1306889"/>
            <a:ext cx="4400549" cy="2857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260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781767"/>
            <a:ext cx="3274476" cy="27763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Referansekoder både på samlemappe og sak/søknad </a:t>
            </a:r>
          </a:p>
          <a:p>
            <a:pPr marL="0" indent="0">
              <a:lnSpc>
                <a:spcPct val="150000"/>
              </a:lnSpc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u="none" strike="noStrike" kern="1200" cap="none" spc="0" baseline="0" dirty="0">
                <a:solidFill>
                  <a:srgbClr val="203864"/>
                </a:solidFill>
                <a:uFillTx/>
                <a:latin typeface="Calibri" pitchFamily="34"/>
              </a:rPr>
              <a:t>Referansekoder</a:t>
            </a:r>
            <a:endParaRPr lang="nb-NO" sz="3200" b="1" i="0" u="none" strike="noStrike" kern="1200" cap="none" spc="0" baseline="0" dirty="0">
              <a:solidFill>
                <a:srgbClr val="003A70"/>
              </a:solidFill>
              <a:uFillTx/>
              <a:latin typeface="Calibri"/>
            </a:endParaRPr>
          </a:p>
        </p:txBody>
      </p:sp>
      <p:grpSp>
        <p:nvGrpSpPr>
          <p:cNvPr id="6" name="Gruppe 7">
            <a:extLst>
              <a:ext uri="{FF2B5EF4-FFF2-40B4-BE49-F238E27FC236}">
                <a16:creationId xmlns:a16="http://schemas.microsoft.com/office/drawing/2014/main" id="{214724DA-8096-48F5-9B42-8B377EC5CDEC}"/>
              </a:ext>
            </a:extLst>
          </p:cNvPr>
          <p:cNvGrpSpPr/>
          <p:nvPr/>
        </p:nvGrpSpPr>
        <p:grpSpPr>
          <a:xfrm>
            <a:off x="5044439" y="1306889"/>
            <a:ext cx="5711193" cy="2867655"/>
            <a:chOff x="4785997" y="1392356"/>
            <a:chExt cx="6624956" cy="3197419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09C2189A-40AD-4CBE-BC79-6B65EFA2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5997" y="1392356"/>
              <a:ext cx="6624956" cy="319741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" name="Rektangel: avrundede hjørner 6">
              <a:extLst>
                <a:ext uri="{FF2B5EF4-FFF2-40B4-BE49-F238E27FC236}">
                  <a16:creationId xmlns:a16="http://schemas.microsoft.com/office/drawing/2014/main" id="{57B082E8-5DF5-4226-B1AA-214054CBB536}"/>
                </a:ext>
              </a:extLst>
            </p:cNvPr>
            <p:cNvSpPr/>
            <p:nvPr/>
          </p:nvSpPr>
          <p:spPr>
            <a:xfrm>
              <a:off x="6360584" y="2759073"/>
              <a:ext cx="2336822" cy="1432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97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781767"/>
            <a:ext cx="5865276" cy="27763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Utvikles i forbindelse med oppgraderingsprosjektet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Støtte for verdier fra saken kan overstyre verdier fra samlemappen  </a:t>
            </a: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203864"/>
                </a:solidFill>
              </a:rPr>
              <a:t>Nytt Utbetalings API </a:t>
            </a:r>
          </a:p>
        </p:txBody>
      </p:sp>
    </p:spTree>
    <p:extLst>
      <p:ext uri="{BB962C8B-B14F-4D97-AF65-F5344CB8AC3E}">
        <p14:creationId xmlns:p14="http://schemas.microsoft.com/office/powerpoint/2010/main" val="37405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8017-6CE7-0143-852D-C1965DB8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7101"/>
            <a:ext cx="12192000" cy="698362"/>
          </a:xfrm>
        </p:spPr>
        <p:txBody>
          <a:bodyPr/>
          <a:lstStyle/>
          <a:p>
            <a:r>
              <a:rPr lang="nb-NO" dirty="0"/>
              <a:t>Valgfritt oppsett </a:t>
            </a:r>
          </a:p>
        </p:txBody>
      </p:sp>
    </p:spTree>
    <p:extLst>
      <p:ext uri="{BB962C8B-B14F-4D97-AF65-F5344CB8AC3E}">
        <p14:creationId xmlns:p14="http://schemas.microsoft.com/office/powerpoint/2010/main" val="287446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781767"/>
            <a:ext cx="4683048" cy="2776305"/>
          </a:xfrm>
        </p:spPr>
        <p:txBody>
          <a:bodyPr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Eksempel i WebSak+: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 dirty="0">
              <a:solidFill>
                <a:srgbClr val="203864"/>
              </a:solidFill>
              <a:uFillTx/>
              <a:latin typeface="Arial" pitchFamily="34"/>
              <a:cs typeface="Arial" pitchFamily="34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Redigering av </a:t>
            </a:r>
            <a:r>
              <a:rPr lang="nb-NO" sz="1800" b="1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Utbetalingsstatus</a:t>
            </a: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 er sperret for saksbehandler, men åpne for leder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 dirty="0">
              <a:solidFill>
                <a:srgbClr val="203864"/>
              </a:solidFill>
              <a:uFillTx/>
              <a:latin typeface="Arial" pitchFamily="34"/>
              <a:cs typeface="Arial" pitchFamily="34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Vedtatt beløp blir sperret for redigering etter at </a:t>
            </a:r>
            <a:r>
              <a:rPr lang="nb-NO" sz="1800" b="1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Utbetalingsstatus</a:t>
            </a: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 blitt endret til </a:t>
            </a:r>
            <a:r>
              <a:rPr lang="nb-NO" sz="1800" b="1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Godkjent og klar til utbetaling</a:t>
            </a:r>
            <a:endParaRPr lang="nb-NO" sz="1800" b="0" i="0" u="none" strike="noStrike" kern="1200" cap="none" spc="0" baseline="0" dirty="0">
              <a:solidFill>
                <a:srgbClr val="203864"/>
              </a:solidFill>
              <a:uFillTx/>
              <a:latin typeface="Arial" pitchFamily="34"/>
              <a:cs typeface="Arial" pitchFamily="34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u="none" strike="noStrike" kern="1200" cap="none" spc="0" baseline="0" dirty="0">
                <a:solidFill>
                  <a:srgbClr val="203864"/>
                </a:solidFill>
                <a:uFillTx/>
                <a:latin typeface="Calibri" pitchFamily="34"/>
                <a:cs typeface="Calibri" pitchFamily="34"/>
              </a:rPr>
              <a:t>Tilgangsstyring</a:t>
            </a:r>
            <a:endParaRPr lang="nb-NO" sz="3200" b="1" i="0" u="none" strike="noStrike" kern="1200" cap="none" spc="0" baseline="0" dirty="0">
              <a:solidFill>
                <a:srgbClr val="003A70"/>
              </a:solidFill>
              <a:uFillTx/>
              <a:latin typeface="Calibri"/>
            </a:endParaRPr>
          </a:p>
        </p:txBody>
      </p:sp>
      <p:grpSp>
        <p:nvGrpSpPr>
          <p:cNvPr id="6" name="Gruppe 7">
            <a:extLst>
              <a:ext uri="{FF2B5EF4-FFF2-40B4-BE49-F238E27FC236}">
                <a16:creationId xmlns:a16="http://schemas.microsoft.com/office/drawing/2014/main" id="{DD6C40E5-3EFC-45D3-946A-C88BF3C994B5}"/>
              </a:ext>
            </a:extLst>
          </p:cNvPr>
          <p:cNvGrpSpPr/>
          <p:nvPr/>
        </p:nvGrpSpPr>
        <p:grpSpPr>
          <a:xfrm>
            <a:off x="6858000" y="1641471"/>
            <a:ext cx="3976847" cy="3575057"/>
            <a:chOff x="5797862" y="1351282"/>
            <a:chExt cx="4343565" cy="3732535"/>
          </a:xfrm>
        </p:grpSpPr>
        <p:pic>
          <p:nvPicPr>
            <p:cNvPr id="8" name="Bilde 3">
              <a:extLst>
                <a:ext uri="{FF2B5EF4-FFF2-40B4-BE49-F238E27FC236}">
                  <a16:creationId xmlns:a16="http://schemas.microsoft.com/office/drawing/2014/main" id="{837ABEC0-7F19-4101-A466-59DB635EC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6602" y="1388114"/>
              <a:ext cx="4314825" cy="369570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" name="Rektangel: avrundede hjørner 5">
              <a:extLst>
                <a:ext uri="{FF2B5EF4-FFF2-40B4-BE49-F238E27FC236}">
                  <a16:creationId xmlns:a16="http://schemas.microsoft.com/office/drawing/2014/main" id="{FDBFAB70-B561-42AB-A9E8-8255322C61AF}"/>
                </a:ext>
              </a:extLst>
            </p:cNvPr>
            <p:cNvSpPr/>
            <p:nvPr/>
          </p:nvSpPr>
          <p:spPr>
            <a:xfrm>
              <a:off x="5797862" y="1351282"/>
              <a:ext cx="1690048" cy="46735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ktangel: avrundede hjørner 6">
              <a:extLst>
                <a:ext uri="{FF2B5EF4-FFF2-40B4-BE49-F238E27FC236}">
                  <a16:creationId xmlns:a16="http://schemas.microsoft.com/office/drawing/2014/main" id="{A3107BED-4C95-4033-860E-90E48AF6E50B}"/>
                </a:ext>
              </a:extLst>
            </p:cNvPr>
            <p:cNvSpPr/>
            <p:nvPr/>
          </p:nvSpPr>
          <p:spPr>
            <a:xfrm>
              <a:off x="5826602" y="4572000"/>
              <a:ext cx="1690048" cy="46735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7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2231347"/>
            <a:ext cx="4188876" cy="2554013"/>
          </a:xfrm>
        </p:spPr>
        <p:txBody>
          <a:bodyPr>
            <a:noAutofit/>
          </a:bodyPr>
          <a:lstStyle/>
          <a:p>
            <a:pPr lvl="0"/>
            <a:r>
              <a:rPr lang="nb-NO" sz="1800" dirty="0">
                <a:solidFill>
                  <a:srgbClr val="203864"/>
                </a:solidFill>
                <a:latin typeface="Arial" pitchFamily="34"/>
                <a:cs typeface="Arial" pitchFamily="34"/>
              </a:rPr>
              <a:t>Eget sett med roller for Tilskudd i </a:t>
            </a:r>
            <a:r>
              <a:rPr lang="nb-NO" sz="18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WebSak Administrasjon</a:t>
            </a:r>
            <a:r>
              <a:rPr lang="nb-NO" sz="1800" dirty="0">
                <a:solidFill>
                  <a:srgbClr val="203864"/>
                </a:solidFill>
                <a:latin typeface="Arial" pitchFamily="34"/>
                <a:cs typeface="Arial" pitchFamily="34"/>
              </a:rPr>
              <a:t> </a:t>
            </a:r>
          </a:p>
          <a:p>
            <a:pPr marL="0" lvl="0" indent="0">
              <a:buNone/>
            </a:pPr>
            <a:endParaRPr lang="nb-NO" sz="1800" dirty="0">
              <a:solidFill>
                <a:srgbClr val="203864"/>
              </a:solidFill>
              <a:latin typeface="Arial" pitchFamily="34"/>
              <a:cs typeface="Arial" pitchFamily="34"/>
            </a:endParaRPr>
          </a:p>
          <a:p>
            <a:pPr lvl="0"/>
            <a:r>
              <a:rPr lang="nb-NO" sz="1800" dirty="0">
                <a:solidFill>
                  <a:srgbClr val="203864"/>
                </a:solidFill>
                <a:latin typeface="Arial" pitchFamily="34"/>
                <a:cs typeface="Arial" pitchFamily="34"/>
              </a:rPr>
              <a:t>Mulig å styre tilgang til tilleggsdatafelter basert på roller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203864"/>
                </a:solidFill>
                <a:latin typeface="Calibri" pitchFamily="34"/>
                <a:cs typeface="Calibri" pitchFamily="34"/>
              </a:rPr>
              <a:t>Tilgangsstyring</a:t>
            </a:r>
            <a:endParaRPr lang="nb-NO" sz="3200" b="1" dirty="0">
              <a:solidFill>
                <a:srgbClr val="203864"/>
              </a:solidFill>
              <a:latin typeface="Calibri" pitchFamily="34"/>
            </a:endParaRPr>
          </a:p>
          <a:p>
            <a:r>
              <a:rPr lang="nb-NO" sz="2400" b="1" dirty="0">
                <a:solidFill>
                  <a:srgbClr val="203864"/>
                </a:solidFill>
                <a:latin typeface="Calibri" pitchFamily="34"/>
              </a:rPr>
              <a:t>Nye roller </a:t>
            </a:r>
            <a:endParaRPr lang="nb-NO" sz="2400" b="1" dirty="0">
              <a:solidFill>
                <a:srgbClr val="203864"/>
              </a:solidFill>
            </a:endParaRPr>
          </a:p>
        </p:txBody>
      </p:sp>
      <p:pic>
        <p:nvPicPr>
          <p:cNvPr id="4" name="Bilde 6">
            <a:extLst>
              <a:ext uri="{FF2B5EF4-FFF2-40B4-BE49-F238E27FC236}">
                <a16:creationId xmlns:a16="http://schemas.microsoft.com/office/drawing/2014/main" id="{0E62E84D-5844-4B26-ADA5-DB6DBF95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812" y="2393861"/>
            <a:ext cx="4362364" cy="98406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6008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151993"/>
            <a:ext cx="4188876" cy="25540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Mulig å styre tilganger til felter basert på behandlingsforløpet (verdi i feltet </a:t>
            </a:r>
            <a:r>
              <a:rPr lang="nb-NO" sz="1800" b="1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Utbetalingsstatus</a:t>
            </a: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nb-NO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indent="0">
              <a:lnSpc>
                <a:spcPct val="100000"/>
              </a:lnSpc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203864"/>
                </a:solidFill>
                <a:latin typeface="Calibri" pitchFamily="34"/>
                <a:cs typeface="Calibri" pitchFamily="34"/>
              </a:rPr>
              <a:t>Tilgangsstyring</a:t>
            </a:r>
          </a:p>
          <a:p>
            <a:r>
              <a:rPr lang="nb-NO" sz="2400" b="1" dirty="0">
                <a:solidFill>
                  <a:srgbClr val="203864"/>
                </a:solidFill>
                <a:latin typeface="Calibri" pitchFamily="34"/>
                <a:cs typeface="Calibri" pitchFamily="34"/>
              </a:rPr>
              <a:t>Flytstatuser</a:t>
            </a:r>
            <a:endParaRPr lang="nb-NO" sz="2400" b="1" dirty="0">
              <a:solidFill>
                <a:srgbClr val="203864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011F34C-00EE-42C6-9826-01DDCF1E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58" y="2151993"/>
            <a:ext cx="3359286" cy="167382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2843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2047059"/>
            <a:ext cx="4188876" cy="25540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Man kan styre visning og tilgang til redigering av felter basert på nye roller og flytstatuser</a:t>
            </a:r>
          </a:p>
          <a:p>
            <a:pPr marL="0" indent="0">
              <a:lnSpc>
                <a:spcPct val="100000"/>
              </a:lnSpc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203864"/>
                </a:solidFill>
                <a:latin typeface="Calibri" pitchFamily="34"/>
                <a:cs typeface="Calibri" pitchFamily="34"/>
              </a:rPr>
              <a:t>Tilgangsstyring</a:t>
            </a:r>
            <a:r>
              <a:rPr lang="nb-NO" sz="3200" b="1" i="0" u="none" strike="noStrike" kern="1200" cap="none" spc="0" baseline="0" dirty="0">
                <a:solidFill>
                  <a:srgbClr val="203864"/>
                </a:solidFill>
                <a:uFillTx/>
                <a:latin typeface="Calibri" pitchFamily="34"/>
                <a:cs typeface="Calibri" pitchFamily="34"/>
              </a:rPr>
              <a:t> </a:t>
            </a:r>
          </a:p>
          <a:p>
            <a:r>
              <a:rPr lang="nb-NO" sz="2400" b="1" dirty="0">
                <a:solidFill>
                  <a:srgbClr val="203864"/>
                </a:solidFill>
                <a:latin typeface="Calibri" pitchFamily="34"/>
                <a:cs typeface="Calibri" pitchFamily="34"/>
              </a:rPr>
              <a:t>Roller + Flytstatuser</a:t>
            </a:r>
            <a:endParaRPr lang="nb-NO" sz="2400" b="1" i="0" u="none" strike="noStrike" kern="1200" cap="none" spc="0" baseline="0" dirty="0">
              <a:solidFill>
                <a:srgbClr val="203864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59D06453-446B-445D-9394-9F7BD0F5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95" y="1009333"/>
            <a:ext cx="4653330" cy="46294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0581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1543-BF5A-BE4F-A8EC-951D1AC3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73089"/>
            <a:ext cx="12192000" cy="698362"/>
          </a:xfrm>
        </p:spPr>
        <p:txBody>
          <a:bodyPr/>
          <a:lstStyle/>
          <a:p>
            <a:r>
              <a:rPr lang="nb-NO" dirty="0"/>
              <a:t>   	Tilskudd 8.10.3 – nytt i versjon</a:t>
            </a:r>
            <a:br>
              <a:rPr lang="nb-NO" dirty="0"/>
            </a:br>
            <a:r>
              <a:rPr lang="nb-NO" dirty="0"/>
              <a:t>                  </a:t>
            </a:r>
            <a:r>
              <a:rPr lang="nb-NO" sz="2800" b="0" dirty="0"/>
              <a:t>03.06.2021</a:t>
            </a:r>
            <a:r>
              <a:rPr lang="nb-NO" dirty="0"/>
              <a:t> </a:t>
            </a:r>
            <a:r>
              <a:rPr lang="nb-NO" sz="4000" b="1" dirty="0">
                <a:solidFill>
                  <a:srgbClr val="203864"/>
                </a:solidFill>
              </a:rPr>
              <a:t>t i versjon 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30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416007"/>
            <a:ext cx="5865276" cy="2776305"/>
          </a:xfrm>
        </p:spPr>
        <p:txBody>
          <a:bodyPr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Ny godkjenningsmåte, som ikke er oppgaveflyt </a:t>
            </a:r>
          </a:p>
          <a:p>
            <a:pPr marL="285750" marR="0" lvl="0" indent="-2857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203864"/>
                </a:solidFill>
                <a:uFillTx/>
                <a:latin typeface="Arial" pitchFamily="34"/>
                <a:cs typeface="Arial" pitchFamily="34"/>
              </a:rPr>
              <a:t>Godkjenning rett i behandlingsbilde </a:t>
            </a:r>
          </a:p>
          <a:p>
            <a:pPr marL="285750" marR="0" lvl="0" indent="-2857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kern="0" dirty="0">
                <a:solidFill>
                  <a:srgbClr val="203864"/>
                </a:solidFill>
                <a:latin typeface="Arial" pitchFamily="34"/>
                <a:cs typeface="Arial" pitchFamily="34"/>
              </a:rPr>
              <a:t>Kan knyttes til tilgangsstyring </a:t>
            </a:r>
            <a:endParaRPr lang="nb-NO" sz="1800" b="0" i="0" u="none" strike="noStrike" kern="1200" cap="none" spc="0" baseline="0" dirty="0">
              <a:solidFill>
                <a:srgbClr val="203864"/>
              </a:solidFill>
              <a:uFillTx/>
              <a:latin typeface="Arial" pitchFamily="34"/>
              <a:cs typeface="Arial" pitchFamily="34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1" i="0" u="none" strike="noStrike" kern="1200" cap="none" spc="0" baseline="0" dirty="0">
                <a:solidFill>
                  <a:srgbClr val="203864"/>
                </a:solidFill>
                <a:uFillTx/>
                <a:latin typeface="Calibri" pitchFamily="34"/>
                <a:cs typeface="Calibri" pitchFamily="34"/>
              </a:rPr>
              <a:t>Godkjenning av utbetaling </a:t>
            </a:r>
          </a:p>
        </p:txBody>
      </p:sp>
    </p:spTree>
    <p:extLst>
      <p:ext uri="{BB962C8B-B14F-4D97-AF65-F5344CB8AC3E}">
        <p14:creationId xmlns:p14="http://schemas.microsoft.com/office/powerpoint/2010/main" val="21961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6">
            <a:extLst>
              <a:ext uri="{FF2B5EF4-FFF2-40B4-BE49-F238E27FC236}">
                <a16:creationId xmlns:a16="http://schemas.microsoft.com/office/drawing/2014/main" id="{45327386-0A1D-4D24-93FD-C8114AEDA4B6}"/>
              </a:ext>
            </a:extLst>
          </p:cNvPr>
          <p:cNvGrpSpPr/>
          <p:nvPr/>
        </p:nvGrpSpPr>
        <p:grpSpPr>
          <a:xfrm>
            <a:off x="0" y="-16669"/>
            <a:ext cx="12191996" cy="6858000"/>
            <a:chOff x="0" y="-16669"/>
            <a:chExt cx="12191996" cy="6858000"/>
          </a:xfrm>
        </p:grpSpPr>
        <p:pic>
          <p:nvPicPr>
            <p:cNvPr id="3" name="Bilde 10">
              <a:extLst>
                <a:ext uri="{FF2B5EF4-FFF2-40B4-BE49-F238E27FC236}">
                  <a16:creationId xmlns:a16="http://schemas.microsoft.com/office/drawing/2014/main" id="{00764A9C-0BA6-4022-81DA-70583AF3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6669"/>
              <a:ext cx="12191996" cy="6858000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4" name="Gruppe 15">
              <a:extLst>
                <a:ext uri="{FF2B5EF4-FFF2-40B4-BE49-F238E27FC236}">
                  <a16:creationId xmlns:a16="http://schemas.microsoft.com/office/drawing/2014/main" id="{0A43775B-902E-40CD-94B0-954F9EB799D9}"/>
                </a:ext>
              </a:extLst>
            </p:cNvPr>
            <p:cNvGrpSpPr/>
            <p:nvPr/>
          </p:nvGrpSpPr>
          <p:grpSpPr>
            <a:xfrm>
              <a:off x="2447921" y="3349227"/>
              <a:ext cx="1295403" cy="2945603"/>
              <a:chOff x="2447921" y="3349227"/>
              <a:chExt cx="1295403" cy="2945603"/>
            </a:xfrm>
          </p:grpSpPr>
          <p:sp>
            <p:nvSpPr>
              <p:cNvPr id="5" name="Rektangel: avrundede hjørner 11">
                <a:extLst>
                  <a:ext uri="{FF2B5EF4-FFF2-40B4-BE49-F238E27FC236}">
                    <a16:creationId xmlns:a16="http://schemas.microsoft.com/office/drawing/2014/main" id="{AB04C61C-98A3-4356-B07C-2EAD6F17E6E6}"/>
                  </a:ext>
                </a:extLst>
              </p:cNvPr>
              <p:cNvSpPr/>
              <p:nvPr/>
            </p:nvSpPr>
            <p:spPr>
              <a:xfrm>
                <a:off x="2447921" y="5923355"/>
                <a:ext cx="1295403" cy="37147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Rektangel: avrundede hjørner 12">
                <a:extLst>
                  <a:ext uri="{FF2B5EF4-FFF2-40B4-BE49-F238E27FC236}">
                    <a16:creationId xmlns:a16="http://schemas.microsoft.com/office/drawing/2014/main" id="{CBCAC4EA-96D5-404D-A155-CE2654B6816E}"/>
                  </a:ext>
                </a:extLst>
              </p:cNvPr>
              <p:cNvSpPr/>
              <p:nvPr/>
            </p:nvSpPr>
            <p:spPr>
              <a:xfrm>
                <a:off x="2447921" y="4885136"/>
                <a:ext cx="1295403" cy="37147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Rektangel: avrundede hjørner 13">
                <a:extLst>
                  <a:ext uri="{FF2B5EF4-FFF2-40B4-BE49-F238E27FC236}">
                    <a16:creationId xmlns:a16="http://schemas.microsoft.com/office/drawing/2014/main" id="{93690B0D-8B61-4D50-9350-9EB322A55196}"/>
                  </a:ext>
                </a:extLst>
              </p:cNvPr>
              <p:cNvSpPr/>
              <p:nvPr/>
            </p:nvSpPr>
            <p:spPr>
              <a:xfrm>
                <a:off x="2447921" y="3349227"/>
                <a:ext cx="1295403" cy="37147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Rektangel: avrundede hjørner 14">
                <a:extLst>
                  <a:ext uri="{FF2B5EF4-FFF2-40B4-BE49-F238E27FC236}">
                    <a16:creationId xmlns:a16="http://schemas.microsoft.com/office/drawing/2014/main" id="{17CD1238-91E7-47C5-9B6B-FFEB64F696E2}"/>
                  </a:ext>
                </a:extLst>
              </p:cNvPr>
              <p:cNvSpPr/>
              <p:nvPr/>
            </p:nvSpPr>
            <p:spPr>
              <a:xfrm>
                <a:off x="2447921" y="4387446"/>
                <a:ext cx="1295403" cy="37147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grpSp>
        <p:nvGrpSpPr>
          <p:cNvPr id="9" name="Gruppe 21">
            <a:extLst>
              <a:ext uri="{FF2B5EF4-FFF2-40B4-BE49-F238E27FC236}">
                <a16:creationId xmlns:a16="http://schemas.microsoft.com/office/drawing/2014/main" id="{32B03AE6-08B9-41ED-8174-142645F17D32}"/>
              </a:ext>
            </a:extLst>
          </p:cNvPr>
          <p:cNvGrpSpPr/>
          <p:nvPr/>
        </p:nvGrpSpPr>
        <p:grpSpPr>
          <a:xfrm>
            <a:off x="3743325" y="3462339"/>
            <a:ext cx="2976564" cy="1608530"/>
            <a:chOff x="3743325" y="3462339"/>
            <a:chExt cx="2976564" cy="1608530"/>
          </a:xfrm>
        </p:grpSpPr>
        <p:pic>
          <p:nvPicPr>
            <p:cNvPr id="10" name="Bilde 17">
              <a:extLst>
                <a:ext uri="{FF2B5EF4-FFF2-40B4-BE49-F238E27FC236}">
                  <a16:creationId xmlns:a16="http://schemas.microsoft.com/office/drawing/2014/main" id="{9A3D2103-37CA-44BF-9B07-6374B7D98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6764" y="3462339"/>
              <a:ext cx="2143125" cy="1400175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1" name="Rett pilkobling 19">
              <a:extLst>
                <a:ext uri="{FF2B5EF4-FFF2-40B4-BE49-F238E27FC236}">
                  <a16:creationId xmlns:a16="http://schemas.microsoft.com/office/drawing/2014/main" id="{C7599803-6DE3-48A1-B20A-A1852EC9A8A0}"/>
                </a:ext>
              </a:extLst>
            </p:cNvPr>
            <p:cNvCxnSpPr/>
            <p:nvPr/>
          </p:nvCxnSpPr>
          <p:spPr>
            <a:xfrm flipV="1">
              <a:off x="3743325" y="4505321"/>
              <a:ext cx="833439" cy="565548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12" name="Rektangel: avrundede hjørner 20">
              <a:extLst>
                <a:ext uri="{FF2B5EF4-FFF2-40B4-BE49-F238E27FC236}">
                  <a16:creationId xmlns:a16="http://schemas.microsoft.com/office/drawing/2014/main" id="{CE4C273F-8363-40A8-ABE3-B2E9E7FD647A}"/>
                </a:ext>
              </a:extLst>
            </p:cNvPr>
            <p:cNvSpPr/>
            <p:nvPr/>
          </p:nvSpPr>
          <p:spPr>
            <a:xfrm>
              <a:off x="4576764" y="3886200"/>
              <a:ext cx="2071692" cy="50124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3" name="Gruppe 28">
            <a:extLst>
              <a:ext uri="{FF2B5EF4-FFF2-40B4-BE49-F238E27FC236}">
                <a16:creationId xmlns:a16="http://schemas.microsoft.com/office/drawing/2014/main" id="{8BFF876D-90A1-4CA8-BB40-CB86304D2CD5}"/>
              </a:ext>
            </a:extLst>
          </p:cNvPr>
          <p:cNvGrpSpPr/>
          <p:nvPr/>
        </p:nvGrpSpPr>
        <p:grpSpPr>
          <a:xfrm>
            <a:off x="3733796" y="4505321"/>
            <a:ext cx="3679043" cy="1708373"/>
            <a:chOff x="3733796" y="4505321"/>
            <a:chExt cx="3679043" cy="1708373"/>
          </a:xfrm>
        </p:grpSpPr>
        <p:grpSp>
          <p:nvGrpSpPr>
            <p:cNvPr id="14" name="Gruppe 26">
              <a:extLst>
                <a:ext uri="{FF2B5EF4-FFF2-40B4-BE49-F238E27FC236}">
                  <a16:creationId xmlns:a16="http://schemas.microsoft.com/office/drawing/2014/main" id="{34A6DAEE-B6EF-43D4-927D-9C3BC98D489B}"/>
                </a:ext>
              </a:extLst>
            </p:cNvPr>
            <p:cNvGrpSpPr/>
            <p:nvPr/>
          </p:nvGrpSpPr>
          <p:grpSpPr>
            <a:xfrm>
              <a:off x="3733796" y="4505321"/>
              <a:ext cx="3679043" cy="1708373"/>
              <a:chOff x="3733796" y="4505321"/>
              <a:chExt cx="3679043" cy="1708373"/>
            </a:xfrm>
          </p:grpSpPr>
          <p:pic>
            <p:nvPicPr>
              <p:cNvPr id="15" name="Bilde 22">
                <a:extLst>
                  <a:ext uri="{FF2B5EF4-FFF2-40B4-BE49-F238E27FC236}">
                    <a16:creationId xmlns:a16="http://schemas.microsoft.com/office/drawing/2014/main" id="{978A9367-1216-426D-B51C-B6AB8B37D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672" y="4505321"/>
                <a:ext cx="2443167" cy="170837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cxnSp>
            <p:nvCxnSpPr>
              <p:cNvPr id="16" name="Rett pilkobling 23">
                <a:extLst>
                  <a:ext uri="{FF2B5EF4-FFF2-40B4-BE49-F238E27FC236}">
                    <a16:creationId xmlns:a16="http://schemas.microsoft.com/office/drawing/2014/main" id="{F52A8597-7A46-4655-A287-27CAB68B73D0}"/>
                  </a:ext>
                </a:extLst>
              </p:cNvPr>
              <p:cNvCxnSpPr>
                <a:endCxn id="15" idx="1"/>
              </p:cNvCxnSpPr>
              <p:nvPr/>
            </p:nvCxnSpPr>
            <p:spPr>
              <a:xfrm flipV="1">
                <a:off x="3733796" y="5359517"/>
                <a:ext cx="1235876" cy="749580"/>
              </a:xfrm>
              <a:prstGeom prst="straightConnector1">
                <a:avLst/>
              </a:prstGeom>
              <a:noFill/>
              <a:ln w="28575" cap="flat">
                <a:solidFill>
                  <a:srgbClr val="FF0000"/>
                </a:solidFill>
                <a:prstDash val="solid"/>
                <a:miter/>
                <a:tailEnd type="arrow"/>
              </a:ln>
            </p:spPr>
          </p:cxnSp>
        </p:grpSp>
        <p:sp>
          <p:nvSpPr>
            <p:cNvPr id="17" name="Rektangel: avrundede hjørner 27">
              <a:extLst>
                <a:ext uri="{FF2B5EF4-FFF2-40B4-BE49-F238E27FC236}">
                  <a16:creationId xmlns:a16="http://schemas.microsoft.com/office/drawing/2014/main" id="{DFBB8E2C-8AB0-4441-B717-65D3AB9E89CE}"/>
                </a:ext>
              </a:extLst>
            </p:cNvPr>
            <p:cNvSpPr/>
            <p:nvPr/>
          </p:nvSpPr>
          <p:spPr>
            <a:xfrm>
              <a:off x="4979191" y="4910309"/>
              <a:ext cx="2345527" cy="46791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5F2A6B-3BFE-AA4D-A1C5-29904C916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Spørsmål?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86B3C-5166-EE40-88E6-3F2B27E082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30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95EAE-4EAE-4978-87C7-7B6F4736D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869" y="2076994"/>
            <a:ext cx="3937000" cy="3934641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- Basis oppsett </a:t>
            </a:r>
          </a:p>
          <a:p>
            <a:pPr marL="514350" indent="-285750">
              <a:buFontTx/>
              <a:buChar char="-"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- Valgfritt oppsett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(ikke inkludert)</a:t>
            </a:r>
          </a:p>
          <a:p>
            <a:endParaRPr lang="nb-NO" sz="2000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CA97D81-972F-42ED-8A63-C5BC85EE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5451"/>
            <a:ext cx="12192000" cy="698362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8817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8017-6CE7-0143-852D-C1965DB8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7101"/>
            <a:ext cx="12192000" cy="698362"/>
          </a:xfrm>
        </p:spPr>
        <p:txBody>
          <a:bodyPr/>
          <a:lstStyle/>
          <a:p>
            <a:r>
              <a:rPr lang="nb-NO" dirty="0"/>
              <a:t>Basis oppsett </a:t>
            </a:r>
          </a:p>
        </p:txBody>
      </p:sp>
    </p:spTree>
    <p:extLst>
      <p:ext uri="{BB962C8B-B14F-4D97-AF65-F5344CB8AC3E}">
        <p14:creationId xmlns:p14="http://schemas.microsoft.com/office/powerpoint/2010/main" val="324438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B51E-9A95-4E0E-82A8-FFC9A0A871FB}"/>
              </a:ext>
            </a:extLst>
          </p:cNvPr>
          <p:cNvSpPr txBox="1">
            <a:spLocks/>
          </p:cNvSpPr>
          <p:nvPr/>
        </p:nvSpPr>
        <p:spPr>
          <a:xfrm>
            <a:off x="1" y="468276"/>
            <a:ext cx="12192000" cy="69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b-NO" sz="3200" dirty="0"/>
              <a:t>	Nytt behandlingsbilde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BF9A6E91-7FBF-4578-BCF7-721BF33E6851}"/>
              </a:ext>
            </a:extLst>
          </p:cNvPr>
          <p:cNvGrpSpPr/>
          <p:nvPr/>
        </p:nvGrpSpPr>
        <p:grpSpPr>
          <a:xfrm>
            <a:off x="483432" y="982979"/>
            <a:ext cx="7616627" cy="3892088"/>
            <a:chOff x="483432" y="982979"/>
            <a:chExt cx="7616627" cy="3892088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AE754673-126A-4FF9-A8E8-F5E113A06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32" y="1020138"/>
              <a:ext cx="7616627" cy="3854929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35F3DDE-8AE3-437C-92D0-19576930ABB5}"/>
                </a:ext>
              </a:extLst>
            </p:cNvPr>
            <p:cNvSpPr/>
            <p:nvPr/>
          </p:nvSpPr>
          <p:spPr>
            <a:xfrm>
              <a:off x="7604760" y="982979"/>
              <a:ext cx="190500" cy="3276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4DF645B-2E50-4A53-9C4A-50488D211CDF}"/>
                </a:ext>
              </a:extLst>
            </p:cNvPr>
            <p:cNvSpPr/>
            <p:nvPr/>
          </p:nvSpPr>
          <p:spPr>
            <a:xfrm>
              <a:off x="1440179" y="1020138"/>
              <a:ext cx="2148841" cy="5334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0C730B1D-C19E-4549-B4A1-820553257510}"/>
              </a:ext>
            </a:extLst>
          </p:cNvPr>
          <p:cNvGrpSpPr/>
          <p:nvPr/>
        </p:nvGrpSpPr>
        <p:grpSpPr>
          <a:xfrm>
            <a:off x="4511039" y="2712720"/>
            <a:ext cx="6848475" cy="3447374"/>
            <a:chOff x="647699" y="1315103"/>
            <a:chExt cx="6848475" cy="3447374"/>
          </a:xfrm>
        </p:grpSpPr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BD5E8DCF-BD26-479C-B67D-BC093F65A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699" y="1315103"/>
              <a:ext cx="6848475" cy="3447374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1348D8D-FE37-482A-BBF6-52E64C9CE173}"/>
                </a:ext>
              </a:extLst>
            </p:cNvPr>
            <p:cNvSpPr/>
            <p:nvPr/>
          </p:nvSpPr>
          <p:spPr>
            <a:xfrm>
              <a:off x="6096000" y="1394460"/>
              <a:ext cx="1400174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04BB4C4-DB65-4381-81AE-39F1C103EC1B}"/>
                </a:ext>
              </a:extLst>
            </p:cNvPr>
            <p:cNvSpPr/>
            <p:nvPr/>
          </p:nvSpPr>
          <p:spPr>
            <a:xfrm>
              <a:off x="2887980" y="1607820"/>
              <a:ext cx="731520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3827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BA7BB6-4B47-482A-96A9-493DAC712581}"/>
              </a:ext>
            </a:extLst>
          </p:cNvPr>
          <p:cNvSpPr txBox="1">
            <a:spLocks/>
          </p:cNvSpPr>
          <p:nvPr/>
        </p:nvSpPr>
        <p:spPr>
          <a:xfrm>
            <a:off x="563881" y="468276"/>
            <a:ext cx="12192000" cy="69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b-NO" sz="3200" b="1" dirty="0">
                <a:solidFill>
                  <a:srgbClr val="003A70"/>
                </a:solidFill>
                <a:latin typeface="Calibri" pitchFamily="34"/>
              </a:rPr>
              <a:t>Bedre logging på saken </a:t>
            </a:r>
            <a:endParaRPr lang="nb-NO" sz="3200" b="1" dirty="0">
              <a:solidFill>
                <a:srgbClr val="003A70"/>
              </a:solidFill>
              <a:latin typeface="Calibri"/>
            </a:endParaRPr>
          </a:p>
          <a:p>
            <a:endParaRPr lang="nb-NO" sz="3200" dirty="0"/>
          </a:p>
        </p:txBody>
      </p:sp>
      <p:sp>
        <p:nvSpPr>
          <p:cNvPr id="13" name="TekstSylinder 8">
            <a:extLst>
              <a:ext uri="{FF2B5EF4-FFF2-40B4-BE49-F238E27FC236}">
                <a16:creationId xmlns:a16="http://schemas.microsoft.com/office/drawing/2014/main" id="{8CB1A8EA-E337-46D9-A165-A0BE42CB17BE}"/>
              </a:ext>
            </a:extLst>
          </p:cNvPr>
          <p:cNvSpPr txBox="1"/>
          <p:nvPr/>
        </p:nvSpPr>
        <p:spPr>
          <a:xfrm>
            <a:off x="563881" y="1440298"/>
            <a:ext cx="6502403" cy="3434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003A70"/>
                </a:solidFill>
                <a:uFillTx/>
                <a:latin typeface="Arial" pitchFamily="34"/>
                <a:cs typeface="Arial" pitchFamily="34"/>
              </a:rPr>
              <a:t>Historikk </a:t>
            </a:r>
          </a:p>
          <a:p>
            <a:pPr marL="285750" marR="0" lvl="0" indent="-2857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003A70"/>
                </a:solidFill>
                <a:uFillTx/>
                <a:latin typeface="Arial" pitchFamily="34"/>
                <a:cs typeface="Arial" pitchFamily="34"/>
              </a:rPr>
              <a:t>Mulighet for å lage ny revisjon manuelt  </a:t>
            </a:r>
          </a:p>
          <a:p>
            <a:pPr marL="285750" marR="0" lvl="0" indent="-2857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003A70"/>
                </a:solidFill>
                <a:uFillTx/>
                <a:latin typeface="Arial" pitchFamily="34"/>
                <a:cs typeface="Arial" pitchFamily="34"/>
              </a:rPr>
              <a:t>Automatisk ny revisjon ved endring av </a:t>
            </a:r>
            <a:r>
              <a:rPr lang="nb-NO" sz="1800" b="1" i="0" u="none" strike="noStrike" kern="1200" cap="none" spc="0" baseline="0" dirty="0">
                <a:solidFill>
                  <a:srgbClr val="003A70"/>
                </a:solidFill>
                <a:uFillTx/>
                <a:latin typeface="Arial" pitchFamily="34"/>
                <a:cs typeface="Arial" pitchFamily="34"/>
              </a:rPr>
              <a:t>Behandlingsstatus</a:t>
            </a:r>
            <a:r>
              <a:rPr lang="nb-NO" sz="1800" b="0" i="0" u="none" strike="noStrike" kern="1200" cap="none" spc="0" baseline="0" dirty="0">
                <a:solidFill>
                  <a:srgbClr val="003A70"/>
                </a:solidFill>
                <a:uFillTx/>
                <a:latin typeface="Arial" pitchFamily="34"/>
                <a:cs typeface="Arial" pitchFamily="34"/>
              </a:rPr>
              <a:t> og </a:t>
            </a:r>
            <a:r>
              <a:rPr lang="nb-NO" sz="1800" b="1" i="0" u="none" strike="noStrike" kern="1200" cap="none" spc="0" baseline="0" dirty="0">
                <a:solidFill>
                  <a:srgbClr val="003A70"/>
                </a:solidFill>
                <a:uFillTx/>
                <a:latin typeface="Arial" pitchFamily="34"/>
                <a:cs typeface="Arial" pitchFamily="34"/>
              </a:rPr>
              <a:t>Utbetalingsstatus</a:t>
            </a:r>
          </a:p>
          <a:p>
            <a:pPr marL="285750" marR="0" lvl="0" indent="-2857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 dirty="0">
                <a:solidFill>
                  <a:srgbClr val="003A70"/>
                </a:solidFill>
                <a:uFillTx/>
                <a:latin typeface="Arial" pitchFamily="34"/>
                <a:cs typeface="Arial" pitchFamily="34"/>
              </a:rPr>
              <a:t>Revisjoner er lett tilgjengelige på saken </a:t>
            </a:r>
          </a:p>
        </p:txBody>
      </p:sp>
    </p:spTree>
    <p:extLst>
      <p:ext uri="{BB962C8B-B14F-4D97-AF65-F5344CB8AC3E}">
        <p14:creationId xmlns:p14="http://schemas.microsoft.com/office/powerpoint/2010/main" val="21619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2">
            <a:extLst>
              <a:ext uri="{FF2B5EF4-FFF2-40B4-BE49-F238E27FC236}">
                <a16:creationId xmlns:a16="http://schemas.microsoft.com/office/drawing/2014/main" id="{7F9E79D4-12D4-4A5C-9597-EDCF68270E7B}"/>
              </a:ext>
            </a:extLst>
          </p:cNvPr>
          <p:cNvSpPr txBox="1"/>
          <p:nvPr/>
        </p:nvSpPr>
        <p:spPr>
          <a:xfrm>
            <a:off x="934717" y="572249"/>
            <a:ext cx="60960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1" i="0" u="none" strike="noStrike" kern="1200" cap="none" spc="0" baseline="0">
                <a:solidFill>
                  <a:srgbClr val="003A70"/>
                </a:solidFill>
                <a:uFillTx/>
                <a:latin typeface="Calibri" pitchFamily="34"/>
              </a:rPr>
              <a:t>Bedre logging på saken </a:t>
            </a:r>
            <a:endParaRPr lang="nb-NO" sz="3200" b="1" i="0" u="none" strike="noStrike" kern="1200" cap="none" spc="0" baseline="0">
              <a:solidFill>
                <a:srgbClr val="003A70"/>
              </a:solidFill>
              <a:uFillTx/>
              <a:latin typeface="Calibri"/>
            </a:endParaRPr>
          </a:p>
        </p:txBody>
      </p:sp>
      <p:sp>
        <p:nvSpPr>
          <p:cNvPr id="3" name="TekstSylinder 8">
            <a:extLst>
              <a:ext uri="{FF2B5EF4-FFF2-40B4-BE49-F238E27FC236}">
                <a16:creationId xmlns:a16="http://schemas.microsoft.com/office/drawing/2014/main" id="{C3817626-52D2-456B-8120-52AD1471A98F}"/>
              </a:ext>
            </a:extLst>
          </p:cNvPr>
          <p:cNvSpPr txBox="1"/>
          <p:nvPr/>
        </p:nvSpPr>
        <p:spPr>
          <a:xfrm>
            <a:off x="1087121" y="1567930"/>
            <a:ext cx="60960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B</a:t>
            </a: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30B82F73-F281-4E3D-95EF-5BB07DFE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2">
            <a:extLst>
              <a:ext uri="{FF2B5EF4-FFF2-40B4-BE49-F238E27FC236}">
                <a16:creationId xmlns:a16="http://schemas.microsoft.com/office/drawing/2014/main" id="{1322BA05-B9A2-455F-91C5-4851CFA176C1}"/>
              </a:ext>
            </a:extLst>
          </p:cNvPr>
          <p:cNvSpPr txBox="1"/>
          <p:nvPr/>
        </p:nvSpPr>
        <p:spPr>
          <a:xfrm>
            <a:off x="934717" y="572249"/>
            <a:ext cx="60960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1" i="0" u="none" strike="noStrike" kern="1200" cap="none" spc="0" baseline="0">
                <a:solidFill>
                  <a:srgbClr val="003A70"/>
                </a:solidFill>
                <a:uFillTx/>
                <a:latin typeface="Calibri" pitchFamily="34"/>
              </a:rPr>
              <a:t>Bedre logging på saken </a:t>
            </a:r>
            <a:endParaRPr lang="nb-NO" sz="3200" b="1" i="0" u="none" strike="noStrike" kern="1200" cap="none" spc="0" baseline="0">
              <a:solidFill>
                <a:srgbClr val="003A70"/>
              </a:solidFill>
              <a:uFillTx/>
              <a:latin typeface="Calibri"/>
            </a:endParaRPr>
          </a:p>
        </p:txBody>
      </p:sp>
      <p:sp>
        <p:nvSpPr>
          <p:cNvPr id="3" name="TekstSylinder 8">
            <a:extLst>
              <a:ext uri="{FF2B5EF4-FFF2-40B4-BE49-F238E27FC236}">
                <a16:creationId xmlns:a16="http://schemas.microsoft.com/office/drawing/2014/main" id="{F60BE241-3138-47F4-83E5-8949CB76B95A}"/>
              </a:ext>
            </a:extLst>
          </p:cNvPr>
          <p:cNvSpPr txBox="1"/>
          <p:nvPr/>
        </p:nvSpPr>
        <p:spPr>
          <a:xfrm>
            <a:off x="1087121" y="1567930"/>
            <a:ext cx="60960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B</a:t>
            </a: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4" name="Gruppe 4">
            <a:extLst>
              <a:ext uri="{FF2B5EF4-FFF2-40B4-BE49-F238E27FC236}">
                <a16:creationId xmlns:a16="http://schemas.microsoft.com/office/drawing/2014/main" id="{E9DE9BFB-FA2B-4E0C-94DC-8FB4DB898540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pic>
          <p:nvPicPr>
            <p:cNvPr id="5" name="Bilde 1">
              <a:extLst>
                <a:ext uri="{FF2B5EF4-FFF2-40B4-BE49-F238E27FC236}">
                  <a16:creationId xmlns:a16="http://schemas.microsoft.com/office/drawing/2014/main" id="{0681D068-3D44-4D07-941D-D9E3AF6F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58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Rektangel: avrundede hjørner 3">
              <a:extLst>
                <a:ext uri="{FF2B5EF4-FFF2-40B4-BE49-F238E27FC236}">
                  <a16:creationId xmlns:a16="http://schemas.microsoft.com/office/drawing/2014/main" id="{228013E9-E7E4-4C82-9B80-7B4C6569A38B}"/>
                </a:ext>
              </a:extLst>
            </p:cNvPr>
            <p:cNvSpPr/>
            <p:nvPr/>
          </p:nvSpPr>
          <p:spPr>
            <a:xfrm>
              <a:off x="9810753" y="1323978"/>
              <a:ext cx="2305046" cy="79057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A78E-FEC5-C34D-BE40-1D840778D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564" y="1781767"/>
            <a:ext cx="4683048" cy="2776305"/>
          </a:xfrm>
        </p:spPr>
        <p:txBody>
          <a:bodyPr/>
          <a:lstStyle/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Støtte for publisering på eInnsyn </a:t>
            </a:r>
          </a:p>
          <a:p>
            <a:pPr marL="0" indent="0">
              <a:buNone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Organdimensjon konfigureres i 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WebSak Administrasjon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11BF90-B08B-44BF-9863-95367A8CC843}"/>
              </a:ext>
            </a:extLst>
          </p:cNvPr>
          <p:cNvSpPr txBox="1"/>
          <p:nvPr/>
        </p:nvSpPr>
        <p:spPr>
          <a:xfrm>
            <a:off x="762000" y="7221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203864"/>
                </a:solidFill>
                <a:latin typeface="+mj-lt"/>
              </a:rPr>
              <a:t>Publisering på eInnsyn </a:t>
            </a:r>
            <a:endParaRPr lang="nb-NO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8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3A70"/>
      </a:dk1>
      <a:lt1>
        <a:srgbClr val="FFFFFF"/>
      </a:lt1>
      <a:dk2>
        <a:srgbClr val="44546A"/>
      </a:dk2>
      <a:lt2>
        <a:srgbClr val="E7E6E6"/>
      </a:lt2>
      <a:accent1>
        <a:srgbClr val="0074B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23856</TotalTime>
  <Words>278</Words>
  <Application>Microsoft Office PowerPoint</Application>
  <PresentationFormat>Widescreen</PresentationFormat>
  <Paragraphs>69</Paragraphs>
  <Slides>22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Karla</vt:lpstr>
      <vt:lpstr>Montserrat</vt:lpstr>
      <vt:lpstr>Office Theme</vt:lpstr>
      <vt:lpstr>PowerPoint-presentasjon</vt:lpstr>
      <vt:lpstr>    Tilskudd 8.10.3 – nytt i versjon                   03.06.2021 t i versjon  </vt:lpstr>
      <vt:lpstr>Agenda</vt:lpstr>
      <vt:lpstr>Basis oppsett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Valgfritt oppsett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Elise Birkeland</dc:creator>
  <cp:lastModifiedBy>Julia Lunga</cp:lastModifiedBy>
  <cp:revision>161</cp:revision>
  <dcterms:created xsi:type="dcterms:W3CDTF">2019-06-25T07:19:10Z</dcterms:created>
  <dcterms:modified xsi:type="dcterms:W3CDTF">2021-06-02T21:00:26Z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4047661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