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</p:sldMasterIdLst>
  <p:notesMasterIdLst>
    <p:notesMasterId r:id="rId29"/>
  </p:notesMasterIdLst>
  <p:sldIdLst>
    <p:sldId id="264" r:id="rId5"/>
    <p:sldId id="265" r:id="rId6"/>
    <p:sldId id="266" r:id="rId7"/>
    <p:sldId id="267" r:id="rId8"/>
    <p:sldId id="271" r:id="rId9"/>
    <p:sldId id="270" r:id="rId10"/>
    <p:sldId id="269" r:id="rId11"/>
    <p:sldId id="268" r:id="rId12"/>
    <p:sldId id="279" r:id="rId13"/>
    <p:sldId id="278" r:id="rId14"/>
    <p:sldId id="277" r:id="rId15"/>
    <p:sldId id="276" r:id="rId16"/>
    <p:sldId id="283" r:id="rId17"/>
    <p:sldId id="282" r:id="rId18"/>
    <p:sldId id="281" r:id="rId19"/>
    <p:sldId id="280" r:id="rId20"/>
    <p:sldId id="275" r:id="rId21"/>
    <p:sldId id="274" r:id="rId22"/>
    <p:sldId id="273" r:id="rId23"/>
    <p:sldId id="272" r:id="rId24"/>
    <p:sldId id="287" r:id="rId25"/>
    <p:sldId id="286" r:id="rId26"/>
    <p:sldId id="285" r:id="rId27"/>
    <p:sldId id="284" r:id="rId28"/>
  </p:sldIdLst>
  <p:sldSz cx="12192000" cy="6858000"/>
  <p:notesSz cx="6858000" cy="9144000"/>
  <p:embeddedFontLst>
    <p:embeddedFont>
      <p:font typeface="Oslo Sans Office" panose="020B0604020202020204" charset="0"/>
      <p:regular r:id="rId30"/>
      <p:bold r:id="rId31"/>
      <p:italic r:id="rId32"/>
      <p:boldItalic r:id="rId33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264"/>
            <p14:sldId id="265"/>
            <p14:sldId id="266"/>
            <p14:sldId id="267"/>
            <p14:sldId id="271"/>
            <p14:sldId id="270"/>
            <p14:sldId id="269"/>
            <p14:sldId id="268"/>
            <p14:sldId id="279"/>
            <p14:sldId id="278"/>
            <p14:sldId id="277"/>
            <p14:sldId id="276"/>
            <p14:sldId id="283"/>
            <p14:sldId id="282"/>
            <p14:sldId id="281"/>
            <p14:sldId id="280"/>
            <p14:sldId id="275"/>
            <p14:sldId id="274"/>
            <p14:sldId id="273"/>
            <p14:sldId id="272"/>
            <p14:sldId id="287"/>
            <p14:sldId id="286"/>
            <p14:sldId id="285"/>
            <p14:sldId id="284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Marie Vollset" initials="SMV" lastIdx="1" clrIdx="0">
    <p:extLst>
      <p:ext uri="{19B8F6BF-5375-455C-9EA6-DF929625EA0E}">
        <p15:presenceInfo xmlns:p15="http://schemas.microsoft.com/office/powerpoint/2012/main" userId="S::sara.vollset@uke.oslo.kommune.no::741bffa0-e976-4bfd-bf9e-e4a01b6d474d" providerId="AD"/>
      </p:ext>
    </p:extLst>
  </p:cmAuthor>
  <p:cmAuthor id="2" name="Cicilie Hennig-Till" initials="CH" lastIdx="1" clrIdx="1">
    <p:extLst>
      <p:ext uri="{19B8F6BF-5375-455C-9EA6-DF929625EA0E}">
        <p15:presenceInfo xmlns:p15="http://schemas.microsoft.com/office/powerpoint/2012/main" userId="S::cicilie.till@uke.oslo.kommune.no::fbde2fe7-f5f4-4c9c-a355-b694d764776f" providerId="AD"/>
      </p:ext>
    </p:extLst>
  </p:cmAuthor>
  <p:cmAuthor id="3" name="Kristina Dalen Myhre" initials="KM" lastIdx="2" clrIdx="2">
    <p:extLst>
      <p:ext uri="{19B8F6BF-5375-455C-9EA6-DF929625EA0E}">
        <p15:presenceInfo xmlns:p15="http://schemas.microsoft.com/office/powerpoint/2012/main" userId="S::kristina.myhre@uke.oslo.kommune.no::dd77e988-1e51-4ac5-a880-edbf0bfd09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66B"/>
    <a:srgbClr val="D0BFAE"/>
    <a:srgbClr val="6FE9FF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6EFB11-E29C-FFAA-2929-A7DBEC5264CE}" v="857" dt="2021-09-21T11:52:24.616"/>
    <p1510:client id="{7F6BFAF1-3A4A-72A5-C85C-0CC15CD077AC}" v="23" dt="2021-09-21T10:01:17.090"/>
    <p1510:client id="{812A505E-A884-5084-72F1-2BDD04C67685}" v="163" dt="2021-09-21T09:56:30.942"/>
    <p1510:client id="{CA6A0A81-346E-98D5-5759-368A09DD8910}" v="2" dt="2021-09-08T16:40:17.786"/>
    <p1510:client id="{E5BEC5AE-DDBA-4681-BFF8-F36AD07E14E1}" v="18" dt="2021-09-21T12:41:36.286"/>
    <p1510:client id="{F216733A-6824-269E-EFE2-903F5F56AFE8}" v="1" dt="2021-09-01T06:33:20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682"/>
  </p:normalViewPr>
  <p:slideViewPr>
    <p:cSldViewPr snapToGrid="0" snapToObjects="1" showGuides="1">
      <p:cViewPr varScale="1">
        <p:scale>
          <a:sx n="66" d="100"/>
          <a:sy n="66" d="100"/>
        </p:scale>
        <p:origin x="600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24.09.2021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6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24.09.2021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88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24.09.2021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441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24.09.2021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11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29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97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693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005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28" name="Rektangel 27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Rektangel 28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Rektangel 29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5902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611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305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ege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95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3784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4375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24.09.2021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5816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24.09.2021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61008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24.09.2021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593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24.09.2021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955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24.09.2021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03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24.09.2021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928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9246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20917" r="28146" b="18408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-4725" y="0"/>
            <a:ext cx="6091200" cy="6086006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24.09.2021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558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eget bilde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36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24.09.2021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688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24.09.2021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474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24.09.2021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1024289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med lys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24.09.2021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66252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24.09.2021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916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24.09.2021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895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 marL="216000" indent="-216000">
              <a:spcBef>
                <a:spcPts val="18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24.09.2021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01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24.09.2021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24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24.09.2021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44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24.09.2021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483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24.09.2021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039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6538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451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169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85025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e 30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32" name="Rektangel 31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Rektangel 32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Rektangel 33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7466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6361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115958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34882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24.09.2021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704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24.09.2021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78969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24.09.2021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10183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 marL="216000" indent="-216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24.09.2021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8018889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24.09.2021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532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24.09.2021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093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24.09.2021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546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24.09.2021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6360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77137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24.09.2021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7791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24.09.2021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1724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24.09.2021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5738" y="2027026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361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24.09.2021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6436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bilde høyr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24.09.2021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5176" y="6292849"/>
            <a:ext cx="40608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0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766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24.09.2021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7408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24.09.2021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9790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24.09.2021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320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24.09.2021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6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24.09.2021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76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24.09.2021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29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24.09.2021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  <p:sldLayoutId id="2147483755" r:id="rId35"/>
    <p:sldLayoutId id="2147483756" r:id="rId36"/>
    <p:sldLayoutId id="2147483757" r:id="rId37"/>
    <p:sldLayoutId id="2147483758" r:id="rId38"/>
    <p:sldLayoutId id="2147483759" r:id="rId39"/>
    <p:sldLayoutId id="2147483760" r:id="rId40"/>
    <p:sldLayoutId id="2147483761" r:id="rId41"/>
    <p:sldLayoutId id="2147483762" r:id="rId42"/>
    <p:sldLayoutId id="2147483763" r:id="rId43"/>
    <p:sldLayoutId id="2147483764" r:id="rId44"/>
    <p:sldLayoutId id="2147483765" r:id="rId45"/>
    <p:sldLayoutId id="2147483766" r:id="rId46"/>
    <p:sldLayoutId id="2147483767" r:id="rId47"/>
    <p:sldLayoutId id="2147483768" r:id="rId48"/>
    <p:sldLayoutId id="2147483769" r:id="rId49"/>
    <p:sldLayoutId id="2147483770" r:id="rId50"/>
    <p:sldLayoutId id="2147483771" r:id="rId51"/>
    <p:sldLayoutId id="2147483775" r:id="rId52"/>
    <p:sldLayoutId id="2147483776" r:id="rId53"/>
    <p:sldLayoutId id="2147483777" r:id="rId54"/>
    <p:sldLayoutId id="2147483778" r:id="rId55"/>
    <p:sldLayoutId id="2147483779" r:id="rId56"/>
    <p:sldLayoutId id="2147483783" r:id="rId57"/>
    <p:sldLayoutId id="2147483784" r:id="rId58"/>
    <p:sldLayoutId id="2147483785" r:id="rId59"/>
    <p:sldLayoutId id="2147483786" r:id="rId60"/>
    <p:sldLayoutId id="2147483788" r:id="rId61"/>
    <p:sldLayoutId id="2147483790" r:id="rId62"/>
    <p:sldLayoutId id="2147483791" r:id="rId6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66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95326" y="926200"/>
            <a:ext cx="5655457" cy="1311999"/>
          </a:xfrm>
        </p:spPr>
        <p:txBody>
          <a:bodyPr>
            <a:noAutofit/>
          </a:bodyPr>
          <a:lstStyle/>
          <a:p>
            <a:r>
              <a:rPr lang="nb-NO" sz="4800" dirty="0">
                <a:solidFill>
                  <a:schemeClr val="accent1"/>
                </a:solidFill>
                <a:ea typeface="+mj-lt"/>
                <a:cs typeface="+mj-lt"/>
              </a:rPr>
              <a:t>Lek er læring</a:t>
            </a:r>
            <a:r>
              <a:rPr lang="nb-NO" sz="4800" dirty="0">
                <a:ea typeface="+mj-lt"/>
                <a:cs typeface="+mj-lt"/>
              </a:rPr>
              <a:t> </a:t>
            </a:r>
          </a:p>
          <a:p>
            <a:endParaRPr lang="nb-NO" sz="4800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8249C652-910C-4369-AC76-472EB483D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547720"/>
            <a:ext cx="4560084" cy="3177243"/>
          </a:xfrm>
        </p:spPr>
        <p:txBody>
          <a:bodyPr/>
          <a:lstStyle/>
          <a:p>
            <a:pPr marL="0" indent="0">
              <a:buNone/>
            </a:pPr>
            <a:r>
              <a:rPr lang="nb-NO" sz="1400" dirty="0">
                <a:solidFill>
                  <a:schemeClr val="accent1"/>
                </a:solidFill>
                <a:ea typeface="+mn-lt"/>
                <a:cs typeface="+mn-lt"/>
              </a:rPr>
              <a:t>Leken er en viktig del av barnets liv. Barn lærer når de leker sammen med andre. I leken utvikles språk, vennskap og respekt for hverandre. Ved å prøve, utforske, gjenta og gjøre aktiviteter sammen lærer barna hvordan verden fungerer. I barnehagen jobber vi med lek som er bra for barnas utvikling allerede fra de er små.</a:t>
            </a:r>
            <a:endParaRPr lang="nb-NO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b-NO" sz="1400" dirty="0"/>
          </a:p>
          <a:p>
            <a:pPr marL="215900" indent="-215900"/>
            <a:endParaRPr lang="nb-NO" sz="14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60573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 dirty="0">
                <a:solidFill>
                  <a:schemeClr val="accent1"/>
                </a:solidFill>
              </a:rPr>
              <a:t>Norsk</a:t>
            </a:r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109AE5D2-D1F3-4EFC-9F1E-D4747EE97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281" y="301490"/>
            <a:ext cx="7525406" cy="655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25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95326" y="926200"/>
            <a:ext cx="7256625" cy="1311999"/>
          </a:xfrm>
        </p:spPr>
        <p:txBody>
          <a:bodyPr>
            <a:noAutofit/>
          </a:bodyPr>
          <a:lstStyle/>
          <a:p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Xannaanada</a:t>
            </a:r>
            <a:r>
              <a:rPr lang="nb-NO" sz="36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carruurtu</a:t>
            </a:r>
            <a:r>
              <a:rPr lang="nb-NO" sz="36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waa</a:t>
            </a:r>
            <a:r>
              <a:rPr lang="nb-NO" sz="36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meel</a:t>
            </a:r>
            <a:r>
              <a:rPr lang="nb-NO" sz="3600" dirty="0">
                <a:solidFill>
                  <a:srgbClr val="034B45"/>
                </a:solidFill>
                <a:ea typeface="+mj-lt"/>
                <a:cs typeface="+mj-lt"/>
              </a:rPr>
              <a:t> ku </a:t>
            </a:r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fiican</a:t>
            </a:r>
            <a:r>
              <a:rPr lang="nb-NO" sz="36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barashada</a:t>
            </a:r>
            <a:r>
              <a:rPr lang="nb-NO" sz="36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luuqadda</a:t>
            </a:r>
            <a:r>
              <a:rPr lang="nb-NO" sz="36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intaan</a:t>
            </a:r>
            <a:r>
              <a:rPr lang="nb-NO" sz="36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iskoollada</a:t>
            </a:r>
            <a:r>
              <a:rPr lang="nb-NO" sz="3600" dirty="0">
                <a:solidFill>
                  <a:srgbClr val="034B45"/>
                </a:solidFill>
                <a:ea typeface="+mj-lt"/>
                <a:cs typeface="+mj-lt"/>
              </a:rPr>
              <a:t> la </a:t>
            </a:r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billaabin</a:t>
            </a:r>
            <a:endParaRPr lang="nb-NO" dirty="0" err="1">
              <a:solidFill>
                <a:srgbClr val="034B45"/>
              </a:solidFill>
            </a:endParaRPr>
          </a:p>
          <a:p>
            <a:endParaRPr lang="nb-NO" sz="3600" dirty="0">
              <a:solidFill>
                <a:srgbClr val="034B45"/>
              </a:solidFill>
            </a:endParaRPr>
          </a:p>
          <a:p>
            <a:endParaRPr lang="nb-NO" sz="3600" dirty="0">
              <a:solidFill>
                <a:srgbClr val="034B45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60573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 dirty="0">
                <a:solidFill>
                  <a:schemeClr val="accent1"/>
                </a:solidFill>
              </a:rPr>
              <a:t>Somali</a:t>
            </a:r>
            <a:endParaRPr lang="nb-NO" dirty="0"/>
          </a:p>
        </p:txBody>
      </p:sp>
      <p:sp>
        <p:nvSpPr>
          <p:cNvPr id="5" name="Plassholder for innhold 8">
            <a:extLst>
              <a:ext uri="{FF2B5EF4-FFF2-40B4-BE49-F238E27FC236}">
                <a16:creationId xmlns:a16="http://schemas.microsoft.com/office/drawing/2014/main" id="{CEC7075A-F259-47D1-81A7-F52F1625A485}"/>
              </a:ext>
            </a:extLst>
          </p:cNvPr>
          <p:cNvSpPr txBox="1">
            <a:spLocks/>
          </p:cNvSpPr>
          <p:nvPr/>
        </p:nvSpPr>
        <p:spPr>
          <a:xfrm>
            <a:off x="695326" y="2994410"/>
            <a:ext cx="4560084" cy="3177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>
              <a:solidFill>
                <a:schemeClr val="accent1"/>
              </a:solidFill>
            </a:endParaRPr>
          </a:p>
          <a:p>
            <a:pPr marL="0" indent="0">
              <a:buFontTx/>
              <a:buNone/>
            </a:pPr>
            <a:endParaRPr lang="nb-NO" sz="1400" dirty="0"/>
          </a:p>
          <a:p>
            <a:pPr marL="215900" indent="-215900"/>
            <a:endParaRPr lang="nb-NO" sz="1400" dirty="0"/>
          </a:p>
        </p:txBody>
      </p:sp>
      <p:pic>
        <p:nvPicPr>
          <p:cNvPr id="12" name="Bilde 12">
            <a:extLst>
              <a:ext uri="{FF2B5EF4-FFF2-40B4-BE49-F238E27FC236}">
                <a16:creationId xmlns:a16="http://schemas.microsoft.com/office/drawing/2014/main" id="{31CEFCCA-1A35-44F3-A548-81CDD3F80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486" y="682628"/>
            <a:ext cx="7315200" cy="634684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72A3F11-366A-4E04-880D-BD68080A2835}"/>
              </a:ext>
            </a:extLst>
          </p:cNvPr>
          <p:cNvSpPr txBox="1"/>
          <p:nvPr/>
        </p:nvSpPr>
        <p:spPr>
          <a:xfrm>
            <a:off x="625366" y="2996762"/>
            <a:ext cx="4937233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Sanadyo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badan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ayay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qaadataa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in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luuqad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si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fiican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loo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barto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carruurtuna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isku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mar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ayay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dhawr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luuqadood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baran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karaan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Waxaa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carruurta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la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fahmaa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ayaguna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hadalka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bartaan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marka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carruurta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kale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iyo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dadka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waaweyn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la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joogaan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 la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ciyaaraan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oo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la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heesaan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</a:t>
            </a:r>
            <a:endParaRPr lang="nb-NO" dirty="0">
              <a:solidFill>
                <a:srgbClr val="034B45"/>
              </a:solidFill>
              <a:ea typeface="+mn-lt"/>
              <a:cs typeface="+mn-lt"/>
            </a:endParaRPr>
          </a:p>
          <a:p>
            <a:endParaRPr lang="en-US" dirty="0">
              <a:solidFill>
                <a:srgbClr val="034B45"/>
              </a:solidFill>
            </a:endParaRPr>
          </a:p>
          <a:p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Carruurta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oo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xilli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hore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xannaanada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carruurta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 </a:t>
            </a:r>
            <a:endParaRPr lang="nb-NO" dirty="0">
              <a:solidFill>
                <a:srgbClr val="034B45"/>
              </a:solidFill>
            </a:endParaRPr>
          </a:p>
          <a:p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billaaba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waxay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sare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u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qaaddaa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fursadahooda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 </a:t>
            </a:r>
            <a:endParaRPr lang="nb-NO" dirty="0">
              <a:solidFill>
                <a:srgbClr val="034B45"/>
              </a:solidFill>
            </a:endParaRPr>
          </a:p>
          <a:p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marka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iskoolka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billaabaan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</a:t>
            </a:r>
            <a:endParaRPr lang="nb-NO" dirty="0">
              <a:solidFill>
                <a:srgbClr val="034B45"/>
              </a:solidFill>
              <a:ea typeface="+mn-lt"/>
              <a:cs typeface="+mn-lt"/>
            </a:endParaRPr>
          </a:p>
          <a:p>
            <a:endParaRPr lang="nb-NO" sz="1400" dirty="0">
              <a:solidFill>
                <a:srgbClr val="034B45"/>
              </a:solidFill>
            </a:endParaRPr>
          </a:p>
          <a:p>
            <a:pPr algn="l"/>
            <a:endParaRPr lang="nb-NO" sz="1400" dirty="0">
              <a:solidFill>
                <a:srgbClr val="034B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26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95326" y="926200"/>
            <a:ext cx="8347073" cy="1311999"/>
          </a:xfrm>
        </p:spPr>
        <p:txBody>
          <a:bodyPr>
            <a:noAutofit/>
          </a:bodyPr>
          <a:lstStyle/>
          <a:p>
            <a:r>
              <a:rPr lang="nb-NO" sz="4000" dirty="0" err="1">
                <a:solidFill>
                  <a:srgbClr val="034B45"/>
                </a:solidFill>
                <a:ea typeface="+mj-lt"/>
                <a:cs typeface="+mj-lt"/>
              </a:rPr>
              <a:t>Xannaanada</a:t>
            </a:r>
            <a:r>
              <a:rPr lang="nb-NO" sz="40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dirty="0" err="1">
                <a:solidFill>
                  <a:srgbClr val="034B45"/>
                </a:solidFill>
                <a:ea typeface="+mj-lt"/>
                <a:cs typeface="+mj-lt"/>
              </a:rPr>
              <a:t>carruurtu</a:t>
            </a:r>
            <a:r>
              <a:rPr lang="nb-NO" sz="40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dirty="0" err="1">
                <a:solidFill>
                  <a:srgbClr val="034B45"/>
                </a:solidFill>
                <a:ea typeface="+mj-lt"/>
                <a:cs typeface="+mj-lt"/>
              </a:rPr>
              <a:t>waxay</a:t>
            </a:r>
            <a:r>
              <a:rPr lang="nb-NO" sz="40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dirty="0" err="1">
                <a:solidFill>
                  <a:srgbClr val="034B45"/>
                </a:solidFill>
                <a:ea typeface="+mj-lt"/>
                <a:cs typeface="+mj-lt"/>
              </a:rPr>
              <a:t>keentaa</a:t>
            </a:r>
            <a:r>
              <a:rPr lang="nb-NO" sz="40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dirty="0" err="1">
                <a:solidFill>
                  <a:srgbClr val="034B45"/>
                </a:solidFill>
                <a:ea typeface="+mj-lt"/>
                <a:cs typeface="+mj-lt"/>
              </a:rPr>
              <a:t>billow</a:t>
            </a:r>
            <a:r>
              <a:rPr lang="nb-NO" sz="40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dirty="0" err="1">
                <a:solidFill>
                  <a:srgbClr val="034B45"/>
                </a:solidFill>
                <a:ea typeface="+mj-lt"/>
                <a:cs typeface="+mj-lt"/>
              </a:rPr>
              <a:t>nololeed</a:t>
            </a:r>
            <a:r>
              <a:rPr lang="nb-NO" sz="40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dirty="0" err="1">
                <a:solidFill>
                  <a:srgbClr val="034B45"/>
                </a:solidFill>
                <a:ea typeface="+mj-lt"/>
                <a:cs typeface="+mj-lt"/>
              </a:rPr>
              <a:t>oo</a:t>
            </a:r>
            <a:r>
              <a:rPr lang="nb-NO" sz="40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dirty="0" err="1">
                <a:solidFill>
                  <a:srgbClr val="034B45"/>
                </a:solidFill>
                <a:ea typeface="+mj-lt"/>
                <a:cs typeface="+mj-lt"/>
              </a:rPr>
              <a:t>ammaan</a:t>
            </a:r>
            <a:r>
              <a:rPr lang="nb-NO" sz="4000" dirty="0">
                <a:solidFill>
                  <a:srgbClr val="034B45"/>
                </a:solidFill>
                <a:ea typeface="+mj-lt"/>
                <a:cs typeface="+mj-lt"/>
              </a:rPr>
              <a:t> ah</a:t>
            </a:r>
            <a:endParaRPr lang="nb-NO" sz="2400" dirty="0">
              <a:solidFill>
                <a:srgbClr val="034B45"/>
              </a:solidFill>
            </a:endParaRPr>
          </a:p>
          <a:p>
            <a:endParaRPr lang="nb-NO" sz="4000" dirty="0">
              <a:solidFill>
                <a:srgbClr val="034B45"/>
              </a:solidFill>
            </a:endParaRPr>
          </a:p>
          <a:p>
            <a:endParaRPr lang="nb-NO" sz="4000" dirty="0">
              <a:solidFill>
                <a:srgbClr val="034B45"/>
              </a:solidFill>
            </a:endParaRPr>
          </a:p>
          <a:p>
            <a:endParaRPr lang="nb-NO" sz="4000" dirty="0">
              <a:solidFill>
                <a:srgbClr val="034B45"/>
              </a:solidFill>
            </a:endParaRPr>
          </a:p>
          <a:p>
            <a:r>
              <a:rPr lang="nb-NO" sz="40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sz="2000" dirty="0">
              <a:solidFill>
                <a:srgbClr val="034B45"/>
              </a:solidFill>
            </a:endParaRPr>
          </a:p>
          <a:p>
            <a:endParaRPr lang="nb-NO" sz="4000" dirty="0">
              <a:solidFill>
                <a:srgbClr val="034B45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60573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 dirty="0">
                <a:solidFill>
                  <a:schemeClr val="accent1"/>
                </a:solidFill>
              </a:rPr>
              <a:t>Somali</a:t>
            </a:r>
            <a:endParaRPr lang="nb-NO" dirty="0"/>
          </a:p>
        </p:txBody>
      </p:sp>
      <p:pic>
        <p:nvPicPr>
          <p:cNvPr id="6" name="Bilde 6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1449D817-A5C4-48DD-80A8-30A52B45E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504" y="859940"/>
            <a:ext cx="6901354" cy="5998657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833D1C1-DF0A-4EF5-BC8A-2CD7B1BEEEE8}"/>
              </a:ext>
            </a:extLst>
          </p:cNvPr>
          <p:cNvSpPr txBox="1"/>
          <p:nvPr/>
        </p:nvSpPr>
        <p:spPr>
          <a:xfrm>
            <a:off x="612228" y="3121573"/>
            <a:ext cx="4727027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Muhiim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ayay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noo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tahay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in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ilmahaagu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ammaan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yahay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oo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xaaladdiisu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wanaagsan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tahay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marka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uu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xannaanada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carruurta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joogo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Annaga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shaqaalaha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ah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ee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joogna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xannaanada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carruurta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xannaanaynaa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kuna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dadaal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naa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in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fahanno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carruurta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oo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dhan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da’ kasta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iyo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luuqad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kastaba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ha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lahaadeene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Adinka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waalidka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ah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ayaan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idinla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hadalnaa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si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wadajir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ah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ayaanan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u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helnaa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sida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ilmahaaga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u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roon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</a:t>
            </a:r>
            <a:endParaRPr lang="nb-NO" dirty="0">
              <a:solidFill>
                <a:srgbClr val="034B45"/>
              </a:solidFill>
              <a:ea typeface="+mn-lt"/>
              <a:cs typeface="+mn-lt"/>
            </a:endParaRPr>
          </a:p>
          <a:p>
            <a:endParaRPr lang="nb-NO" sz="1400" dirty="0">
              <a:solidFill>
                <a:srgbClr val="034B45"/>
              </a:solidFill>
              <a:ea typeface="+mn-lt"/>
              <a:cs typeface="+mn-lt"/>
            </a:endParaRPr>
          </a:p>
          <a:p>
            <a:endParaRPr lang="nb-NO" sz="1400" dirty="0">
              <a:solidFill>
                <a:srgbClr val="034B45"/>
              </a:solidFill>
            </a:endParaRPr>
          </a:p>
          <a:p>
            <a:pPr algn="l"/>
            <a:endParaRPr lang="nb-NO" sz="1400" dirty="0">
              <a:solidFill>
                <a:srgbClr val="034B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68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95326" y="926200"/>
            <a:ext cx="8347073" cy="1311999"/>
          </a:xfrm>
        </p:spPr>
        <p:txBody>
          <a:bodyPr>
            <a:noAutofit/>
          </a:bodyPr>
          <a:lstStyle/>
          <a:p>
            <a:r>
              <a:rPr lang="nb-NO" sz="4800" dirty="0" err="1">
                <a:solidFill>
                  <a:srgbClr val="034B45"/>
                </a:solidFill>
                <a:ea typeface="+mj-lt"/>
                <a:cs typeface="+mj-lt"/>
              </a:rPr>
              <a:t>Qof</a:t>
            </a:r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800" dirty="0" err="1">
                <a:solidFill>
                  <a:srgbClr val="034B45"/>
                </a:solidFill>
                <a:ea typeface="+mj-lt"/>
                <a:cs typeface="+mj-lt"/>
              </a:rPr>
              <a:t>walba</a:t>
            </a:r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800" dirty="0" err="1">
                <a:solidFill>
                  <a:srgbClr val="034B45"/>
                </a:solidFill>
                <a:ea typeface="+mj-lt"/>
                <a:cs typeface="+mj-lt"/>
              </a:rPr>
              <a:t>waa</a:t>
            </a:r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 la </a:t>
            </a:r>
            <a:r>
              <a:rPr lang="nb-NO" sz="4800" dirty="0" err="1">
                <a:solidFill>
                  <a:srgbClr val="034B45"/>
                </a:solidFill>
                <a:ea typeface="+mj-lt"/>
                <a:cs typeface="+mj-lt"/>
              </a:rPr>
              <a:t>soo</a:t>
            </a:r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800" dirty="0" err="1">
                <a:solidFill>
                  <a:srgbClr val="034B45"/>
                </a:solidFill>
                <a:ea typeface="+mj-lt"/>
                <a:cs typeface="+mj-lt"/>
              </a:rPr>
              <a:t>dhoweynayaa</a:t>
            </a:r>
            <a:endParaRPr lang="nb-NO" dirty="0" err="1">
              <a:solidFill>
                <a:srgbClr val="034B45"/>
              </a:solidFill>
            </a:endParaRPr>
          </a:p>
          <a:p>
            <a:endParaRPr lang="nb-NO" sz="4800" dirty="0">
              <a:solidFill>
                <a:srgbClr val="034B45"/>
              </a:solidFill>
            </a:endParaRPr>
          </a:p>
          <a:p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dirty="0">
              <a:solidFill>
                <a:srgbClr val="034B45"/>
              </a:solidFill>
              <a:ea typeface="+mj-lt"/>
              <a:cs typeface="+mj-lt"/>
            </a:endParaRPr>
          </a:p>
          <a:p>
            <a:endParaRPr lang="nb-NO" sz="4800" dirty="0">
              <a:solidFill>
                <a:srgbClr val="034B45"/>
              </a:solidFill>
            </a:endParaRPr>
          </a:p>
          <a:p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sz="2800" dirty="0">
              <a:solidFill>
                <a:srgbClr val="034B45"/>
              </a:solidFill>
            </a:endParaRPr>
          </a:p>
          <a:p>
            <a:endParaRPr lang="nb-NO" sz="4800" dirty="0">
              <a:solidFill>
                <a:srgbClr val="034B45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12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60573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 dirty="0">
                <a:solidFill>
                  <a:schemeClr val="accent1"/>
                </a:solidFill>
              </a:rPr>
              <a:t>Somali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833D1C1-DF0A-4EF5-BC8A-2CD7B1BEEEE8}"/>
              </a:ext>
            </a:extLst>
          </p:cNvPr>
          <p:cNvSpPr txBox="1"/>
          <p:nvPr/>
        </p:nvSpPr>
        <p:spPr>
          <a:xfrm>
            <a:off x="612228" y="2648607"/>
            <a:ext cx="4727027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Xannaanada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carruurta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qof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walba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lagu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soo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dhoweynayaa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 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meel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kasta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oo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aad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ka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timid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iyo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luuqad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walba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oo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aad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ku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hadasho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</a:t>
            </a:r>
            <a:endParaRPr lang="nb-NO" dirty="0">
              <a:solidFill>
                <a:srgbClr val="034B45"/>
              </a:solidFill>
              <a:ea typeface="+mn-lt"/>
              <a:cs typeface="+mn-lt"/>
            </a:endParaRPr>
          </a:p>
          <a:p>
            <a:endParaRPr lang="nb-NO" sz="1400" dirty="0">
              <a:solidFill>
                <a:srgbClr val="034B45"/>
              </a:solidFill>
              <a:ea typeface="+mn-lt"/>
              <a:cs typeface="+mn-lt"/>
            </a:endParaRPr>
          </a:p>
          <a:p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Waxaa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ka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shaqaynaa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in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carruurtu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yaraantooda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bartaan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dhaqammada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kala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duwan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 Marka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uu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qofka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barto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qofka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kale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dhaqankiisa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waxay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taasi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keenaysaa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furfurnaan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iyo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is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qaddarin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</a:t>
            </a:r>
            <a:endParaRPr lang="nb-NO" dirty="0">
              <a:solidFill>
                <a:srgbClr val="034B45"/>
              </a:solidFill>
              <a:ea typeface="+mn-lt"/>
              <a:cs typeface="+mn-lt"/>
            </a:endParaRPr>
          </a:p>
          <a:p>
            <a:endParaRPr lang="nb-NO" sz="1400" dirty="0">
              <a:solidFill>
                <a:srgbClr val="034B45"/>
              </a:solidFill>
              <a:ea typeface="+mn-lt"/>
              <a:cs typeface="+mn-lt"/>
            </a:endParaRPr>
          </a:p>
          <a:p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Xannaanada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carruurtu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waxay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doonaysaa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in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waalidka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 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oo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dhan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wadashaqaynfiican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la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lahaato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</a:t>
            </a:r>
            <a:endParaRPr lang="nb-NO" dirty="0">
              <a:solidFill>
                <a:srgbClr val="034B45"/>
              </a:solidFill>
              <a:ea typeface="+mn-lt"/>
              <a:cs typeface="+mn-lt"/>
            </a:endParaRPr>
          </a:p>
          <a:p>
            <a:endParaRPr lang="nb-NO" sz="1400" dirty="0">
              <a:solidFill>
                <a:srgbClr val="034B45"/>
              </a:solidFill>
            </a:endParaRPr>
          </a:p>
          <a:p>
            <a:endParaRPr lang="nb-NO" sz="1400" dirty="0">
              <a:solidFill>
                <a:srgbClr val="034B45"/>
              </a:solidFill>
            </a:endParaRPr>
          </a:p>
          <a:p>
            <a:endParaRPr lang="nb-NO" sz="1400" dirty="0">
              <a:solidFill>
                <a:srgbClr val="034B45"/>
              </a:solidFill>
            </a:endParaRPr>
          </a:p>
          <a:p>
            <a:pPr algn="l"/>
            <a:endParaRPr lang="nb-NO" sz="1400" dirty="0">
              <a:solidFill>
                <a:srgbClr val="034B45"/>
              </a:solidFill>
            </a:endParaRPr>
          </a:p>
        </p:txBody>
      </p:sp>
      <p:pic>
        <p:nvPicPr>
          <p:cNvPr id="5" name="Bilde 7" descr="Et bilde som inneholder tekst, leke, vektorgrafikk&#10;&#10;Automatisk generert beskrivelse">
            <a:extLst>
              <a:ext uri="{FF2B5EF4-FFF2-40B4-BE49-F238E27FC236}">
                <a16:creationId xmlns:a16="http://schemas.microsoft.com/office/drawing/2014/main" id="{2550D701-3E76-47BE-9768-470CFF8A2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365" y="985330"/>
            <a:ext cx="6730563" cy="587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7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95326" y="926200"/>
            <a:ext cx="8138525" cy="1311999"/>
          </a:xfrm>
        </p:spPr>
        <p:txBody>
          <a:bodyPr>
            <a:noAutofit/>
          </a:bodyPr>
          <a:lstStyle/>
          <a:p>
            <a:r>
              <a:rPr lang="nb-NO" sz="4800" dirty="0" err="1">
                <a:solidFill>
                  <a:srgbClr val="034B45"/>
                </a:solidFill>
                <a:ea typeface="+mj-lt"/>
                <a:cs typeface="+mj-lt"/>
              </a:rPr>
              <a:t>Zabawa</a:t>
            </a:r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 to </a:t>
            </a:r>
            <a:r>
              <a:rPr lang="nb-NO" sz="4800" dirty="0" err="1">
                <a:solidFill>
                  <a:srgbClr val="034B45"/>
                </a:solidFill>
                <a:ea typeface="+mj-lt"/>
                <a:cs typeface="+mj-lt"/>
              </a:rPr>
              <a:t>nauka</a:t>
            </a:r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 </a:t>
            </a:r>
            <a:endParaRPr lang="nb-NO" dirty="0">
              <a:solidFill>
                <a:srgbClr val="034B45"/>
              </a:solidFill>
              <a:ea typeface="+mj-lt"/>
              <a:cs typeface="+mj-lt"/>
            </a:endParaRPr>
          </a:p>
          <a:p>
            <a:endParaRPr lang="nb-NO" sz="4800" dirty="0">
              <a:solidFill>
                <a:srgbClr val="034B45"/>
              </a:solidFill>
            </a:endParaRPr>
          </a:p>
          <a:p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dirty="0">
              <a:solidFill>
                <a:srgbClr val="034B45"/>
              </a:solidFill>
            </a:endParaRPr>
          </a:p>
          <a:p>
            <a:endParaRPr lang="nb-NO" sz="4800" dirty="0">
              <a:solidFill>
                <a:srgbClr val="034B45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13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86849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 dirty="0">
                <a:solidFill>
                  <a:schemeClr val="accent1"/>
                </a:solidFill>
              </a:rPr>
              <a:t>Polsk</a:t>
            </a:r>
            <a:endParaRPr lang="nb-NO" dirty="0"/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109AE5D2-D1F3-4EFC-9F1E-D4747EE97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96" t="4243" r="248" b="5497"/>
          <a:stretch/>
        </p:blipFill>
        <p:spPr>
          <a:xfrm>
            <a:off x="4895194" y="708765"/>
            <a:ext cx="7972110" cy="614385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D876173-B29A-4704-B9D9-2DCB7B5D24EA}"/>
              </a:ext>
            </a:extLst>
          </p:cNvPr>
          <p:cNvSpPr txBox="1"/>
          <p:nvPr/>
        </p:nvSpPr>
        <p:spPr>
          <a:xfrm>
            <a:off x="697625" y="2372711"/>
            <a:ext cx="4516819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Zabawa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jest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ważnym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elementem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życia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dziecka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Dzieci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uczą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się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podczas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zabawy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 W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zabawie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rozwija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się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język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przyjaźń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i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wzajemny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szacunek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Próbując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badając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powtarzając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i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wykonując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wspólnie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czynności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dzieci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uczą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się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funkcjonowania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świata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 W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przedszkolu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pracujemy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podczas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zabawy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która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sprzyja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rozwojowi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dzieci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już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od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najmłodszych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lat.</a:t>
            </a:r>
            <a:endParaRPr lang="nb-NO" dirty="0">
              <a:solidFill>
                <a:srgbClr val="034B45"/>
              </a:solidFill>
              <a:ea typeface="+mn-lt"/>
              <a:cs typeface="+mn-lt"/>
            </a:endParaRPr>
          </a:p>
          <a:p>
            <a:endParaRPr lang="nb-NO" sz="1400" dirty="0">
              <a:solidFill>
                <a:srgbClr val="034B45"/>
              </a:solidFill>
              <a:ea typeface="+mn-lt"/>
              <a:cs typeface="+mn-lt"/>
            </a:endParaRPr>
          </a:p>
          <a:p>
            <a:endParaRPr lang="nb-NO" sz="1400" dirty="0">
              <a:solidFill>
                <a:srgbClr val="034B45"/>
              </a:solidFill>
            </a:endParaRPr>
          </a:p>
          <a:p>
            <a:pPr algn="l"/>
            <a:endParaRPr lang="nb-NO" sz="1400" dirty="0">
              <a:solidFill>
                <a:srgbClr val="034B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61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95326" y="926200"/>
            <a:ext cx="8990831" cy="1311999"/>
          </a:xfrm>
        </p:spPr>
        <p:txBody>
          <a:bodyPr>
            <a:noAutofit/>
          </a:bodyPr>
          <a:lstStyle/>
          <a:p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Przedszkole</a:t>
            </a:r>
            <a:r>
              <a:rPr lang="nb-NO" sz="3600" dirty="0">
                <a:solidFill>
                  <a:srgbClr val="034B45"/>
                </a:solidFill>
                <a:ea typeface="+mj-lt"/>
                <a:cs typeface="+mj-lt"/>
              </a:rPr>
              <a:t> to </a:t>
            </a:r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dobre</a:t>
            </a:r>
            <a:r>
              <a:rPr lang="nb-NO" sz="36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miejsce</a:t>
            </a:r>
            <a:r>
              <a:rPr lang="nb-NO" sz="3600" dirty="0">
                <a:solidFill>
                  <a:srgbClr val="034B45"/>
                </a:solidFill>
                <a:ea typeface="+mj-lt"/>
                <a:cs typeface="+mj-lt"/>
              </a:rPr>
              <a:t> do </a:t>
            </a:r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nauki</a:t>
            </a:r>
            <a:r>
              <a:rPr lang="nb-NO" sz="36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języka</a:t>
            </a:r>
            <a:r>
              <a:rPr lang="nb-NO" sz="36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przed</a:t>
            </a:r>
            <a:r>
              <a:rPr lang="nb-NO" sz="36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rozpoczęciem</a:t>
            </a:r>
            <a:r>
              <a:rPr lang="nb-NO" sz="36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szkoły</a:t>
            </a:r>
            <a:endParaRPr lang="nb-NO" dirty="0" err="1">
              <a:solidFill>
                <a:srgbClr val="034B45"/>
              </a:solidFill>
            </a:endParaRPr>
          </a:p>
          <a:p>
            <a:endParaRPr lang="nb-NO" sz="3600" dirty="0">
              <a:solidFill>
                <a:srgbClr val="034B45"/>
              </a:solidFill>
            </a:endParaRPr>
          </a:p>
          <a:p>
            <a:endParaRPr lang="nb-NO" sz="3600" dirty="0">
              <a:solidFill>
                <a:srgbClr val="034B45"/>
              </a:solidFill>
            </a:endParaRPr>
          </a:p>
          <a:p>
            <a:endParaRPr lang="nb-NO" sz="3600" dirty="0">
              <a:solidFill>
                <a:srgbClr val="034B45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14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60573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 dirty="0">
                <a:solidFill>
                  <a:schemeClr val="accent1"/>
                </a:solidFill>
              </a:rPr>
              <a:t>Polsk</a:t>
            </a:r>
            <a:endParaRPr lang="nb-NO" dirty="0"/>
          </a:p>
        </p:txBody>
      </p:sp>
      <p:sp>
        <p:nvSpPr>
          <p:cNvPr id="5" name="Plassholder for innhold 8">
            <a:extLst>
              <a:ext uri="{FF2B5EF4-FFF2-40B4-BE49-F238E27FC236}">
                <a16:creationId xmlns:a16="http://schemas.microsoft.com/office/drawing/2014/main" id="{CEC7075A-F259-47D1-81A7-F52F1625A485}"/>
              </a:ext>
            </a:extLst>
          </p:cNvPr>
          <p:cNvSpPr txBox="1">
            <a:spLocks/>
          </p:cNvSpPr>
          <p:nvPr/>
        </p:nvSpPr>
        <p:spPr>
          <a:xfrm>
            <a:off x="695326" y="2994410"/>
            <a:ext cx="4560084" cy="3177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>
              <a:solidFill>
                <a:schemeClr val="accent1"/>
              </a:solidFill>
            </a:endParaRPr>
          </a:p>
          <a:p>
            <a:pPr marL="0" indent="0">
              <a:buFontTx/>
              <a:buNone/>
            </a:pPr>
            <a:endParaRPr lang="nb-NO" sz="1400" dirty="0"/>
          </a:p>
          <a:p>
            <a:pPr marL="215900" indent="-215900"/>
            <a:endParaRPr lang="nb-NO" sz="1400" dirty="0"/>
          </a:p>
        </p:txBody>
      </p:sp>
      <p:pic>
        <p:nvPicPr>
          <p:cNvPr id="12" name="Bilde 12">
            <a:extLst>
              <a:ext uri="{FF2B5EF4-FFF2-40B4-BE49-F238E27FC236}">
                <a16:creationId xmlns:a16="http://schemas.microsoft.com/office/drawing/2014/main" id="{31CEFCCA-1A35-44F3-A548-81CDD3F80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521" y="275353"/>
            <a:ext cx="7788165" cy="675412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72A3F11-366A-4E04-880D-BD68080A2835}"/>
              </a:ext>
            </a:extLst>
          </p:cNvPr>
          <p:cNvSpPr txBox="1"/>
          <p:nvPr/>
        </p:nvSpPr>
        <p:spPr>
          <a:xfrm>
            <a:off x="579383" y="2681452"/>
            <a:ext cx="493723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Nauka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języka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zajmuje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wiele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lat, a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dzieci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mogą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uczyć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się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kilku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języków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jednocześnie.Będąc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razem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grając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rozmawiając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i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śpiewając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dzieci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są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rozumiane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i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uczą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się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wyrażać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siebie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z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innymi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dziećmi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i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dorosłymi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Wczesne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rozpoczęcie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nauki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w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przedszkolu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zapewnia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im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dobre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przygotowanie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do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szkoły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</a:t>
            </a:r>
            <a:endParaRPr lang="nb-NO" dirty="0">
              <a:solidFill>
                <a:srgbClr val="034B45"/>
              </a:solidFill>
              <a:ea typeface="+mn-lt"/>
              <a:cs typeface="+mn-lt"/>
            </a:endParaRPr>
          </a:p>
          <a:p>
            <a:endParaRPr lang="nb-NO" sz="1400" dirty="0">
              <a:solidFill>
                <a:srgbClr val="034B45"/>
              </a:solidFill>
              <a:ea typeface="+mn-lt"/>
              <a:cs typeface="+mn-lt"/>
            </a:endParaRPr>
          </a:p>
          <a:p>
            <a:endParaRPr lang="nb-NO" sz="1400" dirty="0">
              <a:solidFill>
                <a:srgbClr val="034B45"/>
              </a:solidFill>
            </a:endParaRPr>
          </a:p>
          <a:p>
            <a:pPr algn="l"/>
            <a:endParaRPr lang="nb-NO" sz="1400" dirty="0">
              <a:solidFill>
                <a:srgbClr val="034B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7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95326" y="926200"/>
            <a:ext cx="7795280" cy="1311999"/>
          </a:xfrm>
        </p:spPr>
        <p:txBody>
          <a:bodyPr>
            <a:noAutofit/>
          </a:bodyPr>
          <a:lstStyle/>
          <a:p>
            <a:r>
              <a:rPr lang="nb-NO" sz="4000" dirty="0" err="1">
                <a:solidFill>
                  <a:srgbClr val="034B45"/>
                </a:solidFill>
                <a:ea typeface="+mj-lt"/>
                <a:cs typeface="+mj-lt"/>
              </a:rPr>
              <a:t>Przedszkole</a:t>
            </a:r>
            <a:r>
              <a:rPr lang="nb-NO" sz="4000" dirty="0">
                <a:solidFill>
                  <a:srgbClr val="034B45"/>
                </a:solidFill>
                <a:ea typeface="+mj-lt"/>
                <a:cs typeface="+mj-lt"/>
              </a:rPr>
              <a:t> to </a:t>
            </a:r>
            <a:r>
              <a:rPr lang="nb-NO" sz="4000" dirty="0" err="1">
                <a:solidFill>
                  <a:srgbClr val="034B45"/>
                </a:solidFill>
                <a:ea typeface="+mj-lt"/>
                <a:cs typeface="+mj-lt"/>
              </a:rPr>
              <a:t>bezpieczny</a:t>
            </a:r>
            <a:r>
              <a:rPr lang="nb-NO" sz="4000" dirty="0">
                <a:solidFill>
                  <a:srgbClr val="034B45"/>
                </a:solidFill>
                <a:ea typeface="+mj-lt"/>
                <a:cs typeface="+mj-lt"/>
              </a:rPr>
              <a:t> start w </a:t>
            </a:r>
            <a:r>
              <a:rPr lang="nb-NO" sz="4000" dirty="0" err="1">
                <a:solidFill>
                  <a:srgbClr val="034B45"/>
                </a:solidFill>
                <a:ea typeface="+mj-lt"/>
                <a:cs typeface="+mj-lt"/>
              </a:rPr>
              <a:t>życie</a:t>
            </a:r>
            <a:endParaRPr lang="nb-NO" dirty="0">
              <a:solidFill>
                <a:srgbClr val="034B45"/>
              </a:solidFill>
            </a:endParaRPr>
          </a:p>
          <a:p>
            <a:endParaRPr lang="nb-NO" sz="4000" dirty="0">
              <a:solidFill>
                <a:srgbClr val="034B45"/>
              </a:solidFill>
            </a:endParaRPr>
          </a:p>
          <a:p>
            <a:endParaRPr lang="nb-NO" sz="4000" dirty="0">
              <a:solidFill>
                <a:srgbClr val="034B45"/>
              </a:solidFill>
            </a:endParaRPr>
          </a:p>
          <a:p>
            <a:endParaRPr lang="nb-NO" sz="4000" dirty="0">
              <a:solidFill>
                <a:srgbClr val="034B45"/>
              </a:solidFill>
            </a:endParaRPr>
          </a:p>
          <a:p>
            <a:endParaRPr lang="nb-NO" sz="4000" dirty="0">
              <a:solidFill>
                <a:srgbClr val="034B45"/>
              </a:solidFill>
            </a:endParaRPr>
          </a:p>
          <a:p>
            <a:r>
              <a:rPr lang="nb-NO" sz="40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sz="2000" dirty="0">
              <a:solidFill>
                <a:srgbClr val="034B45"/>
              </a:solidFill>
            </a:endParaRPr>
          </a:p>
          <a:p>
            <a:endParaRPr lang="nb-NO" sz="4000" dirty="0">
              <a:solidFill>
                <a:srgbClr val="034B45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15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60573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 dirty="0">
                <a:solidFill>
                  <a:schemeClr val="accent1"/>
                </a:solidFill>
              </a:rPr>
              <a:t>Polsk</a:t>
            </a:r>
            <a:endParaRPr lang="nb-NO" dirty="0">
              <a:solidFill>
                <a:schemeClr val="accent1"/>
              </a:solidFill>
            </a:endParaRPr>
          </a:p>
        </p:txBody>
      </p:sp>
      <p:pic>
        <p:nvPicPr>
          <p:cNvPr id="6" name="Bilde 6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1449D817-A5C4-48DD-80A8-30A52B45E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504" y="859940"/>
            <a:ext cx="6901354" cy="5998657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833D1C1-DF0A-4EF5-BC8A-2CD7B1BEEEE8}"/>
              </a:ext>
            </a:extLst>
          </p:cNvPr>
          <p:cNvSpPr txBox="1"/>
          <p:nvPr/>
        </p:nvSpPr>
        <p:spPr>
          <a:xfrm>
            <a:off x="625366" y="2582918"/>
            <a:ext cx="4727027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 err="1">
                <a:ea typeface="+mn-lt"/>
                <a:cs typeface="+mn-lt"/>
              </a:rPr>
              <a:t>Zależy</a:t>
            </a:r>
            <a:r>
              <a:rPr lang="nb-NO" sz="1400" dirty="0">
                <a:ea typeface="+mn-lt"/>
                <a:cs typeface="+mn-lt"/>
              </a:rPr>
              <a:t> nam </a:t>
            </a:r>
            <a:r>
              <a:rPr lang="nb-NO" sz="1400" dirty="0" err="1">
                <a:ea typeface="+mn-lt"/>
                <a:cs typeface="+mn-lt"/>
              </a:rPr>
              <a:t>na</a:t>
            </a:r>
            <a:r>
              <a:rPr lang="nb-NO" sz="1400" dirty="0">
                <a:ea typeface="+mn-lt"/>
                <a:cs typeface="+mn-lt"/>
              </a:rPr>
              <a:t> </a:t>
            </a:r>
            <a:r>
              <a:rPr lang="nb-NO" sz="1400" dirty="0" err="1">
                <a:ea typeface="+mn-lt"/>
                <a:cs typeface="+mn-lt"/>
              </a:rPr>
              <a:t>tym</a:t>
            </a:r>
            <a:r>
              <a:rPr lang="nb-NO" sz="1400" dirty="0">
                <a:ea typeface="+mn-lt"/>
                <a:cs typeface="+mn-lt"/>
              </a:rPr>
              <a:t>, </a:t>
            </a:r>
            <a:r>
              <a:rPr lang="nb-NO" sz="1400" dirty="0" err="1">
                <a:ea typeface="+mn-lt"/>
                <a:cs typeface="+mn-lt"/>
              </a:rPr>
              <a:t>aby</a:t>
            </a:r>
            <a:r>
              <a:rPr lang="nb-NO" sz="1400" dirty="0">
                <a:ea typeface="+mn-lt"/>
                <a:cs typeface="+mn-lt"/>
              </a:rPr>
              <a:t> </a:t>
            </a:r>
            <a:r>
              <a:rPr lang="nb-NO" sz="1400" dirty="0" err="1">
                <a:ea typeface="+mn-lt"/>
                <a:cs typeface="+mn-lt"/>
              </a:rPr>
              <a:t>Twoje</a:t>
            </a:r>
            <a:r>
              <a:rPr lang="nb-NO" sz="1400" dirty="0">
                <a:ea typeface="+mn-lt"/>
                <a:cs typeface="+mn-lt"/>
              </a:rPr>
              <a:t> </a:t>
            </a:r>
            <a:r>
              <a:rPr lang="nb-NO" sz="1400" dirty="0" err="1">
                <a:ea typeface="+mn-lt"/>
                <a:cs typeface="+mn-lt"/>
              </a:rPr>
              <a:t>dziecko</a:t>
            </a:r>
            <a:r>
              <a:rPr lang="nb-NO" sz="1400" dirty="0">
                <a:ea typeface="+mn-lt"/>
                <a:cs typeface="+mn-lt"/>
              </a:rPr>
              <a:t> </a:t>
            </a:r>
            <a:r>
              <a:rPr lang="nb-NO" sz="1400" dirty="0" err="1">
                <a:ea typeface="+mn-lt"/>
                <a:cs typeface="+mn-lt"/>
              </a:rPr>
              <a:t>czuło</a:t>
            </a:r>
            <a:r>
              <a:rPr lang="nb-NO" sz="1400" dirty="0">
                <a:ea typeface="+mn-lt"/>
                <a:cs typeface="+mn-lt"/>
              </a:rPr>
              <a:t> </a:t>
            </a:r>
            <a:r>
              <a:rPr lang="nb-NO" sz="1400" dirty="0" err="1">
                <a:ea typeface="+mn-lt"/>
                <a:cs typeface="+mn-lt"/>
              </a:rPr>
              <a:t>się</a:t>
            </a:r>
            <a:r>
              <a:rPr lang="nb-NO" sz="1400" dirty="0">
                <a:ea typeface="+mn-lt"/>
                <a:cs typeface="+mn-lt"/>
              </a:rPr>
              <a:t> </a:t>
            </a:r>
            <a:r>
              <a:rPr lang="nb-NO" sz="1400" dirty="0" err="1">
                <a:ea typeface="+mn-lt"/>
                <a:cs typeface="+mn-lt"/>
              </a:rPr>
              <a:t>bezpiecznie</a:t>
            </a:r>
            <a:r>
              <a:rPr lang="nb-NO" sz="1400" dirty="0">
                <a:ea typeface="+mn-lt"/>
                <a:cs typeface="+mn-lt"/>
              </a:rPr>
              <a:t> i </a:t>
            </a:r>
            <a:r>
              <a:rPr lang="nb-NO" sz="1400" dirty="0" err="1">
                <a:ea typeface="+mn-lt"/>
                <a:cs typeface="+mn-lt"/>
              </a:rPr>
              <a:t>dobrze</a:t>
            </a:r>
            <a:r>
              <a:rPr lang="nb-NO" sz="1400" dirty="0">
                <a:ea typeface="+mn-lt"/>
                <a:cs typeface="+mn-lt"/>
              </a:rPr>
              <a:t> w </a:t>
            </a:r>
            <a:r>
              <a:rPr lang="nb-NO" sz="1400" dirty="0" err="1">
                <a:ea typeface="+mn-lt"/>
                <a:cs typeface="+mn-lt"/>
              </a:rPr>
              <a:t>przedszkolu</a:t>
            </a:r>
            <a:r>
              <a:rPr lang="nb-NO" sz="1400" dirty="0">
                <a:ea typeface="+mn-lt"/>
                <a:cs typeface="+mn-lt"/>
              </a:rPr>
              <a:t>. My, </a:t>
            </a:r>
            <a:r>
              <a:rPr lang="nb-NO" sz="1400" dirty="0" err="1">
                <a:ea typeface="+mn-lt"/>
                <a:cs typeface="+mn-lt"/>
              </a:rPr>
              <a:t>pracownicy</a:t>
            </a:r>
            <a:r>
              <a:rPr lang="nb-NO" sz="1400" dirty="0">
                <a:ea typeface="+mn-lt"/>
                <a:cs typeface="+mn-lt"/>
              </a:rPr>
              <a:t> </a:t>
            </a:r>
            <a:r>
              <a:rPr lang="nb-NO" sz="1400" dirty="0" err="1">
                <a:ea typeface="+mn-lt"/>
                <a:cs typeface="+mn-lt"/>
              </a:rPr>
              <a:t>przedszkola</a:t>
            </a:r>
            <a:r>
              <a:rPr lang="nb-NO" sz="1400" dirty="0">
                <a:ea typeface="+mn-lt"/>
                <a:cs typeface="+mn-lt"/>
              </a:rPr>
              <a:t>, </a:t>
            </a:r>
            <a:r>
              <a:rPr lang="nb-NO" sz="1400" dirty="0" err="1">
                <a:ea typeface="+mn-lt"/>
                <a:cs typeface="+mn-lt"/>
              </a:rPr>
              <a:t>dbamy</a:t>
            </a:r>
            <a:r>
              <a:rPr lang="nb-NO" sz="1400" dirty="0">
                <a:ea typeface="+mn-lt"/>
                <a:cs typeface="+mn-lt"/>
              </a:rPr>
              <a:t> o </a:t>
            </a:r>
            <a:r>
              <a:rPr lang="nb-NO" sz="1400" dirty="0" err="1">
                <a:ea typeface="+mn-lt"/>
                <a:cs typeface="+mn-lt"/>
              </a:rPr>
              <a:t>dzieci</a:t>
            </a:r>
            <a:r>
              <a:rPr lang="nb-NO" sz="1400" dirty="0">
                <a:ea typeface="+mn-lt"/>
                <a:cs typeface="+mn-lt"/>
              </a:rPr>
              <a:t> i </a:t>
            </a:r>
            <a:r>
              <a:rPr lang="nb-NO" sz="1400" dirty="0" err="1">
                <a:ea typeface="+mn-lt"/>
                <a:cs typeface="+mn-lt"/>
              </a:rPr>
              <a:t>staramy</a:t>
            </a:r>
            <a:r>
              <a:rPr lang="nb-NO" sz="1400" dirty="0">
                <a:ea typeface="+mn-lt"/>
                <a:cs typeface="+mn-lt"/>
              </a:rPr>
              <a:t> </a:t>
            </a:r>
            <a:r>
              <a:rPr lang="nb-NO" sz="1400" dirty="0" err="1">
                <a:ea typeface="+mn-lt"/>
                <a:cs typeface="+mn-lt"/>
              </a:rPr>
              <a:t>się</a:t>
            </a:r>
            <a:r>
              <a:rPr lang="nb-NO" sz="1400" dirty="0">
                <a:ea typeface="+mn-lt"/>
                <a:cs typeface="+mn-lt"/>
              </a:rPr>
              <a:t> jak </a:t>
            </a:r>
            <a:r>
              <a:rPr lang="nb-NO" sz="1400" dirty="0" err="1">
                <a:ea typeface="+mn-lt"/>
                <a:cs typeface="+mn-lt"/>
              </a:rPr>
              <a:t>najlepiej</a:t>
            </a:r>
            <a:r>
              <a:rPr lang="nb-NO" sz="1400" dirty="0">
                <a:ea typeface="+mn-lt"/>
                <a:cs typeface="+mn-lt"/>
              </a:rPr>
              <a:t> </a:t>
            </a:r>
            <a:r>
              <a:rPr lang="nb-NO" sz="1400" dirty="0" err="1">
                <a:ea typeface="+mn-lt"/>
                <a:cs typeface="+mn-lt"/>
              </a:rPr>
              <a:t>rozumieć</a:t>
            </a:r>
            <a:r>
              <a:rPr lang="nb-NO" sz="1400" dirty="0">
                <a:ea typeface="+mn-lt"/>
                <a:cs typeface="+mn-lt"/>
              </a:rPr>
              <a:t> </a:t>
            </a:r>
            <a:r>
              <a:rPr lang="nb-NO" sz="1400" dirty="0" err="1">
                <a:ea typeface="+mn-lt"/>
                <a:cs typeface="+mn-lt"/>
              </a:rPr>
              <a:t>wszystkie</a:t>
            </a:r>
            <a:r>
              <a:rPr lang="nb-NO" sz="1400" dirty="0">
                <a:ea typeface="+mn-lt"/>
                <a:cs typeface="+mn-lt"/>
              </a:rPr>
              <a:t> </a:t>
            </a:r>
            <a:r>
              <a:rPr lang="nb-NO" sz="1400" dirty="0" err="1">
                <a:ea typeface="+mn-lt"/>
                <a:cs typeface="+mn-lt"/>
              </a:rPr>
              <a:t>dzieci</a:t>
            </a:r>
            <a:r>
              <a:rPr lang="nb-NO" sz="1400" dirty="0">
                <a:ea typeface="+mn-lt"/>
                <a:cs typeface="+mn-lt"/>
              </a:rPr>
              <a:t>, </a:t>
            </a:r>
            <a:r>
              <a:rPr lang="nb-NO" sz="1400" dirty="0" err="1">
                <a:ea typeface="+mn-lt"/>
                <a:cs typeface="+mn-lt"/>
              </a:rPr>
              <a:t>bez</a:t>
            </a:r>
            <a:r>
              <a:rPr lang="nb-NO" sz="1400" dirty="0">
                <a:ea typeface="+mn-lt"/>
                <a:cs typeface="+mn-lt"/>
              </a:rPr>
              <a:t> </a:t>
            </a:r>
            <a:r>
              <a:rPr lang="nb-NO" sz="1400" dirty="0" err="1">
                <a:ea typeface="+mn-lt"/>
                <a:cs typeface="+mn-lt"/>
              </a:rPr>
              <a:t>względu</a:t>
            </a:r>
            <a:r>
              <a:rPr lang="nb-NO" sz="1400" dirty="0">
                <a:ea typeface="+mn-lt"/>
                <a:cs typeface="+mn-lt"/>
              </a:rPr>
              <a:t> </a:t>
            </a:r>
            <a:r>
              <a:rPr lang="nb-NO" sz="1400" dirty="0" err="1">
                <a:ea typeface="+mn-lt"/>
                <a:cs typeface="+mn-lt"/>
              </a:rPr>
              <a:t>na</a:t>
            </a:r>
            <a:r>
              <a:rPr lang="nb-NO" sz="1400" dirty="0">
                <a:ea typeface="+mn-lt"/>
                <a:cs typeface="+mn-lt"/>
              </a:rPr>
              <a:t> </a:t>
            </a:r>
            <a:r>
              <a:rPr lang="nb-NO" sz="1400" dirty="0" err="1">
                <a:ea typeface="+mn-lt"/>
                <a:cs typeface="+mn-lt"/>
              </a:rPr>
              <a:t>język</a:t>
            </a:r>
            <a:r>
              <a:rPr lang="nb-NO" sz="1400" dirty="0">
                <a:ea typeface="+mn-lt"/>
                <a:cs typeface="+mn-lt"/>
              </a:rPr>
              <a:t> i </a:t>
            </a:r>
            <a:r>
              <a:rPr lang="nb-NO" sz="1400" dirty="0" err="1">
                <a:ea typeface="+mn-lt"/>
                <a:cs typeface="+mn-lt"/>
              </a:rPr>
              <a:t>wiek</a:t>
            </a:r>
            <a:r>
              <a:rPr lang="nb-NO" sz="1400" dirty="0">
                <a:ea typeface="+mn-lt"/>
                <a:cs typeface="+mn-lt"/>
              </a:rPr>
              <a:t>. </a:t>
            </a:r>
            <a:r>
              <a:rPr lang="nb-NO" sz="1400" dirty="0" err="1">
                <a:ea typeface="+mn-lt"/>
                <a:cs typeface="+mn-lt"/>
              </a:rPr>
              <a:t>Rozmawiamy</a:t>
            </a:r>
            <a:r>
              <a:rPr lang="nb-NO" sz="1400" dirty="0">
                <a:ea typeface="+mn-lt"/>
                <a:cs typeface="+mn-lt"/>
              </a:rPr>
              <a:t> z </a:t>
            </a:r>
            <a:r>
              <a:rPr lang="nb-NO" sz="1400" dirty="0" err="1">
                <a:ea typeface="+mn-lt"/>
                <a:cs typeface="+mn-lt"/>
              </a:rPr>
              <a:t>rodzicami</a:t>
            </a:r>
            <a:r>
              <a:rPr lang="nb-NO" sz="1400" dirty="0">
                <a:ea typeface="+mn-lt"/>
                <a:cs typeface="+mn-lt"/>
              </a:rPr>
              <a:t> i </a:t>
            </a:r>
            <a:r>
              <a:rPr lang="nb-NO" sz="1400" dirty="0" err="1">
                <a:ea typeface="+mn-lt"/>
                <a:cs typeface="+mn-lt"/>
              </a:rPr>
              <a:t>wspólnie</a:t>
            </a:r>
            <a:r>
              <a:rPr lang="nb-NO" sz="1400" dirty="0">
                <a:ea typeface="+mn-lt"/>
                <a:cs typeface="+mn-lt"/>
              </a:rPr>
              <a:t> </a:t>
            </a:r>
            <a:r>
              <a:rPr lang="nb-NO" sz="1400" dirty="0" err="1">
                <a:ea typeface="+mn-lt"/>
                <a:cs typeface="+mn-lt"/>
              </a:rPr>
              <a:t>ustalamy</a:t>
            </a:r>
            <a:r>
              <a:rPr lang="nb-NO" sz="1400" dirty="0">
                <a:ea typeface="+mn-lt"/>
                <a:cs typeface="+mn-lt"/>
              </a:rPr>
              <a:t>, co jest </a:t>
            </a:r>
            <a:r>
              <a:rPr lang="nb-NO" sz="1400" dirty="0" err="1">
                <a:ea typeface="+mn-lt"/>
                <a:cs typeface="+mn-lt"/>
              </a:rPr>
              <a:t>najlepsze</a:t>
            </a:r>
            <a:r>
              <a:rPr lang="nb-NO" sz="1400" dirty="0">
                <a:ea typeface="+mn-lt"/>
                <a:cs typeface="+mn-lt"/>
              </a:rPr>
              <a:t> </a:t>
            </a:r>
            <a:r>
              <a:rPr lang="nb-NO" sz="1400" dirty="0" err="1">
                <a:ea typeface="+mn-lt"/>
                <a:cs typeface="+mn-lt"/>
              </a:rPr>
              <a:t>dla</a:t>
            </a:r>
            <a:r>
              <a:rPr lang="nb-NO" sz="1400" dirty="0">
                <a:ea typeface="+mn-lt"/>
                <a:cs typeface="+mn-lt"/>
              </a:rPr>
              <a:t> </a:t>
            </a:r>
            <a:r>
              <a:rPr lang="nb-NO" sz="1400" dirty="0" err="1">
                <a:ea typeface="+mn-lt"/>
                <a:cs typeface="+mn-lt"/>
              </a:rPr>
              <a:t>Twojego</a:t>
            </a:r>
            <a:r>
              <a:rPr lang="nb-NO" sz="1400" dirty="0">
                <a:ea typeface="+mn-lt"/>
                <a:cs typeface="+mn-lt"/>
              </a:rPr>
              <a:t> </a:t>
            </a:r>
            <a:r>
              <a:rPr lang="nb-NO" sz="1400" dirty="0" err="1">
                <a:ea typeface="+mn-lt"/>
                <a:cs typeface="+mn-lt"/>
              </a:rPr>
              <a:t>dziecka</a:t>
            </a:r>
            <a:r>
              <a:rPr lang="nb-NO" sz="1400" dirty="0">
                <a:ea typeface="+mn-lt"/>
                <a:cs typeface="+mn-lt"/>
              </a:rPr>
              <a:t>.</a:t>
            </a:r>
            <a:endParaRPr lang="nb-NO" dirty="0">
              <a:ea typeface="+mn-lt"/>
              <a:cs typeface="+mn-lt"/>
            </a:endParaRPr>
          </a:p>
          <a:p>
            <a:endParaRPr lang="nb-NO" sz="1400" dirty="0">
              <a:solidFill>
                <a:srgbClr val="034B45"/>
              </a:solidFill>
              <a:ea typeface="+mn-lt"/>
              <a:cs typeface="+mn-lt"/>
            </a:endParaRPr>
          </a:p>
          <a:p>
            <a:endParaRPr lang="nb-NO" sz="1400" dirty="0">
              <a:solidFill>
                <a:srgbClr val="034B45"/>
              </a:solidFill>
              <a:ea typeface="+mn-lt"/>
              <a:cs typeface="+mn-lt"/>
            </a:endParaRPr>
          </a:p>
          <a:p>
            <a:endParaRPr lang="nb-NO" sz="1400" dirty="0">
              <a:solidFill>
                <a:srgbClr val="034B45"/>
              </a:solidFill>
            </a:endParaRPr>
          </a:p>
          <a:p>
            <a:pPr algn="l"/>
            <a:endParaRPr lang="nb-NO" sz="1400" dirty="0">
              <a:solidFill>
                <a:srgbClr val="034B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95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95326" y="926200"/>
            <a:ext cx="8347073" cy="1311999"/>
          </a:xfrm>
        </p:spPr>
        <p:txBody>
          <a:bodyPr>
            <a:noAutofit/>
          </a:bodyPr>
          <a:lstStyle/>
          <a:p>
            <a:r>
              <a:rPr lang="nb-NO" sz="4800" dirty="0" err="1">
                <a:solidFill>
                  <a:srgbClr val="034B45"/>
                </a:solidFill>
                <a:ea typeface="+mj-lt"/>
                <a:cs typeface="+mj-lt"/>
              </a:rPr>
              <a:t>Miejsce</a:t>
            </a:r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800" dirty="0" err="1">
                <a:solidFill>
                  <a:srgbClr val="034B45"/>
                </a:solidFill>
                <a:ea typeface="+mj-lt"/>
                <a:cs typeface="+mj-lt"/>
              </a:rPr>
              <a:t>dla</a:t>
            </a:r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800" dirty="0" err="1">
                <a:solidFill>
                  <a:srgbClr val="034B45"/>
                </a:solidFill>
                <a:ea typeface="+mj-lt"/>
                <a:cs typeface="+mj-lt"/>
              </a:rPr>
              <a:t>każdego</a:t>
            </a:r>
            <a:endParaRPr lang="nb-NO" dirty="0" err="1">
              <a:solidFill>
                <a:srgbClr val="034B45"/>
              </a:solidFill>
            </a:endParaRPr>
          </a:p>
          <a:p>
            <a:endParaRPr lang="nb-NO" sz="4800" dirty="0">
              <a:solidFill>
                <a:srgbClr val="034B45"/>
              </a:solidFill>
            </a:endParaRPr>
          </a:p>
          <a:p>
            <a:endParaRPr lang="nb-NO" sz="4800" dirty="0">
              <a:solidFill>
                <a:srgbClr val="034B45"/>
              </a:solidFill>
            </a:endParaRPr>
          </a:p>
          <a:p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dirty="0">
              <a:solidFill>
                <a:srgbClr val="034B45"/>
              </a:solidFill>
              <a:ea typeface="+mj-lt"/>
              <a:cs typeface="+mj-lt"/>
            </a:endParaRPr>
          </a:p>
          <a:p>
            <a:endParaRPr lang="nb-NO" sz="4800" dirty="0">
              <a:solidFill>
                <a:srgbClr val="034B45"/>
              </a:solidFill>
            </a:endParaRPr>
          </a:p>
          <a:p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sz="2800" dirty="0">
              <a:solidFill>
                <a:srgbClr val="034B45"/>
              </a:solidFill>
            </a:endParaRPr>
          </a:p>
          <a:p>
            <a:endParaRPr lang="nb-NO" sz="4800" dirty="0">
              <a:solidFill>
                <a:srgbClr val="034B45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16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60573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 dirty="0">
                <a:solidFill>
                  <a:schemeClr val="accent1"/>
                </a:solidFill>
              </a:rPr>
              <a:t>Polsk</a:t>
            </a:r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833D1C1-DF0A-4EF5-BC8A-2CD7B1BEEEE8}"/>
              </a:ext>
            </a:extLst>
          </p:cNvPr>
          <p:cNvSpPr txBox="1"/>
          <p:nvPr/>
        </p:nvSpPr>
        <p:spPr>
          <a:xfrm>
            <a:off x="612228" y="2398986"/>
            <a:ext cx="4727027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W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przedszkolu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jest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miejsce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dla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każdego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bez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względu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na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pochodzenie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i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język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Pracujemy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aktywnie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aby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dzieci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już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od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najmłodszych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lat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poznawały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różne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kultury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Poznając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różne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kultury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rozwijamy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wzajemny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szacunek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i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otwartość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 W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przedszkolu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chcemy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dobrze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współpracować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ze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wszystkimi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rodzicami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</a:t>
            </a:r>
            <a:endParaRPr lang="nb-NO" dirty="0">
              <a:solidFill>
                <a:srgbClr val="034B45"/>
              </a:solidFill>
              <a:ea typeface="+mn-lt"/>
              <a:cs typeface="+mn-lt"/>
            </a:endParaRPr>
          </a:p>
          <a:p>
            <a:endParaRPr lang="nb-NO" sz="1400" dirty="0">
              <a:solidFill>
                <a:srgbClr val="034B45"/>
              </a:solidFill>
            </a:endParaRPr>
          </a:p>
          <a:p>
            <a:endParaRPr lang="nb-NO" sz="1400" dirty="0">
              <a:solidFill>
                <a:srgbClr val="034B45"/>
              </a:solidFill>
            </a:endParaRPr>
          </a:p>
          <a:p>
            <a:endParaRPr lang="nb-NO" sz="1400" dirty="0">
              <a:solidFill>
                <a:srgbClr val="034B45"/>
              </a:solidFill>
            </a:endParaRPr>
          </a:p>
          <a:p>
            <a:pPr algn="l"/>
            <a:endParaRPr lang="nb-NO" sz="1400" dirty="0">
              <a:solidFill>
                <a:srgbClr val="034B45"/>
              </a:solidFill>
            </a:endParaRPr>
          </a:p>
        </p:txBody>
      </p:sp>
      <p:pic>
        <p:nvPicPr>
          <p:cNvPr id="6" name="Bilde 8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DE464029-A412-4F4E-B67B-81376BBB9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445" y="929735"/>
            <a:ext cx="6836011" cy="593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31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25033" y="952476"/>
            <a:ext cx="6601388" cy="1311999"/>
          </a:xfrm>
        </p:spPr>
        <p:txBody>
          <a:bodyPr>
            <a:noAutofit/>
          </a:bodyPr>
          <a:lstStyle/>
          <a:p>
            <a:pPr algn="r"/>
            <a:r>
              <a:rPr lang="nb-NO" sz="4800" b="1" dirty="0" err="1">
                <a:solidFill>
                  <a:srgbClr val="034B45"/>
                </a:solidFill>
                <a:ea typeface="+mj-lt"/>
                <a:cs typeface="+mj-lt"/>
              </a:rPr>
              <a:t>اللعب</a:t>
            </a:r>
            <a:r>
              <a:rPr lang="nb-NO" sz="48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5400" b="1" dirty="0" err="1">
                <a:solidFill>
                  <a:srgbClr val="034B45"/>
                </a:solidFill>
                <a:ea typeface="+mj-lt"/>
                <a:cs typeface="+mj-lt"/>
              </a:rPr>
              <a:t>یعني</a:t>
            </a:r>
            <a:r>
              <a:rPr lang="nb-NO" sz="48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800" b="1" dirty="0" err="1">
                <a:solidFill>
                  <a:srgbClr val="034B45"/>
                </a:solidFill>
                <a:ea typeface="+mj-lt"/>
                <a:cs typeface="+mj-lt"/>
              </a:rPr>
              <a:t>التع</a:t>
            </a:r>
            <a:r>
              <a:rPr lang="nb-NO" sz="4800" b="1" dirty="0">
                <a:solidFill>
                  <a:srgbClr val="034B45"/>
                </a:solidFill>
                <a:ea typeface="+mj-lt"/>
                <a:cs typeface="+mj-lt"/>
              </a:rPr>
              <a:t> ل م</a:t>
            </a:r>
            <a:endParaRPr lang="nb-NO" dirty="0">
              <a:solidFill>
                <a:srgbClr val="034B45"/>
              </a:solidFill>
            </a:endParaRPr>
          </a:p>
          <a:p>
            <a:endParaRPr lang="nb-NO" sz="4800" dirty="0">
              <a:solidFill>
                <a:srgbClr val="034B45"/>
              </a:solidFill>
            </a:endParaRPr>
          </a:p>
          <a:p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dirty="0">
              <a:solidFill>
                <a:srgbClr val="034B45"/>
              </a:solidFill>
            </a:endParaRPr>
          </a:p>
          <a:p>
            <a:endParaRPr lang="nb-NO" sz="4800" dirty="0">
              <a:solidFill>
                <a:srgbClr val="034B45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17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86849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 dirty="0">
                <a:solidFill>
                  <a:schemeClr val="accent1"/>
                </a:solidFill>
              </a:rPr>
              <a:t>Arabisk</a:t>
            </a:r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109AE5D2-D1F3-4EFC-9F1E-D4747EE97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45" t="211" r="1265" b="11053"/>
          <a:stretch/>
        </p:blipFill>
        <p:spPr>
          <a:xfrm>
            <a:off x="-485135" y="410395"/>
            <a:ext cx="8562847" cy="649554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D876173-B29A-4704-B9D9-2DCB7B5D24EA}"/>
              </a:ext>
            </a:extLst>
          </p:cNvPr>
          <p:cNvSpPr txBox="1"/>
          <p:nvPr/>
        </p:nvSpPr>
        <p:spPr>
          <a:xfrm>
            <a:off x="6254969" y="2201918"/>
            <a:ext cx="487154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اللعب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جزء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مهم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من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حیاة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الطفل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.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یتعلم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الأطفال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من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خلال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اللعب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مع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الآخرین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،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وفي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اللعب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،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یتم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تطویر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اللغة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والصداقا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ت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والاحترام</a:t>
            </a:r>
            <a:endParaRPr lang="nb-NO" sz="2400" dirty="0" err="1">
              <a:solidFill>
                <a:srgbClr val="034B45"/>
              </a:solidFill>
            </a:endParaRPr>
          </a:p>
          <a:p>
            <a:pPr algn="r"/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المتبادل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.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من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خلال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المحاولة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والبحث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والتكرار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وممارسة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الأنشطة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معًا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،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یتعلم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الأطفال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عن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أمور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الحیاة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.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ونحن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في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روض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ة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الأطفال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،</a:t>
            </a:r>
            <a:endParaRPr lang="nb-NO" sz="2400" dirty="0">
              <a:solidFill>
                <a:srgbClr val="034B45"/>
              </a:solidFill>
            </a:endParaRPr>
          </a:p>
          <a:p>
            <a:pPr algn="r"/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نمارس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اللع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ب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المفید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لنمو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الأطفال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منذ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نعومة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أظفارهم</a:t>
            </a:r>
            <a:endParaRPr lang="nb-NO" sz="2400" dirty="0" err="1">
              <a:solidFill>
                <a:srgbClr val="034B45"/>
              </a:solidFill>
            </a:endParaRPr>
          </a:p>
          <a:p>
            <a:pPr algn="r"/>
            <a:endParaRPr lang="nb-NO" dirty="0">
              <a:solidFill>
                <a:srgbClr val="034B45"/>
              </a:solidFill>
            </a:endParaRPr>
          </a:p>
          <a:p>
            <a:pPr algn="l"/>
            <a:endParaRPr lang="nb-NO" dirty="0">
              <a:solidFill>
                <a:srgbClr val="034B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36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51309" y="1037873"/>
            <a:ext cx="6415798" cy="1955757"/>
          </a:xfrm>
        </p:spPr>
        <p:txBody>
          <a:bodyPr>
            <a:noAutofit/>
          </a:bodyPr>
          <a:lstStyle/>
          <a:p>
            <a:pPr algn="r"/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روضة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الأطفال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هي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مكان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ج ی د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لتع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b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</a:b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ل م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اللغا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ت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قبل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بدء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المدرسة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b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</a:b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  </a:t>
            </a:r>
            <a:endParaRPr lang="nb-NO" sz="3600" dirty="0">
              <a:solidFill>
                <a:srgbClr val="034B45"/>
              </a:solidFill>
            </a:endParaRPr>
          </a:p>
          <a:p>
            <a:pPr algn="r"/>
            <a:endParaRPr lang="nb-NO" sz="4000" dirty="0">
              <a:solidFill>
                <a:srgbClr val="034B45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18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60573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 dirty="0">
                <a:solidFill>
                  <a:schemeClr val="accent1"/>
                </a:solidFill>
              </a:rPr>
              <a:t>Arabisk</a:t>
            </a:r>
            <a:endParaRPr lang="nb-NO" dirty="0"/>
          </a:p>
        </p:txBody>
      </p:sp>
      <p:sp>
        <p:nvSpPr>
          <p:cNvPr id="5" name="Plassholder for innhold 8">
            <a:extLst>
              <a:ext uri="{FF2B5EF4-FFF2-40B4-BE49-F238E27FC236}">
                <a16:creationId xmlns:a16="http://schemas.microsoft.com/office/drawing/2014/main" id="{CEC7075A-F259-47D1-81A7-F52F1625A485}"/>
              </a:ext>
            </a:extLst>
          </p:cNvPr>
          <p:cNvSpPr txBox="1">
            <a:spLocks/>
          </p:cNvSpPr>
          <p:nvPr/>
        </p:nvSpPr>
        <p:spPr>
          <a:xfrm>
            <a:off x="695326" y="2994410"/>
            <a:ext cx="4560084" cy="3177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>
              <a:solidFill>
                <a:schemeClr val="accent1"/>
              </a:solidFill>
            </a:endParaRPr>
          </a:p>
          <a:p>
            <a:pPr marL="0" indent="0">
              <a:buFontTx/>
              <a:buNone/>
            </a:pPr>
            <a:endParaRPr lang="nb-NO" sz="1400" dirty="0"/>
          </a:p>
          <a:p>
            <a:pPr marL="215900" indent="-215900"/>
            <a:endParaRPr lang="nb-NO" sz="1400" dirty="0"/>
          </a:p>
        </p:txBody>
      </p:sp>
      <p:pic>
        <p:nvPicPr>
          <p:cNvPr id="12" name="Bilde 12">
            <a:extLst>
              <a:ext uri="{FF2B5EF4-FFF2-40B4-BE49-F238E27FC236}">
                <a16:creationId xmlns:a16="http://schemas.microsoft.com/office/drawing/2014/main" id="{31CEFCCA-1A35-44F3-A548-81CDD3F80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14" y="511835"/>
            <a:ext cx="7399281" cy="634684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72A3F11-366A-4E04-880D-BD68080A2835}"/>
              </a:ext>
            </a:extLst>
          </p:cNvPr>
          <p:cNvSpPr txBox="1"/>
          <p:nvPr/>
        </p:nvSpPr>
        <p:spPr>
          <a:xfrm>
            <a:off x="5939659" y="2825968"/>
            <a:ext cx="516057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یستغرق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تعلم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اللغة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بشکل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جید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سنوات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عدیدة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،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ویمكن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للأطفال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تعلم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عدة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لغات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في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نفس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الوقت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.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من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خلال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التواجد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معًا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واللعب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والتحدث</a:t>
            </a:r>
            <a:endParaRPr lang="nb-NO" sz="2400" dirty="0" err="1">
              <a:solidFill>
                <a:srgbClr val="034B45"/>
              </a:solidFill>
            </a:endParaRPr>
          </a:p>
          <a:p>
            <a:pPr algn="r"/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والغناء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، ی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فهم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الأطفال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بشکل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أفضل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ویتعلمون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التعبیر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عن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أنفسهم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عندما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یکونون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مع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الأطفال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والبالغین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الآخرین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.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إن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البدایة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المبكرة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في</a:t>
            </a:r>
            <a:endParaRPr lang="nb-NO" sz="2400" dirty="0" err="1">
              <a:solidFill>
                <a:srgbClr val="034B45"/>
              </a:solidFill>
            </a:endParaRPr>
          </a:p>
          <a:p>
            <a:pPr algn="r"/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روضة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الأطفال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تمنح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الأطفال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فرصًا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جیدة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عندما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یبدأون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في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المدرس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ة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فیما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بعد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.</a:t>
            </a:r>
            <a:endParaRPr lang="nb-NO" sz="2400" dirty="0">
              <a:solidFill>
                <a:srgbClr val="034B45"/>
              </a:solidFill>
              <a:ea typeface="+mn-lt"/>
              <a:cs typeface="+mn-lt"/>
            </a:endParaRPr>
          </a:p>
          <a:p>
            <a:pPr algn="r"/>
            <a:endParaRPr lang="nb-NO" dirty="0">
              <a:solidFill>
                <a:srgbClr val="034B45"/>
              </a:solidFill>
            </a:endParaRPr>
          </a:p>
          <a:p>
            <a:pPr algn="r"/>
            <a:endParaRPr lang="nb-NO" dirty="0">
              <a:solidFill>
                <a:srgbClr val="034B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21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273894" y="1057579"/>
            <a:ext cx="5299074" cy="1311999"/>
          </a:xfrm>
        </p:spPr>
        <p:txBody>
          <a:bodyPr>
            <a:noAutofit/>
          </a:bodyPr>
          <a:lstStyle/>
          <a:p>
            <a:pPr algn="r"/>
            <a:r>
              <a:rPr lang="nb-NO" sz="5400" b="1" dirty="0" err="1">
                <a:solidFill>
                  <a:srgbClr val="034B45"/>
                </a:solidFill>
                <a:ea typeface="+mj-lt"/>
                <a:cs typeface="+mj-lt"/>
              </a:rPr>
              <a:t>تو</a:t>
            </a:r>
            <a:r>
              <a:rPr lang="nb-NO" sz="5400" b="1" dirty="0">
                <a:solidFill>
                  <a:srgbClr val="034B45"/>
                </a:solidFill>
                <a:ea typeface="+mj-lt"/>
                <a:cs typeface="+mj-lt"/>
              </a:rPr>
              <a:t> ف ر روضة الأطفال بدای ة حیا ة آمنة</a:t>
            </a:r>
            <a:endParaRPr lang="nb-NO" sz="3600">
              <a:solidFill>
                <a:srgbClr val="034B45"/>
              </a:solidFill>
            </a:endParaRPr>
          </a:p>
          <a:p>
            <a:pPr algn="r"/>
            <a:endParaRPr lang="nb-NO" sz="5400" dirty="0">
              <a:solidFill>
                <a:srgbClr val="034B45"/>
              </a:solidFill>
            </a:endParaRPr>
          </a:p>
          <a:p>
            <a:pPr algn="r"/>
            <a:endParaRPr lang="nb-NO" sz="5400" dirty="0">
              <a:solidFill>
                <a:srgbClr val="034B45"/>
              </a:solidFill>
            </a:endParaRPr>
          </a:p>
          <a:p>
            <a:pPr algn="r"/>
            <a:endParaRPr lang="nb-NO" sz="5400" dirty="0">
              <a:solidFill>
                <a:srgbClr val="034B45"/>
              </a:solidFill>
            </a:endParaRPr>
          </a:p>
          <a:p>
            <a:pPr algn="r"/>
            <a:r>
              <a:rPr lang="nb-NO" sz="54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dirty="0">
              <a:solidFill>
                <a:srgbClr val="034B45"/>
              </a:solidFill>
            </a:endParaRPr>
          </a:p>
          <a:p>
            <a:pPr algn="r"/>
            <a:endParaRPr lang="nb-NO" sz="5400" dirty="0">
              <a:solidFill>
                <a:srgbClr val="034B45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19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60573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 dirty="0">
                <a:solidFill>
                  <a:schemeClr val="accent1"/>
                </a:solidFill>
              </a:rPr>
              <a:t>Arabisk</a:t>
            </a:r>
            <a:endParaRPr lang="nb-NO" dirty="0"/>
          </a:p>
        </p:txBody>
      </p:sp>
      <p:pic>
        <p:nvPicPr>
          <p:cNvPr id="6" name="Bilde 6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1449D817-A5C4-48DD-80A8-30A52B45E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432" y="1550856"/>
            <a:ext cx="6218528" cy="539597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833D1C1-DF0A-4EF5-BC8A-2CD7B1BEEEE8}"/>
              </a:ext>
            </a:extLst>
          </p:cNvPr>
          <p:cNvSpPr txBox="1"/>
          <p:nvPr/>
        </p:nvSpPr>
        <p:spPr>
          <a:xfrm>
            <a:off x="5965935" y="3515711"/>
            <a:ext cx="5239406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من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المهم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بالنسبة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لنا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أن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یشعر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طفلك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بالأمان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ویکون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علی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ما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یرام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في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روض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ة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الأطفال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.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نحن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الذین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نعمل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في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روضة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الأطفال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نعتني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بهم</a:t>
            </a:r>
            <a:endParaRPr lang="nb-NO" sz="2000">
              <a:solidFill>
                <a:srgbClr val="034B45"/>
              </a:solidFill>
            </a:endParaRPr>
          </a:p>
          <a:p>
            <a:pPr algn="r"/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ونبذل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قصارى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جهدنا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لفهم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جمیع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الأطفال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،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بغض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النظر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عن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اللغة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والعمر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. إ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ننا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نتحدث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إلیكم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أنتم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الآباء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،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ونكتشف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معًا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ما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هو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الأفضل</a:t>
            </a:r>
            <a:endParaRPr lang="nb-NO" sz="2000">
              <a:solidFill>
                <a:srgbClr val="034B45"/>
              </a:solidFill>
            </a:endParaRPr>
          </a:p>
          <a:p>
            <a:pPr algn="r"/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لأطفالکم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 </a:t>
            </a:r>
            <a:endParaRPr lang="nb-NO" sz="2000" dirty="0">
              <a:solidFill>
                <a:srgbClr val="034B45"/>
              </a:solidFill>
            </a:endParaRPr>
          </a:p>
          <a:p>
            <a:pPr algn="r"/>
            <a:endParaRPr lang="nb-NO" sz="1600" dirty="0">
              <a:solidFill>
                <a:srgbClr val="034B45"/>
              </a:solidFill>
              <a:ea typeface="+mn-lt"/>
              <a:cs typeface="+mn-lt"/>
            </a:endParaRPr>
          </a:p>
          <a:p>
            <a:pPr algn="r"/>
            <a:endParaRPr lang="nb-NO" sz="1600" dirty="0">
              <a:solidFill>
                <a:srgbClr val="034B45"/>
              </a:solidFill>
            </a:endParaRPr>
          </a:p>
          <a:p>
            <a:pPr algn="r"/>
            <a:endParaRPr lang="nb-NO" sz="1600" dirty="0">
              <a:solidFill>
                <a:srgbClr val="034B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8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95326" y="926200"/>
            <a:ext cx="8347073" cy="1311999"/>
          </a:xfrm>
        </p:spPr>
        <p:txBody>
          <a:bodyPr>
            <a:noAutofit/>
          </a:bodyPr>
          <a:lstStyle/>
          <a:p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Barnehagen er et godt sted å lære språk før skolestart</a:t>
            </a:r>
            <a:endParaRPr lang="nb-NO" sz="2800" dirty="0">
              <a:solidFill>
                <a:srgbClr val="034B45"/>
              </a:solidFill>
            </a:endParaRPr>
          </a:p>
          <a:p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sz="2800" dirty="0">
              <a:solidFill>
                <a:srgbClr val="034B45"/>
              </a:solidFill>
            </a:endParaRPr>
          </a:p>
          <a:p>
            <a:endParaRPr lang="nb-NO" sz="4800" dirty="0">
              <a:solidFill>
                <a:srgbClr val="034B45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60573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 dirty="0">
                <a:solidFill>
                  <a:schemeClr val="accent1"/>
                </a:solidFill>
              </a:rPr>
              <a:t>Norsk</a:t>
            </a:r>
          </a:p>
        </p:txBody>
      </p:sp>
      <p:sp>
        <p:nvSpPr>
          <p:cNvPr id="5" name="Plassholder for innhold 8">
            <a:extLst>
              <a:ext uri="{FF2B5EF4-FFF2-40B4-BE49-F238E27FC236}">
                <a16:creationId xmlns:a16="http://schemas.microsoft.com/office/drawing/2014/main" id="{CEC7075A-F259-47D1-81A7-F52F1625A485}"/>
              </a:ext>
            </a:extLst>
          </p:cNvPr>
          <p:cNvSpPr txBox="1">
            <a:spLocks/>
          </p:cNvSpPr>
          <p:nvPr/>
        </p:nvSpPr>
        <p:spPr>
          <a:xfrm>
            <a:off x="695326" y="2692238"/>
            <a:ext cx="4560084" cy="3177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400" dirty="0">
                <a:solidFill>
                  <a:schemeClr val="accent1"/>
                </a:solidFill>
                <a:ea typeface="+mn-lt"/>
                <a:cs typeface="+mn-lt"/>
              </a:rPr>
              <a:t>Det tar mange år å lære seg språk godt, og barn kan gjerne lære flere språk samtidig. Ved å være sammen, leke, snakke og synge, blir barna forstått og lærer å utrykke seg overfor andre barn og voksne. En tidlig start i barnehagen gir barna gode muligheter når de starter på skolen.  </a:t>
            </a:r>
            <a:endParaRPr lang="nb-NO">
              <a:solidFill>
                <a:schemeClr val="accent1"/>
              </a:solidFill>
            </a:endParaRPr>
          </a:p>
          <a:p>
            <a:pPr marL="0" indent="0">
              <a:buFontTx/>
              <a:buNone/>
            </a:pPr>
            <a:endParaRPr lang="nb-NO" sz="1400" dirty="0"/>
          </a:p>
          <a:p>
            <a:pPr marL="215900" indent="-215900"/>
            <a:endParaRPr lang="nb-NO" sz="1400" dirty="0"/>
          </a:p>
        </p:txBody>
      </p:sp>
      <p:pic>
        <p:nvPicPr>
          <p:cNvPr id="12" name="Bilde 12">
            <a:extLst>
              <a:ext uri="{FF2B5EF4-FFF2-40B4-BE49-F238E27FC236}">
                <a16:creationId xmlns:a16="http://schemas.microsoft.com/office/drawing/2014/main" id="{31CEFCCA-1A35-44F3-A548-81CDD3F80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486" y="511835"/>
            <a:ext cx="7315200" cy="63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6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047015" y="945907"/>
            <a:ext cx="8347073" cy="1311999"/>
          </a:xfrm>
        </p:spPr>
        <p:txBody>
          <a:bodyPr>
            <a:noAutofit/>
          </a:bodyPr>
          <a:lstStyle/>
          <a:p>
            <a:pPr algn="r"/>
            <a:r>
              <a:rPr lang="nb-NO" sz="5400" b="1" dirty="0" err="1">
                <a:solidFill>
                  <a:srgbClr val="034B45"/>
                </a:solidFill>
                <a:ea typeface="+mj-lt"/>
                <a:cs typeface="+mj-lt"/>
              </a:rPr>
              <a:t>الروضة</a:t>
            </a:r>
            <a:r>
              <a:rPr lang="nb-NO" sz="54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5400" b="1" dirty="0" err="1">
                <a:solidFill>
                  <a:srgbClr val="034B45"/>
                </a:solidFill>
                <a:ea typeface="+mj-lt"/>
                <a:cs typeface="+mj-lt"/>
              </a:rPr>
              <a:t>مکان</a:t>
            </a:r>
            <a:r>
              <a:rPr lang="nb-NO" sz="54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5400" b="1" dirty="0" err="1">
                <a:solidFill>
                  <a:srgbClr val="034B45"/>
                </a:solidFill>
                <a:ea typeface="+mj-lt"/>
                <a:cs typeface="+mj-lt"/>
              </a:rPr>
              <a:t>یرحب</a:t>
            </a:r>
            <a:r>
              <a:rPr lang="nb-NO" sz="54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5400" b="1" dirty="0" err="1">
                <a:solidFill>
                  <a:srgbClr val="034B45"/>
                </a:solidFill>
                <a:ea typeface="+mj-lt"/>
                <a:cs typeface="+mj-lt"/>
              </a:rPr>
              <a:t>بالجمی</a:t>
            </a:r>
            <a:r>
              <a:rPr lang="nb-NO" sz="5400" b="1" dirty="0">
                <a:solidFill>
                  <a:srgbClr val="034B45"/>
                </a:solidFill>
                <a:ea typeface="+mj-lt"/>
                <a:cs typeface="+mj-lt"/>
              </a:rPr>
              <a:t> ع</a:t>
            </a:r>
            <a:endParaRPr lang="nb-NO" sz="3600" dirty="0">
              <a:solidFill>
                <a:srgbClr val="034B45"/>
              </a:solidFill>
            </a:endParaRPr>
          </a:p>
          <a:p>
            <a:pPr algn="r"/>
            <a:endParaRPr lang="nb-NO" sz="5400" dirty="0">
              <a:solidFill>
                <a:srgbClr val="034B45"/>
              </a:solidFill>
            </a:endParaRPr>
          </a:p>
          <a:p>
            <a:pPr algn="r"/>
            <a:r>
              <a:rPr lang="nb-NO" sz="54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sz="3600" dirty="0">
              <a:solidFill>
                <a:srgbClr val="034B45"/>
              </a:solidFill>
              <a:ea typeface="+mj-lt"/>
              <a:cs typeface="+mj-lt"/>
            </a:endParaRPr>
          </a:p>
          <a:p>
            <a:pPr algn="r"/>
            <a:endParaRPr lang="nb-NO" sz="5400" dirty="0">
              <a:solidFill>
                <a:srgbClr val="034B45"/>
              </a:solidFill>
            </a:endParaRPr>
          </a:p>
          <a:p>
            <a:pPr algn="r"/>
            <a:r>
              <a:rPr lang="nb-NO" sz="54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dirty="0">
              <a:solidFill>
                <a:srgbClr val="034B45"/>
              </a:solidFill>
            </a:endParaRPr>
          </a:p>
          <a:p>
            <a:pPr algn="r"/>
            <a:endParaRPr lang="nb-NO" sz="5400" dirty="0">
              <a:solidFill>
                <a:srgbClr val="034B45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20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60573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 dirty="0">
                <a:solidFill>
                  <a:schemeClr val="accent1"/>
                </a:solidFill>
              </a:rPr>
              <a:t>Arabisk</a:t>
            </a:r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833D1C1-DF0A-4EF5-BC8A-2CD7B1BEEEE8}"/>
              </a:ext>
            </a:extLst>
          </p:cNvPr>
          <p:cNvSpPr txBox="1"/>
          <p:nvPr/>
        </p:nvSpPr>
        <p:spPr>
          <a:xfrm>
            <a:off x="6925004" y="2103383"/>
            <a:ext cx="456937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هنا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في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روضة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الأطفال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الجمیع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مر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حب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بهم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،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بغض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النظر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عن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البلد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الذي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أتیت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منه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واللغة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التي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تتحدثها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.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نحن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نعمل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من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أجل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أن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یتعرف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الأطفال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على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الثقافات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المختلفة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في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س ن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مبكرة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.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فمن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خلال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التعرف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على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ثقافات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بعضنا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البعض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،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نن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مي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مشاعر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الاحترا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م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المتبادل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والانفتاح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علی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بعضنا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البعض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.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نحن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في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روضة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الأطفال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نرید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أن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نتعاون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بشكل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جید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مع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جمیع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الآباء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.</a:t>
            </a:r>
            <a:endParaRPr lang="nb-NO" sz="2000" dirty="0">
              <a:solidFill>
                <a:srgbClr val="034B45"/>
              </a:solidFill>
              <a:ea typeface="+mn-lt"/>
              <a:cs typeface="+mn-lt"/>
            </a:endParaRPr>
          </a:p>
          <a:p>
            <a:pPr algn="r"/>
            <a:endParaRPr lang="nb-NO" sz="1600" dirty="0">
              <a:solidFill>
                <a:srgbClr val="034B45"/>
              </a:solidFill>
            </a:endParaRPr>
          </a:p>
          <a:p>
            <a:pPr algn="r"/>
            <a:endParaRPr lang="nb-NO" sz="1600" dirty="0">
              <a:solidFill>
                <a:srgbClr val="034B45"/>
              </a:solidFill>
            </a:endParaRPr>
          </a:p>
          <a:p>
            <a:pPr algn="r"/>
            <a:endParaRPr lang="nb-NO" sz="1600" dirty="0">
              <a:solidFill>
                <a:srgbClr val="034B45"/>
              </a:solidFill>
            </a:endParaRPr>
          </a:p>
          <a:p>
            <a:pPr algn="r"/>
            <a:endParaRPr lang="nb-NO" sz="1600" dirty="0">
              <a:solidFill>
                <a:srgbClr val="034B45"/>
              </a:solidFill>
            </a:endParaRPr>
          </a:p>
        </p:txBody>
      </p:sp>
      <p:pic>
        <p:nvPicPr>
          <p:cNvPr id="6" name="Bilde 8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0ECF19F7-584A-4E11-92C6-CD9A894C0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8" y="1146304"/>
            <a:ext cx="6579337" cy="571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68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743325" y="952476"/>
            <a:ext cx="7527612" cy="1903204"/>
          </a:xfrm>
        </p:spPr>
        <p:txBody>
          <a:bodyPr>
            <a:noAutofit/>
          </a:bodyPr>
          <a:lstStyle/>
          <a:p>
            <a:pPr algn="r"/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سکول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کے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آغاز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سے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پہلے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زبان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سیکھنے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کے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لیے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بارنے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ہاگے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ایک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اچھی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جگہ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ہے</a:t>
            </a:r>
            <a:endParaRPr lang="nb-NO" sz="2400" dirty="0" err="1">
              <a:solidFill>
                <a:srgbClr val="034B45"/>
              </a:solidFill>
              <a:ea typeface="+mj-lt"/>
              <a:cs typeface="+mj-lt"/>
            </a:endParaRPr>
          </a:p>
          <a:p>
            <a:pPr algn="r"/>
            <a:endParaRPr lang="nb-NO" sz="4000" b="1" dirty="0">
              <a:solidFill>
                <a:srgbClr val="034B45"/>
              </a:solidFill>
            </a:endParaRPr>
          </a:p>
          <a:p>
            <a:endParaRPr lang="nb-NO" sz="4000" dirty="0">
              <a:solidFill>
                <a:srgbClr val="034B45"/>
              </a:solidFill>
            </a:endParaRPr>
          </a:p>
          <a:p>
            <a:r>
              <a:rPr lang="nb-NO" sz="40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sz="2400" dirty="0">
              <a:solidFill>
                <a:srgbClr val="034B45"/>
              </a:solidFill>
            </a:endParaRPr>
          </a:p>
          <a:p>
            <a:endParaRPr lang="nb-NO" sz="4000" dirty="0">
              <a:solidFill>
                <a:srgbClr val="034B45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21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86849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>
                <a:solidFill>
                  <a:schemeClr val="accent1"/>
                </a:solidFill>
              </a:rPr>
              <a:t>Urdu</a:t>
            </a:r>
            <a:endParaRPr lang="nb-NO" sz="1400" dirty="0">
              <a:solidFill>
                <a:schemeClr val="accent1"/>
              </a:solidFill>
            </a:endParaRPr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109AE5D2-D1F3-4EFC-9F1E-D4747EE97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45" t="211" r="1265" b="11053"/>
          <a:stretch/>
        </p:blipFill>
        <p:spPr>
          <a:xfrm>
            <a:off x="-241737" y="951816"/>
            <a:ext cx="6842264" cy="519143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D876173-B29A-4704-B9D9-2DCB7B5D24EA}"/>
              </a:ext>
            </a:extLst>
          </p:cNvPr>
          <p:cNvSpPr txBox="1"/>
          <p:nvPr/>
        </p:nvSpPr>
        <p:spPr>
          <a:xfrm>
            <a:off x="6491452" y="2569780"/>
            <a:ext cx="487154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بخوبی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زبان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سیکھنے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میں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کئی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سال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لگ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جاتے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ہیں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اور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بچے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کامیابی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سے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کئی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زبانیں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ایک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ساتھ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سیکھ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سکتے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ہیں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۔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اکٹھے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رہنے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،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کھیلنے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،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باتیں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کرنے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اور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گانے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ذریعے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بچے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اپنی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بات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سمجھاتے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ہیں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اور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دوسرے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بچوں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اور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بڑوں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ساتھ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مل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کر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اظہار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کرنا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سیکھتے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ہیں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۔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بارنے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ہاگے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میں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جلد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آغاز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کی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وجہ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سے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بچوں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کو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سکول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شروع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کرتے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ہوئے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اچھے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مواقع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حاصل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ہوتے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ہیں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۔</a:t>
            </a:r>
            <a:endParaRPr lang="nb-NO" dirty="0">
              <a:solidFill>
                <a:srgbClr val="034B45"/>
              </a:solidFill>
            </a:endParaRPr>
          </a:p>
          <a:p>
            <a:pPr algn="r"/>
            <a:endParaRPr lang="nb-NO" dirty="0">
              <a:solidFill>
                <a:srgbClr val="034B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76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51309" y="1037873"/>
            <a:ext cx="6415798" cy="1955757"/>
          </a:xfrm>
        </p:spPr>
        <p:txBody>
          <a:bodyPr>
            <a:noAutofit/>
          </a:bodyPr>
          <a:lstStyle/>
          <a:p>
            <a:pPr algn="r"/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روضة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الأطفال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هي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مكان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ج ی د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لتع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b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</a:b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ل م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اللغا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ت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قبل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بدء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000" b="1" dirty="0" err="1">
                <a:solidFill>
                  <a:srgbClr val="034B45"/>
                </a:solidFill>
                <a:ea typeface="+mj-lt"/>
                <a:cs typeface="+mj-lt"/>
              </a:rPr>
              <a:t>المدرسة</a:t>
            </a: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b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</a:br>
            <a:r>
              <a:rPr lang="nb-NO" sz="4000" b="1" dirty="0">
                <a:solidFill>
                  <a:srgbClr val="034B45"/>
                </a:solidFill>
                <a:ea typeface="+mj-lt"/>
                <a:cs typeface="+mj-lt"/>
              </a:rPr>
              <a:t>  </a:t>
            </a:r>
            <a:endParaRPr lang="nb-NO" sz="3600" dirty="0">
              <a:solidFill>
                <a:srgbClr val="034B45"/>
              </a:solidFill>
            </a:endParaRPr>
          </a:p>
          <a:p>
            <a:pPr algn="r"/>
            <a:endParaRPr lang="nb-NO" sz="4000" dirty="0">
              <a:solidFill>
                <a:srgbClr val="034B45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22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60573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>
                <a:solidFill>
                  <a:schemeClr val="accent1"/>
                </a:solidFill>
              </a:rPr>
              <a:t>Urdu</a:t>
            </a:r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5" name="Plassholder for innhold 8">
            <a:extLst>
              <a:ext uri="{FF2B5EF4-FFF2-40B4-BE49-F238E27FC236}">
                <a16:creationId xmlns:a16="http://schemas.microsoft.com/office/drawing/2014/main" id="{CEC7075A-F259-47D1-81A7-F52F1625A485}"/>
              </a:ext>
            </a:extLst>
          </p:cNvPr>
          <p:cNvSpPr txBox="1">
            <a:spLocks/>
          </p:cNvSpPr>
          <p:nvPr/>
        </p:nvSpPr>
        <p:spPr>
          <a:xfrm>
            <a:off x="695326" y="2994410"/>
            <a:ext cx="4560084" cy="3177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>
              <a:solidFill>
                <a:schemeClr val="accent1"/>
              </a:solidFill>
            </a:endParaRPr>
          </a:p>
          <a:p>
            <a:pPr marL="0" indent="0">
              <a:buFontTx/>
              <a:buNone/>
            </a:pPr>
            <a:endParaRPr lang="nb-NO" sz="1400" dirty="0"/>
          </a:p>
          <a:p>
            <a:pPr marL="215900" indent="-215900"/>
            <a:endParaRPr lang="nb-NO" sz="1400" dirty="0"/>
          </a:p>
        </p:txBody>
      </p:sp>
      <p:pic>
        <p:nvPicPr>
          <p:cNvPr id="12" name="Bilde 12">
            <a:extLst>
              <a:ext uri="{FF2B5EF4-FFF2-40B4-BE49-F238E27FC236}">
                <a16:creationId xmlns:a16="http://schemas.microsoft.com/office/drawing/2014/main" id="{31CEFCCA-1A35-44F3-A548-81CDD3F80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14" y="511835"/>
            <a:ext cx="7399281" cy="634684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72A3F11-366A-4E04-880D-BD68080A2835}"/>
              </a:ext>
            </a:extLst>
          </p:cNvPr>
          <p:cNvSpPr txBox="1"/>
          <p:nvPr/>
        </p:nvSpPr>
        <p:spPr>
          <a:xfrm>
            <a:off x="5939659" y="2825968"/>
            <a:ext cx="516057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بخوبی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زبان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سیکھنے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میں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کئی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سال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لگ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جاتے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ہیں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اور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بچے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کامیابی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سے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کئی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زبانیں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ایک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ساتھ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سیکھ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سکتے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ہیں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۔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اکٹھے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رہنے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،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کھیلنے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،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باتیں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کرنے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اور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گانے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ذریعے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بچے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اپنی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بات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سمجھاتے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ہیں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اور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دوسرے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بچوں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اور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بڑوں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ساتھ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مل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کر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اظہار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کرنا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سیکھتے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ہیں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۔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بارنے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ہاگے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میں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جلد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آغاز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کی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وجہ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سے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بچوں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کو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سکول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شروع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کرتے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ہوئے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اچھے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مواقع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حاصل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ہوتے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dirty="0" err="1">
                <a:solidFill>
                  <a:srgbClr val="034B45"/>
                </a:solidFill>
                <a:ea typeface="+mn-lt"/>
                <a:cs typeface="+mn-lt"/>
              </a:rPr>
              <a:t>ہیں</a:t>
            </a:r>
            <a:r>
              <a:rPr lang="nb-NO" dirty="0">
                <a:solidFill>
                  <a:srgbClr val="034B45"/>
                </a:solidFill>
                <a:ea typeface="+mn-lt"/>
                <a:cs typeface="+mn-lt"/>
              </a:rPr>
              <a:t>۔</a:t>
            </a:r>
          </a:p>
          <a:p>
            <a:pPr algn="r"/>
            <a:endParaRPr lang="nb-NO" dirty="0">
              <a:solidFill>
                <a:srgbClr val="034B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61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209722" y="1057579"/>
            <a:ext cx="6928177" cy="1574757"/>
          </a:xfrm>
        </p:spPr>
        <p:txBody>
          <a:bodyPr>
            <a:noAutofit/>
          </a:bodyPr>
          <a:lstStyle/>
          <a:p>
            <a:pPr algn="r"/>
            <a:r>
              <a:rPr lang="nb-NO" sz="5400" b="1" dirty="0" err="1">
                <a:solidFill>
                  <a:srgbClr val="034B45"/>
                </a:solidFill>
                <a:ea typeface="+mj-lt"/>
                <a:cs typeface="+mj-lt"/>
              </a:rPr>
              <a:t>بارنے</a:t>
            </a:r>
            <a:r>
              <a:rPr lang="nb-NO" sz="54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5400" b="1" dirty="0" err="1">
                <a:solidFill>
                  <a:srgbClr val="034B45"/>
                </a:solidFill>
                <a:ea typeface="+mj-lt"/>
                <a:cs typeface="+mj-lt"/>
              </a:rPr>
              <a:t>ہاگے</a:t>
            </a:r>
            <a:r>
              <a:rPr lang="nb-NO" sz="54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5400" b="1" dirty="0" err="1">
                <a:solidFill>
                  <a:srgbClr val="034B45"/>
                </a:solidFill>
                <a:ea typeface="+mj-lt"/>
                <a:cs typeface="+mj-lt"/>
              </a:rPr>
              <a:t>زندگی</a:t>
            </a:r>
            <a:r>
              <a:rPr lang="nb-NO" sz="54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5400" b="1" dirty="0" err="1">
                <a:solidFill>
                  <a:srgbClr val="034B45"/>
                </a:solidFill>
                <a:ea typeface="+mj-lt"/>
                <a:cs typeface="+mj-lt"/>
              </a:rPr>
              <a:t>کا</a:t>
            </a:r>
            <a:r>
              <a:rPr lang="nb-NO" sz="54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5400" b="1" dirty="0" err="1">
                <a:solidFill>
                  <a:srgbClr val="034B45"/>
                </a:solidFill>
                <a:ea typeface="+mj-lt"/>
                <a:cs typeface="+mj-lt"/>
              </a:rPr>
              <a:t>ایک</a:t>
            </a:r>
            <a:r>
              <a:rPr lang="nb-NO" sz="54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5400" b="1" dirty="0" err="1">
                <a:solidFill>
                  <a:srgbClr val="034B45"/>
                </a:solidFill>
                <a:ea typeface="+mj-lt"/>
                <a:cs typeface="+mj-lt"/>
              </a:rPr>
              <a:t>محفوظ</a:t>
            </a:r>
            <a:r>
              <a:rPr lang="nb-NO" sz="54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5400" b="1" dirty="0" err="1">
                <a:solidFill>
                  <a:srgbClr val="034B45"/>
                </a:solidFill>
                <a:ea typeface="+mj-lt"/>
                <a:cs typeface="+mj-lt"/>
              </a:rPr>
              <a:t>آغاز</a:t>
            </a:r>
            <a:r>
              <a:rPr lang="nb-NO" sz="54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5400" b="1" dirty="0" err="1">
                <a:solidFill>
                  <a:srgbClr val="034B45"/>
                </a:solidFill>
                <a:ea typeface="+mj-lt"/>
                <a:cs typeface="+mj-lt"/>
              </a:rPr>
              <a:t>دلاتا</a:t>
            </a:r>
            <a:r>
              <a:rPr lang="nb-NO" sz="54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5400" b="1" dirty="0" err="1">
                <a:solidFill>
                  <a:srgbClr val="034B45"/>
                </a:solidFill>
                <a:ea typeface="+mj-lt"/>
                <a:cs typeface="+mj-lt"/>
              </a:rPr>
              <a:t>ہے</a:t>
            </a:r>
            <a:endParaRPr lang="nb-NO" dirty="0" err="1">
              <a:solidFill>
                <a:srgbClr val="034B45"/>
              </a:solidFill>
            </a:endParaRPr>
          </a:p>
          <a:p>
            <a:pPr algn="r"/>
            <a:endParaRPr lang="nb-NO" sz="5400" dirty="0">
              <a:solidFill>
                <a:srgbClr val="034B45"/>
              </a:solidFill>
            </a:endParaRPr>
          </a:p>
          <a:p>
            <a:pPr algn="r"/>
            <a:endParaRPr lang="nb-NO" sz="5400" dirty="0">
              <a:solidFill>
                <a:srgbClr val="034B45"/>
              </a:solidFill>
            </a:endParaRPr>
          </a:p>
          <a:p>
            <a:pPr algn="r"/>
            <a:endParaRPr lang="nb-NO" sz="5400" dirty="0">
              <a:solidFill>
                <a:srgbClr val="034B45"/>
              </a:solidFill>
            </a:endParaRPr>
          </a:p>
          <a:p>
            <a:pPr algn="r"/>
            <a:r>
              <a:rPr lang="nb-NO" sz="54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dirty="0">
              <a:solidFill>
                <a:srgbClr val="034B45"/>
              </a:solidFill>
            </a:endParaRPr>
          </a:p>
          <a:p>
            <a:pPr algn="r"/>
            <a:endParaRPr lang="nb-NO" sz="5400" dirty="0">
              <a:solidFill>
                <a:srgbClr val="034B45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23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60573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>
                <a:solidFill>
                  <a:schemeClr val="accent1"/>
                </a:solidFill>
              </a:rPr>
              <a:t>Urdu</a:t>
            </a:r>
            <a:endParaRPr lang="nb-NO" sz="1400" dirty="0">
              <a:solidFill>
                <a:schemeClr val="accent1"/>
              </a:solidFill>
            </a:endParaRPr>
          </a:p>
        </p:txBody>
      </p:sp>
      <p:pic>
        <p:nvPicPr>
          <p:cNvPr id="6" name="Bilde 6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1449D817-A5C4-48DD-80A8-30A52B45E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703" y="1634802"/>
            <a:ext cx="6019246" cy="5223797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833D1C1-DF0A-4EF5-BC8A-2CD7B1BEEEE8}"/>
              </a:ext>
            </a:extLst>
          </p:cNvPr>
          <p:cNvSpPr txBox="1"/>
          <p:nvPr/>
        </p:nvSpPr>
        <p:spPr>
          <a:xfrm>
            <a:off x="5965935" y="3515711"/>
            <a:ext cx="523940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ہمارے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لیے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یہ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اہم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کہ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آپ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کا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بچہ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بارنے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ہاگے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میں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محفوظ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اور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اچھے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حال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میں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ہو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۔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ہم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بارنے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ہاگے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میں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کام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کرنے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والے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لوگ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خیال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رکھتے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ہیں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اور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اپنی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پوری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کوشش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کرتے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ہیں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کہ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ہم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زبان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اور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عمر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سے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قطع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نظر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سب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بچوں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کی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بات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سمجھیں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۔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ہم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آپ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والدین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ساتھ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بات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چیت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کرتے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ہیں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اور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مل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کر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پتہ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چلاتے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ہیں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کہ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آپ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بچے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لیے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کیا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بہترین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۔</a:t>
            </a:r>
            <a:endParaRPr lang="nb-NO" dirty="0">
              <a:solidFill>
                <a:srgbClr val="034B45"/>
              </a:solidFill>
            </a:endParaRPr>
          </a:p>
          <a:p>
            <a:pPr algn="r"/>
            <a:endParaRPr lang="nb-NO" sz="1600" dirty="0">
              <a:solidFill>
                <a:srgbClr val="034B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047015" y="945907"/>
            <a:ext cx="8347073" cy="1311999"/>
          </a:xfrm>
        </p:spPr>
        <p:txBody>
          <a:bodyPr>
            <a:noAutofit/>
          </a:bodyPr>
          <a:lstStyle/>
          <a:p>
            <a:pPr algn="r"/>
            <a:r>
              <a:rPr lang="nb-NO" sz="5400" b="1" dirty="0" err="1">
                <a:solidFill>
                  <a:srgbClr val="034B45"/>
                </a:solidFill>
                <a:ea typeface="+mj-lt"/>
                <a:cs typeface="+mj-lt"/>
              </a:rPr>
              <a:t>سب</a:t>
            </a:r>
            <a:r>
              <a:rPr lang="nb-NO" sz="54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5400" b="1" dirty="0" err="1">
                <a:solidFill>
                  <a:srgbClr val="034B45"/>
                </a:solidFill>
                <a:ea typeface="+mj-lt"/>
                <a:cs typeface="+mj-lt"/>
              </a:rPr>
              <a:t>کے</a:t>
            </a:r>
            <a:r>
              <a:rPr lang="nb-NO" sz="54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5400" b="1" dirty="0" err="1">
                <a:solidFill>
                  <a:srgbClr val="034B45"/>
                </a:solidFill>
                <a:ea typeface="+mj-lt"/>
                <a:cs typeface="+mj-lt"/>
              </a:rPr>
              <a:t>لیے</a:t>
            </a:r>
            <a:r>
              <a:rPr lang="nb-NO" sz="5400" b="1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5400" b="1" dirty="0" err="1">
                <a:solidFill>
                  <a:srgbClr val="034B45"/>
                </a:solidFill>
                <a:ea typeface="+mj-lt"/>
                <a:cs typeface="+mj-lt"/>
              </a:rPr>
              <a:t>جگہ</a:t>
            </a:r>
            <a:endParaRPr lang="nb-NO" dirty="0" err="1">
              <a:solidFill>
                <a:srgbClr val="034B45"/>
              </a:solidFill>
              <a:ea typeface="+mj-lt"/>
              <a:cs typeface="+mj-lt"/>
            </a:endParaRPr>
          </a:p>
          <a:p>
            <a:pPr algn="r"/>
            <a:endParaRPr lang="nb-NO" sz="5400" b="1" dirty="0">
              <a:solidFill>
                <a:srgbClr val="034B45"/>
              </a:solidFill>
            </a:endParaRPr>
          </a:p>
          <a:p>
            <a:pPr algn="r"/>
            <a:endParaRPr lang="nb-NO" sz="5400" dirty="0">
              <a:solidFill>
                <a:srgbClr val="034B45"/>
              </a:solidFill>
            </a:endParaRPr>
          </a:p>
          <a:p>
            <a:pPr algn="r"/>
            <a:r>
              <a:rPr lang="nb-NO" sz="54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sz="3600" dirty="0">
              <a:solidFill>
                <a:srgbClr val="034B45"/>
              </a:solidFill>
              <a:ea typeface="+mj-lt"/>
              <a:cs typeface="+mj-lt"/>
            </a:endParaRPr>
          </a:p>
          <a:p>
            <a:pPr algn="r"/>
            <a:endParaRPr lang="nb-NO" sz="5400" dirty="0">
              <a:solidFill>
                <a:srgbClr val="034B45"/>
              </a:solidFill>
            </a:endParaRPr>
          </a:p>
          <a:p>
            <a:pPr algn="r"/>
            <a:r>
              <a:rPr lang="nb-NO" sz="54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dirty="0">
              <a:solidFill>
                <a:srgbClr val="034B45"/>
              </a:solidFill>
            </a:endParaRPr>
          </a:p>
          <a:p>
            <a:pPr algn="r"/>
            <a:endParaRPr lang="nb-NO" sz="5400" dirty="0">
              <a:solidFill>
                <a:srgbClr val="034B45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24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60573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>
                <a:solidFill>
                  <a:schemeClr val="accent1"/>
                </a:solidFill>
              </a:rPr>
              <a:t>Urdu</a:t>
            </a:r>
            <a:endParaRPr lang="nb-NO" dirty="0" err="1">
              <a:solidFill>
                <a:schemeClr val="accent1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833D1C1-DF0A-4EF5-BC8A-2CD7B1BEEEE8}"/>
              </a:ext>
            </a:extLst>
          </p:cNvPr>
          <p:cNvSpPr txBox="1"/>
          <p:nvPr/>
        </p:nvSpPr>
        <p:spPr>
          <a:xfrm>
            <a:off x="6767349" y="2103383"/>
            <a:ext cx="4727027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بارنے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ہاگے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میں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سب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لیے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جگہ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چاہے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آپ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کا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تعلق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کسی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بھی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ملک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یا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علاقے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سے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ہو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اور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آپ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کوئی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بھی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زبان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بولتے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ہوں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۔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ہم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اس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مقصد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لیے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کام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کرتے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ہیں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کہ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بچے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چھوٹی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عمر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سے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ہی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مختلف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تہذیبوں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بارے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میں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سیکھیں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۔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ایک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دوسرے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کی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تہذیب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و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ثقافت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سے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تعارف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حاصل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کر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ہم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ایک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دوسرے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لیے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احترام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اور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فراخ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رویّے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کو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فروغ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دیتے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ہیں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۔ .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ہم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بارنے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ہاگے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میں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کام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کرنے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والے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سب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والدین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ساتھ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اچھے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باہمی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تعاون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کے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خواہشمند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600" dirty="0" err="1">
                <a:solidFill>
                  <a:srgbClr val="034B45"/>
                </a:solidFill>
                <a:ea typeface="+mn-lt"/>
                <a:cs typeface="+mn-lt"/>
              </a:rPr>
              <a:t>ہیں</a:t>
            </a:r>
            <a:r>
              <a:rPr lang="nb-NO" sz="1600" dirty="0">
                <a:solidFill>
                  <a:srgbClr val="034B45"/>
                </a:solidFill>
                <a:ea typeface="+mn-lt"/>
                <a:cs typeface="+mn-lt"/>
              </a:rPr>
              <a:t>۔</a:t>
            </a:r>
            <a:endParaRPr lang="nb-NO" dirty="0">
              <a:solidFill>
                <a:srgbClr val="034B45"/>
              </a:solidFill>
            </a:endParaRPr>
          </a:p>
          <a:p>
            <a:pPr algn="r"/>
            <a:endParaRPr lang="nb-NO" sz="1600" dirty="0">
              <a:solidFill>
                <a:srgbClr val="034B45"/>
              </a:solidFill>
            </a:endParaRPr>
          </a:p>
          <a:p>
            <a:pPr algn="r"/>
            <a:endParaRPr lang="nb-NO" sz="1600" dirty="0">
              <a:solidFill>
                <a:srgbClr val="034B45"/>
              </a:solidFill>
            </a:endParaRPr>
          </a:p>
          <a:p>
            <a:pPr algn="r"/>
            <a:endParaRPr lang="nb-NO" sz="1600" dirty="0">
              <a:solidFill>
                <a:srgbClr val="034B45"/>
              </a:solidFill>
            </a:endParaRPr>
          </a:p>
          <a:p>
            <a:pPr algn="r"/>
            <a:endParaRPr lang="nb-NO" sz="1600" dirty="0">
              <a:solidFill>
                <a:srgbClr val="034B45"/>
              </a:solidFill>
            </a:endParaRPr>
          </a:p>
        </p:txBody>
      </p:sp>
      <p:pic>
        <p:nvPicPr>
          <p:cNvPr id="6" name="Bilde 8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B4607ED9-9F64-4850-BE17-AAEFD6F15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2" y="1082136"/>
            <a:ext cx="6627463" cy="57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3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95326" y="926200"/>
            <a:ext cx="8347073" cy="1311999"/>
          </a:xfrm>
        </p:spPr>
        <p:txBody>
          <a:bodyPr>
            <a:noAutofit/>
          </a:bodyPr>
          <a:lstStyle/>
          <a:p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Barnehagen gir en </a:t>
            </a:r>
            <a:endParaRPr lang="nb-NO" dirty="0">
              <a:solidFill>
                <a:srgbClr val="034B45"/>
              </a:solidFill>
            </a:endParaRPr>
          </a:p>
          <a:p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trygg start på livet</a:t>
            </a:r>
            <a:endParaRPr lang="nb-NO" dirty="0">
              <a:solidFill>
                <a:srgbClr val="034B45"/>
              </a:solidFill>
            </a:endParaRPr>
          </a:p>
          <a:p>
            <a:endParaRPr lang="nb-NO" sz="4800" dirty="0">
              <a:solidFill>
                <a:srgbClr val="034B45"/>
              </a:solidFill>
            </a:endParaRPr>
          </a:p>
          <a:p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sz="2800" dirty="0">
              <a:solidFill>
                <a:srgbClr val="034B45"/>
              </a:solidFill>
            </a:endParaRPr>
          </a:p>
          <a:p>
            <a:endParaRPr lang="nb-NO" sz="4800" dirty="0">
              <a:solidFill>
                <a:srgbClr val="034B45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60573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 dirty="0">
                <a:solidFill>
                  <a:schemeClr val="accent1"/>
                </a:solidFill>
              </a:rPr>
              <a:t>Norsk</a:t>
            </a:r>
          </a:p>
        </p:txBody>
      </p:sp>
      <p:pic>
        <p:nvPicPr>
          <p:cNvPr id="6" name="Bilde 6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1449D817-A5C4-48DD-80A8-30A52B45E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504" y="859940"/>
            <a:ext cx="6901354" cy="5998657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833D1C1-DF0A-4EF5-BC8A-2CD7B1BEEEE8}"/>
              </a:ext>
            </a:extLst>
          </p:cNvPr>
          <p:cNvSpPr txBox="1"/>
          <p:nvPr/>
        </p:nvSpPr>
        <p:spPr>
          <a:xfrm>
            <a:off x="612228" y="2648607"/>
            <a:ext cx="4727027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Det er viktig for oss at ditt barn har det trygt og godt i barnehagen. Vi som jobber i barnehagen tar vare på og forstår alle barn, uansett språk og alder.  </a:t>
            </a:r>
            <a:endParaRPr lang="nb-NO" sz="1400" dirty="0">
              <a:solidFill>
                <a:srgbClr val="034B45"/>
              </a:solidFill>
            </a:endParaRPr>
          </a:p>
          <a:p>
            <a:endParaRPr lang="nb-NO" sz="1400" dirty="0">
              <a:solidFill>
                <a:srgbClr val="034B45"/>
              </a:solidFill>
              <a:ea typeface="+mn-lt"/>
              <a:cs typeface="+mn-lt"/>
            </a:endParaRPr>
          </a:p>
          <a:p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Vi snakker med dere som er foreldre, og sammen </a:t>
            </a:r>
            <a:endParaRPr lang="nb-NO" sz="1400" dirty="0">
              <a:solidFill>
                <a:srgbClr val="034B45"/>
              </a:solidFill>
            </a:endParaRPr>
          </a:p>
          <a:p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finner vi ut hva som er best for ditt barn.   </a:t>
            </a:r>
            <a:endParaRPr lang="nb-NO" sz="1400" dirty="0">
              <a:solidFill>
                <a:srgbClr val="034B45"/>
              </a:solidFill>
            </a:endParaRPr>
          </a:p>
          <a:p>
            <a:pPr algn="l"/>
            <a:endParaRPr lang="nb-NO" sz="1400" dirty="0">
              <a:solidFill>
                <a:srgbClr val="034B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5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95326" y="926200"/>
            <a:ext cx="8347073" cy="1311999"/>
          </a:xfrm>
        </p:spPr>
        <p:txBody>
          <a:bodyPr>
            <a:noAutofit/>
          </a:bodyPr>
          <a:lstStyle/>
          <a:p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En plass for alle </a:t>
            </a:r>
            <a:endParaRPr lang="nb-NO">
              <a:solidFill>
                <a:srgbClr val="034B45"/>
              </a:solidFill>
              <a:ea typeface="+mj-lt"/>
              <a:cs typeface="+mj-lt"/>
            </a:endParaRPr>
          </a:p>
          <a:p>
            <a:endParaRPr lang="nb-NO" sz="4800" dirty="0">
              <a:solidFill>
                <a:srgbClr val="034B45"/>
              </a:solidFill>
            </a:endParaRPr>
          </a:p>
          <a:p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sz="2800" dirty="0">
              <a:solidFill>
                <a:srgbClr val="034B45"/>
              </a:solidFill>
            </a:endParaRPr>
          </a:p>
          <a:p>
            <a:endParaRPr lang="nb-NO" sz="4800" dirty="0">
              <a:solidFill>
                <a:srgbClr val="034B45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60573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 dirty="0">
                <a:solidFill>
                  <a:schemeClr val="accent1"/>
                </a:solidFill>
              </a:rPr>
              <a:t>Norsk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833D1C1-DF0A-4EF5-BC8A-2CD7B1BEEEE8}"/>
              </a:ext>
            </a:extLst>
          </p:cNvPr>
          <p:cNvSpPr txBox="1"/>
          <p:nvPr/>
        </p:nvSpPr>
        <p:spPr>
          <a:xfrm>
            <a:off x="612228" y="2648607"/>
            <a:ext cx="4727027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I barnehagen er det plass for alle, samme hvor du kommer fra, og hvilket språk du snakker.  Vi jobber med det kulturelle mangfoldet allerede fra barna er små. Vi i barnehagen ønsker å samarbeide godt med alle foreldre. Ved å bli kjent med hverandres kulturer utvikler vi toleranse og respekt for hverandre.  </a:t>
            </a:r>
            <a:endParaRPr lang="nb-NO">
              <a:solidFill>
                <a:srgbClr val="034B45"/>
              </a:solidFill>
            </a:endParaRPr>
          </a:p>
          <a:p>
            <a:endParaRPr lang="nb-NO" sz="1400" dirty="0">
              <a:solidFill>
                <a:srgbClr val="034B45"/>
              </a:solidFill>
            </a:endParaRPr>
          </a:p>
          <a:p>
            <a:pPr algn="l"/>
            <a:endParaRPr lang="nb-NO" sz="1400" dirty="0">
              <a:solidFill>
                <a:srgbClr val="034B45"/>
              </a:solidFill>
            </a:endParaRPr>
          </a:p>
        </p:txBody>
      </p:sp>
      <p:pic>
        <p:nvPicPr>
          <p:cNvPr id="8" name="Bilde 8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1181C6DC-4DD9-4F38-970C-C63A16A9F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087" y="809420"/>
            <a:ext cx="6972369" cy="605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8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95326" y="926200"/>
            <a:ext cx="6601388" cy="1311999"/>
          </a:xfrm>
        </p:spPr>
        <p:txBody>
          <a:bodyPr>
            <a:noAutofit/>
          </a:bodyPr>
          <a:lstStyle/>
          <a:p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Learning </a:t>
            </a:r>
            <a:r>
              <a:rPr lang="nb-NO" sz="4800" dirty="0" err="1">
                <a:solidFill>
                  <a:srgbClr val="034B45"/>
                </a:solidFill>
                <a:ea typeface="+mj-lt"/>
                <a:cs typeface="+mj-lt"/>
              </a:rPr>
              <a:t>through</a:t>
            </a:r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 play</a:t>
            </a:r>
            <a:endParaRPr lang="nb-NO" dirty="0">
              <a:solidFill>
                <a:srgbClr val="034B45"/>
              </a:solidFill>
            </a:endParaRPr>
          </a:p>
          <a:p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dirty="0">
              <a:solidFill>
                <a:srgbClr val="034B45"/>
              </a:solidFill>
            </a:endParaRPr>
          </a:p>
          <a:p>
            <a:endParaRPr lang="nb-NO" sz="4800" dirty="0">
              <a:solidFill>
                <a:srgbClr val="034B45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86849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 dirty="0">
                <a:solidFill>
                  <a:schemeClr val="accent1"/>
                </a:solidFill>
              </a:rPr>
              <a:t>Engelsk</a:t>
            </a:r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109AE5D2-D1F3-4EFC-9F1E-D4747EE97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332" y="623368"/>
            <a:ext cx="7282355" cy="623531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D876173-B29A-4704-B9D9-2DCB7B5D24EA}"/>
              </a:ext>
            </a:extLst>
          </p:cNvPr>
          <p:cNvSpPr txBox="1"/>
          <p:nvPr/>
        </p:nvSpPr>
        <p:spPr>
          <a:xfrm>
            <a:off x="625366" y="2504090"/>
            <a:ext cx="4411716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Play is a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crucial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part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of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every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child’s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life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Children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learn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when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they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play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with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others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 During play,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they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develop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their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language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skills, make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friends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and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learn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to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respect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one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another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Through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trial and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error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exploration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repetition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and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shared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activities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children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learn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how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the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world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works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 </a:t>
            </a:r>
          </a:p>
          <a:p>
            <a:endParaRPr lang="nb-NO" sz="1400" dirty="0">
              <a:solidFill>
                <a:srgbClr val="034B45"/>
              </a:solidFill>
              <a:ea typeface="+mn-lt"/>
              <a:cs typeface="+mn-lt"/>
            </a:endParaRPr>
          </a:p>
          <a:p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At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kindergarten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encourage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and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facilitate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play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that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is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good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for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children’s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 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development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from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their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earliest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days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</a:t>
            </a:r>
            <a:endParaRPr lang="nb-NO" sz="1400">
              <a:solidFill>
                <a:srgbClr val="034B45"/>
              </a:solidFill>
            </a:endParaRPr>
          </a:p>
          <a:p>
            <a:pPr algn="l"/>
            <a:endParaRPr lang="nb-NO" sz="1400" dirty="0">
              <a:solidFill>
                <a:srgbClr val="034B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5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95326" y="926200"/>
            <a:ext cx="6704832" cy="1311999"/>
          </a:xfrm>
        </p:spPr>
        <p:txBody>
          <a:bodyPr>
            <a:noAutofit/>
          </a:bodyPr>
          <a:lstStyle/>
          <a:p>
            <a:r>
              <a:rPr lang="nb-NO" sz="3600" dirty="0">
                <a:solidFill>
                  <a:srgbClr val="034B45"/>
                </a:solidFill>
                <a:ea typeface="+mj-lt"/>
                <a:cs typeface="+mj-lt"/>
              </a:rPr>
              <a:t>Kindergarten is a </a:t>
            </a:r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good</a:t>
            </a:r>
            <a:r>
              <a:rPr lang="nb-NO" sz="36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place</a:t>
            </a:r>
            <a:r>
              <a:rPr lang="nb-NO" sz="3600" dirty="0">
                <a:solidFill>
                  <a:srgbClr val="034B45"/>
                </a:solidFill>
                <a:ea typeface="+mj-lt"/>
                <a:cs typeface="+mj-lt"/>
              </a:rPr>
              <a:t> to </a:t>
            </a:r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learn</a:t>
            </a:r>
            <a:r>
              <a:rPr lang="nb-NO" sz="3600" dirty="0">
                <a:solidFill>
                  <a:srgbClr val="034B45"/>
                </a:solidFill>
                <a:ea typeface="+mj-lt"/>
                <a:cs typeface="+mj-lt"/>
              </a:rPr>
              <a:t> Norwegian </a:t>
            </a:r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before</a:t>
            </a:r>
            <a:r>
              <a:rPr lang="nb-NO" sz="36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children</a:t>
            </a:r>
            <a:r>
              <a:rPr lang="nb-NO" sz="3600" dirty="0">
                <a:solidFill>
                  <a:srgbClr val="034B45"/>
                </a:solidFill>
                <a:ea typeface="+mj-lt"/>
                <a:cs typeface="+mj-lt"/>
              </a:rPr>
              <a:t> start </a:t>
            </a:r>
            <a:r>
              <a:rPr lang="nb-NO" sz="3600" dirty="0" err="1">
                <a:solidFill>
                  <a:srgbClr val="034B45"/>
                </a:solidFill>
                <a:ea typeface="+mj-lt"/>
                <a:cs typeface="+mj-lt"/>
              </a:rPr>
              <a:t>school</a:t>
            </a:r>
            <a:endParaRPr lang="nb-NO" sz="3600" dirty="0" err="1">
              <a:solidFill>
                <a:srgbClr val="034B45"/>
              </a:solidFill>
            </a:endParaRPr>
          </a:p>
          <a:p>
            <a:r>
              <a:rPr lang="nb-NO" sz="36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sz="3600" dirty="0">
              <a:solidFill>
                <a:srgbClr val="034B45"/>
              </a:solidFill>
            </a:endParaRPr>
          </a:p>
          <a:p>
            <a:endParaRPr lang="nb-NO" sz="3600" dirty="0">
              <a:solidFill>
                <a:srgbClr val="034B45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60573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 dirty="0">
                <a:solidFill>
                  <a:schemeClr val="accent1"/>
                </a:solidFill>
              </a:rPr>
              <a:t>Engelsk</a:t>
            </a:r>
          </a:p>
        </p:txBody>
      </p:sp>
      <p:sp>
        <p:nvSpPr>
          <p:cNvPr id="5" name="Plassholder for innhold 8">
            <a:extLst>
              <a:ext uri="{FF2B5EF4-FFF2-40B4-BE49-F238E27FC236}">
                <a16:creationId xmlns:a16="http://schemas.microsoft.com/office/drawing/2014/main" id="{CEC7075A-F259-47D1-81A7-F52F1625A485}"/>
              </a:ext>
            </a:extLst>
          </p:cNvPr>
          <p:cNvSpPr txBox="1">
            <a:spLocks/>
          </p:cNvSpPr>
          <p:nvPr/>
        </p:nvSpPr>
        <p:spPr>
          <a:xfrm>
            <a:off x="695326" y="2994410"/>
            <a:ext cx="4560084" cy="3177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>
              <a:solidFill>
                <a:schemeClr val="accent1"/>
              </a:solidFill>
            </a:endParaRPr>
          </a:p>
          <a:p>
            <a:pPr marL="0" indent="0">
              <a:buFontTx/>
              <a:buNone/>
            </a:pPr>
            <a:endParaRPr lang="nb-NO" sz="1400" dirty="0"/>
          </a:p>
          <a:p>
            <a:pPr marL="215900" indent="-215900"/>
            <a:endParaRPr lang="nb-NO" sz="1400" dirty="0"/>
          </a:p>
        </p:txBody>
      </p:sp>
      <p:pic>
        <p:nvPicPr>
          <p:cNvPr id="12" name="Bilde 12">
            <a:extLst>
              <a:ext uri="{FF2B5EF4-FFF2-40B4-BE49-F238E27FC236}">
                <a16:creationId xmlns:a16="http://schemas.microsoft.com/office/drawing/2014/main" id="{31CEFCCA-1A35-44F3-A548-81CDD3F80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486" y="682628"/>
            <a:ext cx="7315200" cy="634684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72A3F11-366A-4E04-880D-BD68080A2835}"/>
              </a:ext>
            </a:extLst>
          </p:cNvPr>
          <p:cNvSpPr txBox="1"/>
          <p:nvPr/>
        </p:nvSpPr>
        <p:spPr>
          <a:xfrm>
            <a:off x="625366" y="2996762"/>
            <a:ext cx="493723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It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takes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many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years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to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become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fluent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in a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language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and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children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easily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learn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several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languages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at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the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same time. By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being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together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playing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talking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and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singing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children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make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themselves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understood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and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learn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to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express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themselves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to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other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children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and to adults. </a:t>
            </a:r>
          </a:p>
          <a:p>
            <a:endParaRPr lang="nb-NO" sz="1400" dirty="0">
              <a:solidFill>
                <a:srgbClr val="034B45"/>
              </a:solidFill>
              <a:ea typeface="+mn-lt"/>
              <a:cs typeface="+mn-lt"/>
            </a:endParaRPr>
          </a:p>
          <a:p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An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early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start at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kindergarten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improves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children’s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chances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of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doing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well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 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when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they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start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school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</a:t>
            </a:r>
            <a:endParaRPr lang="nb-NO" sz="1400">
              <a:solidFill>
                <a:srgbClr val="034B45"/>
              </a:solidFill>
            </a:endParaRPr>
          </a:p>
          <a:p>
            <a:pPr algn="l"/>
            <a:endParaRPr lang="nb-NO" sz="1400" dirty="0">
              <a:solidFill>
                <a:srgbClr val="034B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8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95326" y="926200"/>
            <a:ext cx="8347073" cy="1311999"/>
          </a:xfrm>
        </p:spPr>
        <p:txBody>
          <a:bodyPr>
            <a:noAutofit/>
          </a:bodyPr>
          <a:lstStyle/>
          <a:p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Kindergarten </a:t>
            </a:r>
            <a:r>
              <a:rPr lang="nb-NO" sz="4800" dirty="0" err="1">
                <a:solidFill>
                  <a:srgbClr val="034B45"/>
                </a:solidFill>
                <a:ea typeface="+mj-lt"/>
                <a:cs typeface="+mj-lt"/>
              </a:rPr>
              <a:t>gives</a:t>
            </a:r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800" dirty="0" err="1">
                <a:solidFill>
                  <a:srgbClr val="034B45"/>
                </a:solidFill>
                <a:ea typeface="+mj-lt"/>
                <a:cs typeface="+mj-lt"/>
              </a:rPr>
              <a:t>children</a:t>
            </a:r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 a </a:t>
            </a:r>
            <a:r>
              <a:rPr lang="nb-NO" sz="4800" dirty="0" err="1">
                <a:solidFill>
                  <a:srgbClr val="034B45"/>
                </a:solidFill>
                <a:ea typeface="+mj-lt"/>
                <a:cs typeface="+mj-lt"/>
              </a:rPr>
              <a:t>good</a:t>
            </a:r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 start in </a:t>
            </a:r>
            <a:r>
              <a:rPr lang="nb-NO" sz="4800" dirty="0" err="1">
                <a:solidFill>
                  <a:srgbClr val="034B45"/>
                </a:solidFill>
                <a:ea typeface="+mj-lt"/>
                <a:cs typeface="+mj-lt"/>
              </a:rPr>
              <a:t>life</a:t>
            </a:r>
            <a:endParaRPr lang="nb-NO" dirty="0" err="1">
              <a:solidFill>
                <a:srgbClr val="034B45"/>
              </a:solidFill>
            </a:endParaRPr>
          </a:p>
          <a:p>
            <a:endParaRPr lang="nb-NO" sz="4800" dirty="0">
              <a:solidFill>
                <a:srgbClr val="034B45"/>
              </a:solidFill>
            </a:endParaRPr>
          </a:p>
          <a:p>
            <a:endParaRPr lang="nb-NO" sz="4800" dirty="0">
              <a:solidFill>
                <a:srgbClr val="034B45"/>
              </a:solidFill>
            </a:endParaRPr>
          </a:p>
          <a:p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sz="2800" dirty="0">
              <a:solidFill>
                <a:srgbClr val="034B45"/>
              </a:solidFill>
            </a:endParaRPr>
          </a:p>
          <a:p>
            <a:endParaRPr lang="nb-NO" sz="4800" dirty="0">
              <a:solidFill>
                <a:srgbClr val="034B45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60573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 dirty="0">
                <a:solidFill>
                  <a:schemeClr val="accent1"/>
                </a:solidFill>
              </a:rPr>
              <a:t>Engelsk</a:t>
            </a:r>
            <a:endParaRPr lang="nb-NO" dirty="0"/>
          </a:p>
        </p:txBody>
      </p:sp>
      <p:pic>
        <p:nvPicPr>
          <p:cNvPr id="6" name="Bilde 6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1449D817-A5C4-48DD-80A8-30A52B45E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504" y="859940"/>
            <a:ext cx="6901354" cy="5998657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833D1C1-DF0A-4EF5-BC8A-2CD7B1BEEEE8}"/>
              </a:ext>
            </a:extLst>
          </p:cNvPr>
          <p:cNvSpPr txBox="1"/>
          <p:nvPr/>
        </p:nvSpPr>
        <p:spPr>
          <a:xfrm>
            <a:off x="612228" y="2648607"/>
            <a:ext cx="4727027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It is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important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for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us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that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your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child feels secure and thrives at kindergarten. Kindergarten staff take good care of every child, and we do our best to understand each one as an individual – irrespective of age or language.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Together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with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you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the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parents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will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 </a:t>
            </a:r>
            <a:endParaRPr lang="nb-NO" dirty="0">
              <a:solidFill>
                <a:srgbClr val="034B45"/>
              </a:solidFill>
              <a:ea typeface="+mn-lt"/>
              <a:cs typeface="+mn-lt"/>
            </a:endParaRPr>
          </a:p>
          <a:p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find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out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what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is best for your child.</a:t>
            </a:r>
            <a:endParaRPr lang="nb-NO" dirty="0">
              <a:solidFill>
                <a:srgbClr val="034B45"/>
              </a:solidFill>
              <a:ea typeface="+mn-lt"/>
              <a:cs typeface="+mn-lt"/>
            </a:endParaRPr>
          </a:p>
          <a:p>
            <a:endParaRPr lang="nb-NO" sz="1400" dirty="0">
              <a:solidFill>
                <a:srgbClr val="034B45"/>
              </a:solidFill>
            </a:endParaRPr>
          </a:p>
          <a:p>
            <a:pPr algn="l"/>
            <a:endParaRPr lang="nb-NO" sz="1400" dirty="0">
              <a:solidFill>
                <a:srgbClr val="034B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7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95326" y="926200"/>
            <a:ext cx="8347073" cy="1311999"/>
          </a:xfrm>
        </p:spPr>
        <p:txBody>
          <a:bodyPr>
            <a:noAutofit/>
          </a:bodyPr>
          <a:lstStyle/>
          <a:p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Room for </a:t>
            </a:r>
            <a:r>
              <a:rPr lang="nb-NO" sz="4800" dirty="0" err="1">
                <a:solidFill>
                  <a:srgbClr val="034B45"/>
                </a:solidFill>
                <a:ea typeface="+mj-lt"/>
                <a:cs typeface="+mj-lt"/>
              </a:rPr>
              <a:t>everyone</a:t>
            </a:r>
            <a:endParaRPr lang="nb-NO" dirty="0" err="1">
              <a:solidFill>
                <a:srgbClr val="034B45"/>
              </a:solidFill>
            </a:endParaRPr>
          </a:p>
          <a:p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dirty="0">
              <a:solidFill>
                <a:srgbClr val="034B45"/>
              </a:solidFill>
              <a:ea typeface="+mj-lt"/>
              <a:cs typeface="+mj-lt"/>
            </a:endParaRPr>
          </a:p>
          <a:p>
            <a:endParaRPr lang="nb-NO" sz="4800" dirty="0">
              <a:solidFill>
                <a:srgbClr val="034B45"/>
              </a:solidFill>
            </a:endParaRPr>
          </a:p>
          <a:p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sz="2800" dirty="0">
              <a:solidFill>
                <a:srgbClr val="034B45"/>
              </a:solidFill>
            </a:endParaRPr>
          </a:p>
          <a:p>
            <a:endParaRPr lang="nb-NO" sz="4800" dirty="0">
              <a:solidFill>
                <a:srgbClr val="034B45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60573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 dirty="0">
                <a:solidFill>
                  <a:schemeClr val="accent1"/>
                </a:solidFill>
              </a:rPr>
              <a:t>Engelsk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833D1C1-DF0A-4EF5-BC8A-2CD7B1BEEEE8}"/>
              </a:ext>
            </a:extLst>
          </p:cNvPr>
          <p:cNvSpPr txBox="1"/>
          <p:nvPr/>
        </p:nvSpPr>
        <p:spPr>
          <a:xfrm>
            <a:off x="612228" y="2648607"/>
            <a:ext cx="447035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At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kindergarten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there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is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room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for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everyone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no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matter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where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you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come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from or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what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language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you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speak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make sure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that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children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learn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about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different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cultures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at an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early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age. By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getting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to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know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each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other’s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cultures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 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endParaRPr lang="nb-NO">
              <a:solidFill>
                <a:srgbClr val="034B45"/>
              </a:solidFill>
              <a:ea typeface="+mn-lt"/>
              <a:cs typeface="+mn-lt"/>
            </a:endParaRPr>
          </a:p>
          <a:p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foster mutual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respect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and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acceptance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</a:t>
            </a:r>
            <a:endParaRPr lang="nb-NO">
              <a:solidFill>
                <a:srgbClr val="034B45"/>
              </a:solidFill>
            </a:endParaRPr>
          </a:p>
          <a:p>
            <a:endParaRPr lang="nb-NO" sz="1400" dirty="0">
              <a:solidFill>
                <a:srgbClr val="034B45"/>
              </a:solidFill>
              <a:ea typeface="+mn-lt"/>
              <a:cs typeface="+mn-lt"/>
            </a:endParaRPr>
          </a:p>
          <a:p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Kindergarten staff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are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keen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to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establish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endParaRPr lang="nb-NO">
              <a:solidFill>
                <a:srgbClr val="034B45"/>
              </a:solidFill>
              <a:ea typeface="+mn-lt"/>
              <a:cs typeface="+mn-lt"/>
            </a:endParaRPr>
          </a:p>
          <a:p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good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relations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with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all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parents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</a:t>
            </a:r>
            <a:endParaRPr lang="nb-NO">
              <a:solidFill>
                <a:srgbClr val="034B45"/>
              </a:solidFill>
            </a:endParaRPr>
          </a:p>
          <a:p>
            <a:endParaRPr lang="nb-NO" sz="1400" dirty="0">
              <a:solidFill>
                <a:srgbClr val="034B45"/>
              </a:solidFill>
            </a:endParaRPr>
          </a:p>
          <a:p>
            <a:endParaRPr lang="nb-NO" sz="1400" dirty="0">
              <a:solidFill>
                <a:srgbClr val="034B45"/>
              </a:solidFill>
            </a:endParaRPr>
          </a:p>
          <a:p>
            <a:pPr algn="l"/>
            <a:endParaRPr lang="nb-NO" sz="1400" dirty="0">
              <a:solidFill>
                <a:srgbClr val="034B45"/>
              </a:solidFill>
            </a:endParaRPr>
          </a:p>
        </p:txBody>
      </p:sp>
      <p:pic>
        <p:nvPicPr>
          <p:cNvPr id="6" name="Bilde 8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4793EA12-2CB4-43D1-B266-865FD1CD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751" y="697126"/>
            <a:ext cx="7100705" cy="616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00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95326" y="926200"/>
            <a:ext cx="8138525" cy="1311999"/>
          </a:xfrm>
        </p:spPr>
        <p:txBody>
          <a:bodyPr>
            <a:noAutofit/>
          </a:bodyPr>
          <a:lstStyle/>
          <a:p>
            <a:r>
              <a:rPr lang="nb-NO" sz="4800" dirty="0" err="1">
                <a:solidFill>
                  <a:srgbClr val="034B45"/>
                </a:solidFill>
                <a:ea typeface="+mj-lt"/>
                <a:cs typeface="+mj-lt"/>
              </a:rPr>
              <a:t>Ciyaartu</a:t>
            </a:r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 </a:t>
            </a:r>
            <a:r>
              <a:rPr lang="nb-NO" sz="4800" dirty="0" err="1">
                <a:solidFill>
                  <a:srgbClr val="034B45"/>
                </a:solidFill>
                <a:ea typeface="+mj-lt"/>
                <a:cs typeface="+mj-lt"/>
              </a:rPr>
              <a:t>waa</a:t>
            </a:r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 </a:t>
            </a:r>
            <a:r>
              <a:rPr lang="nb-NO" sz="4800" dirty="0" err="1">
                <a:solidFill>
                  <a:srgbClr val="034B45"/>
                </a:solidFill>
                <a:ea typeface="+mj-lt"/>
                <a:cs typeface="+mj-lt"/>
              </a:rPr>
              <a:t>waxbarasho</a:t>
            </a:r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 </a:t>
            </a:r>
            <a:endParaRPr lang="nb-NO" dirty="0">
              <a:solidFill>
                <a:srgbClr val="034B45"/>
              </a:solidFill>
            </a:endParaRPr>
          </a:p>
          <a:p>
            <a:endParaRPr lang="nb-NO" sz="4800" dirty="0">
              <a:solidFill>
                <a:srgbClr val="034B45"/>
              </a:solidFill>
            </a:endParaRPr>
          </a:p>
          <a:p>
            <a:r>
              <a:rPr lang="nb-NO" sz="4800" dirty="0">
                <a:solidFill>
                  <a:srgbClr val="034B45"/>
                </a:solidFill>
                <a:ea typeface="+mj-lt"/>
                <a:cs typeface="+mj-lt"/>
              </a:rPr>
              <a:t> </a:t>
            </a:r>
            <a:endParaRPr lang="nb-NO" dirty="0">
              <a:solidFill>
                <a:srgbClr val="034B45"/>
              </a:solidFill>
            </a:endParaRPr>
          </a:p>
          <a:p>
            <a:endParaRPr lang="nb-NO" sz="4800" dirty="0">
              <a:solidFill>
                <a:srgbClr val="034B45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24.09.2021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D9C53B-1440-40DA-8215-377041748CE0}"/>
              </a:ext>
            </a:extLst>
          </p:cNvPr>
          <p:cNvSpPr txBox="1"/>
          <p:nvPr/>
        </p:nvSpPr>
        <p:spPr>
          <a:xfrm>
            <a:off x="10386849" y="198383"/>
            <a:ext cx="14819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nb-NO" sz="1400" dirty="0">
                <a:solidFill>
                  <a:schemeClr val="accent1"/>
                </a:solidFill>
              </a:rPr>
              <a:t>Somali</a:t>
            </a:r>
            <a:endParaRPr lang="nb-NO" dirty="0"/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109AE5D2-D1F3-4EFC-9F1E-D4747EE97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332" y="623368"/>
            <a:ext cx="7282355" cy="623531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D876173-B29A-4704-B9D9-2DCB7B5D24EA}"/>
              </a:ext>
            </a:extLst>
          </p:cNvPr>
          <p:cNvSpPr txBox="1"/>
          <p:nvPr/>
        </p:nvSpPr>
        <p:spPr>
          <a:xfrm>
            <a:off x="625366" y="2504090"/>
            <a:ext cx="441171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Ciyaartu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qayb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muhiim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ah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ayay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uga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jirtaa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nolosha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carruurta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Carruurtu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waxay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wax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bartaan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marka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la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ciyaaraan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carruur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kale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Ciyaarta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waxaa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lagu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bartaa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luuqadda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saaxiibtinnimada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iyo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is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qaddarinta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 Marka si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wadajir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ah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wax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la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isugu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dayo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,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wax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lagu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celceliyo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oo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firfircooni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la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wada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sameeyo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ayay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carruurtu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bartaan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sida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dunidu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u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shaqayso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Xannaanada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carruurta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waxaan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 </a:t>
            </a:r>
            <a:endParaRPr lang="nb-NO" dirty="0">
              <a:solidFill>
                <a:srgbClr val="034B45"/>
              </a:solidFill>
            </a:endParaRPr>
          </a:p>
          <a:p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ku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samaynaa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ciyaaro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u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roon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korriinka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carruurta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 </a:t>
            </a:r>
            <a:endParaRPr lang="nb-NO" dirty="0">
              <a:solidFill>
                <a:srgbClr val="034B45"/>
              </a:solidFill>
            </a:endParaRPr>
          </a:p>
          <a:p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laga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billaabo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 </a:t>
            </a:r>
            <a:r>
              <a:rPr lang="nb-NO" sz="1400" dirty="0" err="1">
                <a:solidFill>
                  <a:srgbClr val="034B45"/>
                </a:solidFill>
                <a:ea typeface="+mn-lt"/>
                <a:cs typeface="+mn-lt"/>
              </a:rPr>
              <a:t>yaraantooda</a:t>
            </a:r>
            <a:r>
              <a:rPr lang="nb-NO" sz="1400" dirty="0">
                <a:solidFill>
                  <a:srgbClr val="034B45"/>
                </a:solidFill>
                <a:ea typeface="+mn-lt"/>
                <a:cs typeface="+mn-lt"/>
              </a:rPr>
              <a:t>.</a:t>
            </a:r>
            <a:endParaRPr lang="nb-NO" dirty="0">
              <a:solidFill>
                <a:srgbClr val="034B45"/>
              </a:solidFill>
              <a:ea typeface="+mn-lt"/>
              <a:cs typeface="+mn-lt"/>
            </a:endParaRPr>
          </a:p>
          <a:p>
            <a:endParaRPr lang="nb-NO" sz="1400" dirty="0">
              <a:solidFill>
                <a:srgbClr val="034B45"/>
              </a:solidFill>
            </a:endParaRPr>
          </a:p>
          <a:p>
            <a:pPr algn="l"/>
            <a:endParaRPr lang="nb-NO" sz="1400" dirty="0">
              <a:solidFill>
                <a:srgbClr val="034B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41914"/>
      </p:ext>
    </p:extLst>
  </p:cSld>
  <p:clrMapOvr>
    <a:masterClrMapping/>
  </p:clrMapOvr>
</p:sld>
</file>

<file path=ppt/theme/theme1.xml><?xml version="1.0" encoding="utf-8"?>
<a:theme xmlns:a="http://schemas.openxmlformats.org/drawingml/2006/main" name="UKE-mal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_tom" id="{EE90DA7F-12DB-4E94-B593-41DE18219626}" vid="{E660CCD2-E97E-450B-AEE2-ED96BCB5B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D2771C68765249B47CF0168459B266" ma:contentTypeVersion="4" ma:contentTypeDescription="Create a new document." ma:contentTypeScope="" ma:versionID="5e6225c220a1b7ca1174c1f0bf4ce8ec">
  <xsd:schema xmlns:xsd="http://www.w3.org/2001/XMLSchema" xmlns:xs="http://www.w3.org/2001/XMLSchema" xmlns:p="http://schemas.microsoft.com/office/2006/metadata/properties" xmlns:ns2="014a3a7e-34f5-4598-80f6-72fe7483392e" targetNamespace="http://schemas.microsoft.com/office/2006/metadata/properties" ma:root="true" ma:fieldsID="0df455b9b8101ec6d5625ca3eb2b5e98" ns2:_="">
    <xsd:import namespace="014a3a7e-34f5-4598-80f6-72fe748339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4a3a7e-34f5-4598-80f6-72fe748339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8EB5DF-470C-4CDA-8F39-9A3CE8DC03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4a3a7e-34f5-4598-80f6-72fe748339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70FFDF-C388-4AD7-BE5F-6501EBF4B0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8647D0-3371-4B47-95FC-C2A0AE2CA17F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UKE Powerpoint</Template>
  <TotalTime>176</TotalTime>
  <Words>519</Words>
  <Application>Microsoft Office PowerPoint</Application>
  <PresentationFormat>Widescreen</PresentationFormat>
  <Paragraphs>82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5" baseType="lpstr">
      <vt:lpstr>UKE-mal</vt:lpstr>
      <vt:lpstr>Lek er læring  </vt:lpstr>
      <vt:lpstr>Barnehagen er et godt sted å lære språk før skolestart   </vt:lpstr>
      <vt:lpstr>Barnehagen gir en  trygg start på livet    </vt:lpstr>
      <vt:lpstr>En plass for alle     </vt:lpstr>
      <vt:lpstr>Learning through play   </vt:lpstr>
      <vt:lpstr>Kindergarten is a good place to learn Norwegian before children start school   </vt:lpstr>
      <vt:lpstr>Kindergarten gives children a good start in life     </vt:lpstr>
      <vt:lpstr>Room for everyone      </vt:lpstr>
      <vt:lpstr>Ciyaartu waa waxbarasho     </vt:lpstr>
      <vt:lpstr>Xannaanada carruurtu waa meel ku fiican barashada luuqadda intaan iskoollada la billaabin  </vt:lpstr>
      <vt:lpstr>Xannaanada carruurtu waxay keentaa billow nololeed oo ammaan ah      </vt:lpstr>
      <vt:lpstr>Qof walba waa la soo dhoweynayaa       </vt:lpstr>
      <vt:lpstr>Zabawa to nauka     </vt:lpstr>
      <vt:lpstr>Przedszkole to dobre miejsce do nauki języka przed rozpoczęciem szkoły   </vt:lpstr>
      <vt:lpstr>Przedszkole to bezpieczny start w życie       </vt:lpstr>
      <vt:lpstr>Miejsce dla każdego        </vt:lpstr>
      <vt:lpstr>اللعب یعني التع ل م    </vt:lpstr>
      <vt:lpstr>روضة الأطفال هي مكان ج ی د لتع  ل م اللغا ت قبل بدء المدرسة     </vt:lpstr>
      <vt:lpstr>تو ف ر روضة الأطفال بدای ة حیا ة آمنة      </vt:lpstr>
      <vt:lpstr>الروضة مکان یرحب بالجمی ع       </vt:lpstr>
      <vt:lpstr>سکول کے آغاز سے پہلے زبان سیکھنے کے لیے بارنے ہاگے ایک اچھی جگہ ہے     </vt:lpstr>
      <vt:lpstr>روضة الأطفال هي مكان ج ی د لتع  ل م اللغا ت قبل بدء المدرسة     </vt:lpstr>
      <vt:lpstr>بارنے ہاگے زندگی کا ایک محفوظ آغاز دلاتا ہے      </vt:lpstr>
      <vt:lpstr>سب کے لیے جگہ        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Nye stillings-beskrivelser og lønnskorridorer for Kurs og konsulentbistand</dc:title>
  <dc:creator>Lars Terje Pedersen</dc:creator>
  <cp:lastModifiedBy>Sara Marie Vollset</cp:lastModifiedBy>
  <cp:revision>401</cp:revision>
  <cp:lastPrinted>2019-03-22T09:42:42Z</cp:lastPrinted>
  <dcterms:created xsi:type="dcterms:W3CDTF">2021-05-24T07:03:58Z</dcterms:created>
  <dcterms:modified xsi:type="dcterms:W3CDTF">2021-09-24T12:12:15Z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0x010100A8D2771C68765249B47CF0168459B266</vt:lpwstr>
  </property>
</Properties>
</file>