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omments/modernComment_114_C06F9141.xml" ContentType="application/vnd.ms-powerpoint.comments+xml"/>
  <Override PartName="/ppt/comments/modernComment_10D_2431D7F5.xml" ContentType="application/vnd.ms-powerpoint.comment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56" r:id="rId5"/>
    <p:sldId id="258" r:id="rId6"/>
    <p:sldId id="259" r:id="rId7"/>
    <p:sldId id="260" r:id="rId8"/>
    <p:sldId id="261" r:id="rId9"/>
    <p:sldId id="262" r:id="rId10"/>
    <p:sldId id="289" r:id="rId11"/>
    <p:sldId id="273" r:id="rId12"/>
    <p:sldId id="274" r:id="rId13"/>
    <p:sldId id="264" r:id="rId14"/>
    <p:sldId id="291" r:id="rId15"/>
    <p:sldId id="276" r:id="rId16"/>
    <p:sldId id="268" r:id="rId17"/>
    <p:sldId id="269" r:id="rId18"/>
    <p:sldId id="270" r:id="rId19"/>
    <p:sldId id="285" r:id="rId20"/>
    <p:sldId id="292" r:id="rId21"/>
    <p:sldId id="287" r:id="rId22"/>
    <p:sldId id="288" r:id="rId23"/>
  </p:sldIdLst>
  <p:sldSz cx="12192000" cy="6858000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6">
          <p15:clr>
            <a:srgbClr val="A4A3A4"/>
          </p15:clr>
        </p15:guide>
        <p15:guide id="2" orient="horz" pos="900">
          <p15:clr>
            <a:srgbClr val="A4A3A4"/>
          </p15:clr>
        </p15:guide>
        <p15:guide id="3" orient="horz" pos="342">
          <p15:clr>
            <a:srgbClr val="A4A3A4"/>
          </p15:clr>
        </p15:guide>
        <p15:guide id="4" orient="horz" pos="4194">
          <p15:clr>
            <a:srgbClr val="A4A3A4"/>
          </p15:clr>
        </p15:guide>
        <p15:guide id="5" pos="3840">
          <p15:clr>
            <a:srgbClr val="A4A3A4"/>
          </p15:clr>
        </p15:guide>
        <p15:guide id="6" pos="584">
          <p15:clr>
            <a:srgbClr val="A4A3A4"/>
          </p15:clr>
        </p15:guide>
        <p15:guide id="7" pos="7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85921" autoAdjust="0"/>
  </p:normalViewPr>
  <p:slideViewPr>
    <p:cSldViewPr snapToGrid="0">
      <p:cViewPr varScale="1">
        <p:scale>
          <a:sx n="95" d="100"/>
          <a:sy n="95" d="100"/>
        </p:scale>
        <p:origin x="1074" y="96"/>
      </p:cViewPr>
      <p:guideLst>
        <p:guide orient="horz" pos="2166"/>
        <p:guide orient="horz" pos="900"/>
        <p:guide orient="horz" pos="342"/>
        <p:guide orient="horz" pos="4194"/>
        <p:guide pos="3840"/>
        <p:guide pos="584"/>
        <p:guide pos="7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60" d="100"/>
          <a:sy n="160" d="100"/>
        </p:scale>
        <p:origin x="2268" y="-9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omments/modernComment_10D_2431D7F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0A9D123-4098-4B36-93DB-3575C4CDEFC7}" authorId="{60C3FFD7-2068-3EAE-5442-307AF8F16D95}" created="2022-04-23T09:37:37.09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607246325" sldId="269"/>
      <ac:spMk id="2" creationId="{1C090372-E232-4C7D-8356-94607E6B9E4F}"/>
      <ac:txMk cp="152" len="17">
        <ac:context len="402" hash="26275741"/>
      </ac:txMk>
    </ac:txMkLst>
    <p188:pos x="3112861" y="1958400"/>
    <p188:txBody>
      <a:bodyPr/>
      <a:lstStyle/>
      <a:p>
        <a:r>
          <a:rPr lang="nb-NO"/>
          <a:t>Ikke helt god forumlering</a:t>
        </a:r>
      </a:p>
    </p188:txBody>
  </p188:cm>
</p188:cmLst>
</file>

<file path=ppt/comments/modernComment_114_C06F914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344F16A5-9852-42C8-BD8E-4BE772B8BE1C}" authorId="{60C3FFD7-2068-3EAE-5442-307AF8F16D95}" created="2022-04-23T10:31:17.49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228537153" sldId="276"/>
      <ac:spMk id="6" creationId="{5208E831-66A5-45E1-9ECF-8F5CC6E0EDCD}"/>
    </ac:deMkLst>
    <p188:txBody>
      <a:bodyPr/>
      <a:lstStyle/>
      <a:p>
        <a:r>
          <a:rPr lang="nb-NO"/>
          <a:t>Flytte denne plansjen opp?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C5A3B-0B82-4290-8D4C-62B582EC0A05}" type="datetimeFigureOut">
              <a:rPr lang="nb-NO" smtClean="0"/>
              <a:t>22.06.2022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9D8E2-DC7A-4881-B6D2-19CC1BCD1FA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416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49D8E2-DC7A-4881-B6D2-19CC1BCD1FA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9169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2682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103B23-CFF5-41DE-A2BC-30E6FAB58204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09860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1974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770916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94576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8391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58045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0990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27099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206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8823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9540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8861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273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3375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3940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trike="sngStrike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15028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FFFDEB-D058-4BE4-9A9C-7D5CA7AB0B22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5025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Bilde 20">
            <a:extLst>
              <a:ext uri="{FF2B5EF4-FFF2-40B4-BE49-F238E27FC236}">
                <a16:creationId xmlns:a16="http://schemas.microsoft.com/office/drawing/2014/main" id="{5A93E4CC-92C3-4E10-9DCF-E7FB529E0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465" y="295333"/>
            <a:ext cx="597503" cy="990124"/>
          </a:xfrm>
          <a:prstGeom prst="rect">
            <a:avLst/>
          </a:prstGeom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C619F54E-0101-4D9F-8236-75EB792260B5}"/>
              </a:ext>
            </a:extLst>
          </p:cNvPr>
          <p:cNvSpPr/>
          <p:nvPr/>
        </p:nvSpPr>
        <p:spPr>
          <a:xfrm>
            <a:off x="0" y="1560394"/>
            <a:ext cx="12192000" cy="2745834"/>
          </a:xfrm>
          <a:prstGeom prst="rect">
            <a:avLst/>
          </a:prstGeom>
          <a:solidFill>
            <a:srgbClr val="DAD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3" name="Bilde 2" descr="Et bilde som inneholder kake, plante, hånd, blomst&#10;&#10;Automatisk generert beskrivelse">
            <a:extLst>
              <a:ext uri="{FF2B5EF4-FFF2-40B4-BE49-F238E27FC236}">
                <a16:creationId xmlns:a16="http://schemas.microsoft.com/office/drawing/2014/main" id="{FC3C86A0-54EE-4BE7-BEE1-AA715FAB9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667906"/>
            <a:ext cx="4572000" cy="2571750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1EF491C2-B9AB-453D-A9EE-0E4965173F57}"/>
              </a:ext>
            </a:extLst>
          </p:cNvPr>
          <p:cNvSpPr/>
          <p:nvPr/>
        </p:nvSpPr>
        <p:spPr>
          <a:xfrm>
            <a:off x="1474320" y="545989"/>
            <a:ext cx="5953609" cy="691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2400" b="0" kern="0" spc="0" baseline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Koronakommisjonen</a:t>
            </a:r>
          </a:p>
          <a:p>
            <a:r>
              <a:rPr lang="nb-NO" sz="11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Kommisjonen er oppnevnt i statsråd 24. april 2020</a:t>
            </a:r>
            <a:endParaRPr lang="nb-NO" sz="1100" kern="120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Undertittel 2">
            <a:extLst>
              <a:ext uri="{FF2B5EF4-FFF2-40B4-BE49-F238E27FC236}">
                <a16:creationId xmlns:a16="http://schemas.microsoft.com/office/drawing/2014/main" id="{CB9B41E5-435D-48C7-82B7-FCF1E3AE9E90}"/>
              </a:ext>
            </a:extLst>
          </p:cNvPr>
          <p:cNvSpPr>
            <a:spLocks noGrp="1" noChangeAspect="1"/>
          </p:cNvSpPr>
          <p:nvPr>
            <p:ph type="subTitle" idx="12" hasCustomPrompt="1"/>
          </p:nvPr>
        </p:nvSpPr>
        <p:spPr>
          <a:xfrm>
            <a:off x="522288" y="5362620"/>
            <a:ext cx="11147425" cy="396000"/>
          </a:xfrm>
          <a:prstGeom prst="rect">
            <a:avLst/>
          </a:prstGeom>
          <a:noFill/>
        </p:spPr>
        <p:txBody>
          <a:bodyPr lIns="72000" anchor="ctr">
            <a:no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Navn på foredragsholder</a:t>
            </a:r>
          </a:p>
        </p:txBody>
      </p:sp>
      <p:sp>
        <p:nvSpPr>
          <p:cNvPr id="16" name="Plassholder for tekst 14">
            <a:extLst>
              <a:ext uri="{FF2B5EF4-FFF2-40B4-BE49-F238E27FC236}">
                <a16:creationId xmlns:a16="http://schemas.microsoft.com/office/drawing/2014/main" id="{F850457B-7607-4C82-BF1A-EFAB3FF0FF26}"/>
              </a:ext>
            </a:extLst>
          </p:cNvPr>
          <p:cNvSpPr>
            <a:spLocks noGrp="1" noChangeAspect="1"/>
          </p:cNvSpPr>
          <p:nvPr>
            <p:ph type="body" sz="quarter" idx="14" hasCustomPrompt="1"/>
          </p:nvPr>
        </p:nvSpPr>
        <p:spPr>
          <a:xfrm>
            <a:off x="522288" y="5872082"/>
            <a:ext cx="11147093" cy="396000"/>
          </a:xfrm>
          <a:prstGeom prst="rect">
            <a:avLst/>
          </a:prstGeom>
          <a:noFill/>
        </p:spPr>
        <p:txBody>
          <a:bodyPr lIns="72000" rIns="72000" anchor="ctr">
            <a:no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/>
              <a:t>Sted og dato</a:t>
            </a:r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E851425F-99B1-4321-95C3-E169390578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288" y="4366508"/>
            <a:ext cx="11147425" cy="882650"/>
          </a:xfrm>
          <a:prstGeom prst="rect">
            <a:avLst/>
          </a:prstGeom>
        </p:spPr>
        <p:txBody>
          <a:bodyPr lIns="72000" rIns="72000" anchor="ctr" anchorCtr="0">
            <a:normAutofit/>
          </a:bodyPr>
          <a:lstStyle>
            <a:lvl1pPr marL="0" indent="0" algn="ctr">
              <a:buNone/>
              <a:defRPr sz="3000" b="1"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defRPr>
            </a:lvl1pPr>
            <a:lvl2pPr marL="361950" indent="0">
              <a:buNone/>
              <a:defRPr/>
            </a:lvl2pPr>
            <a:lvl3pPr marL="630238" indent="0">
              <a:buNone/>
              <a:defRPr/>
            </a:lvl3pPr>
            <a:lvl4pPr marL="896937" indent="0">
              <a:buNone/>
              <a:defRPr/>
            </a:lvl4pPr>
            <a:lvl5pPr marL="1165225" indent="0">
              <a:buNone/>
              <a:defRPr/>
            </a:lvl5pPr>
          </a:lstStyle>
          <a:p>
            <a:pPr lvl="0"/>
            <a:r>
              <a:rPr lang="nb-NO" dirty="0"/>
              <a:t>Tittel på presentasjonen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6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6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le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79425" y="1699200"/>
            <a:ext cx="10785475" cy="4576156"/>
          </a:xfrm>
          <a:prstGeom prst="rect">
            <a:avLst/>
          </a:prstGeom>
        </p:spPr>
        <p:txBody>
          <a:bodyPr>
            <a:normAutofit/>
          </a:bodyPr>
          <a:lstStyle>
            <a:lvl1pPr marL="269875" indent="-269875">
              <a:defRPr sz="2800"/>
            </a:lvl1pPr>
            <a:lvl2pPr marL="544513" indent="-185738">
              <a:defRPr sz="2800"/>
            </a:lvl2pPr>
            <a:lvl3pPr marL="801688" indent="-173038" defTabSz="804863">
              <a:defRPr sz="2000"/>
            </a:lvl3pPr>
            <a:lvl4pPr marL="987425" indent="-182563">
              <a:defRPr sz="1800"/>
            </a:lvl4pPr>
            <a:lvl5pPr marL="1165225" indent="-177800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</p:txBody>
      </p:sp>
      <p:sp>
        <p:nvSpPr>
          <p:cNvPr id="8" name="Plassholder for bunntekst 2">
            <a:extLst>
              <a:ext uri="{FF2B5EF4-FFF2-40B4-BE49-F238E27FC236}">
                <a16:creationId xmlns:a16="http://schemas.microsoft.com/office/drawing/2014/main" id="{F5A8E910-911F-4B2F-BC72-FFA426D1A1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9425" y="6304594"/>
            <a:ext cx="829068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Koronakommisjonen</a:t>
            </a:r>
          </a:p>
        </p:txBody>
      </p:sp>
      <p:sp>
        <p:nvSpPr>
          <p:cNvPr id="14" name="Plassholder for dato 1">
            <a:extLst>
              <a:ext uri="{FF2B5EF4-FFF2-40B4-BE49-F238E27FC236}">
                <a16:creationId xmlns:a16="http://schemas.microsoft.com/office/drawing/2014/main" id="{62A29BEB-ABC5-41E4-9BC7-3C1E4570FE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46343" y="6304594"/>
            <a:ext cx="161457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15" name="Plassholder for lysbildenummer 3">
            <a:extLst>
              <a:ext uri="{FF2B5EF4-FFF2-40B4-BE49-F238E27FC236}">
                <a16:creationId xmlns:a16="http://schemas.microsoft.com/office/drawing/2014/main" id="{ECA4CF7D-5405-44B7-BD3D-2BBED8814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5518" y="6304594"/>
            <a:ext cx="4500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29E3B291-050D-4A82-B0A1-DB349FC61753}" type="slidenum">
              <a:rPr lang="nb-NO" sz="1000" smtClean="0"/>
              <a:pPr algn="ctr"/>
              <a:t>‹#›</a:t>
            </a:fld>
            <a:endParaRPr lang="nb-NO" sz="1000" dirty="0"/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A90EC915-C962-4B57-815C-196E380F7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25" y="227477"/>
            <a:ext cx="10971356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"/>
          <p:cNvSpPr>
            <a:spLocks noGrp="1"/>
          </p:cNvSpPr>
          <p:nvPr>
            <p:ph type="title"/>
          </p:nvPr>
        </p:nvSpPr>
        <p:spPr>
          <a:xfrm>
            <a:off x="479425" y="227477"/>
            <a:ext cx="10971356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5" name="Plassholder for innhold 2"/>
          <p:cNvSpPr>
            <a:spLocks noGrp="1"/>
          </p:cNvSpPr>
          <p:nvPr>
            <p:ph sz="half" idx="1"/>
          </p:nvPr>
        </p:nvSpPr>
        <p:spPr>
          <a:xfrm>
            <a:off x="479425" y="1700212"/>
            <a:ext cx="5328000" cy="4213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6" name="Plassholder for innhold 3"/>
          <p:cNvSpPr>
            <a:spLocks noGrp="1"/>
          </p:cNvSpPr>
          <p:nvPr>
            <p:ph sz="half" idx="2"/>
          </p:nvPr>
        </p:nvSpPr>
        <p:spPr>
          <a:xfrm>
            <a:off x="6122781" y="1700213"/>
            <a:ext cx="5328000" cy="4213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7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79425" y="6299831"/>
            <a:ext cx="8290684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Koronakommisjonen</a:t>
            </a:r>
          </a:p>
        </p:txBody>
      </p:sp>
      <p:sp>
        <p:nvSpPr>
          <p:cNvPr id="18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9846343" y="6304594"/>
            <a:ext cx="1614577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19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1555518" y="6304594"/>
            <a:ext cx="45001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29E3B291-050D-4A82-B0A1-DB349FC61753}" type="slidenum">
              <a:rPr lang="nb-NO" sz="1000" smtClean="0"/>
              <a:pPr algn="ctr"/>
              <a:t>‹#›</a:t>
            </a:fld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412977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tel 1"/>
          <p:cNvSpPr>
            <a:spLocks noGrp="1"/>
          </p:cNvSpPr>
          <p:nvPr>
            <p:ph type="title"/>
          </p:nvPr>
        </p:nvSpPr>
        <p:spPr>
          <a:xfrm>
            <a:off x="479425" y="227477"/>
            <a:ext cx="10961831" cy="1325563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8" name="Plassholder for innhold 2"/>
          <p:cNvSpPr>
            <a:spLocks noGrp="1"/>
          </p:cNvSpPr>
          <p:nvPr>
            <p:ph sz="half" idx="1"/>
          </p:nvPr>
        </p:nvSpPr>
        <p:spPr>
          <a:xfrm>
            <a:off x="479425" y="1700213"/>
            <a:ext cx="3456000" cy="4213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9" name="Plassholder for innhold 3"/>
          <p:cNvSpPr>
            <a:spLocks noGrp="1"/>
          </p:cNvSpPr>
          <p:nvPr>
            <p:ph sz="half" idx="2"/>
          </p:nvPr>
        </p:nvSpPr>
        <p:spPr>
          <a:xfrm>
            <a:off x="4232340" y="1700213"/>
            <a:ext cx="3456000" cy="4213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0" name="Plassholder for innhold 3"/>
          <p:cNvSpPr>
            <a:spLocks noGrp="1"/>
          </p:cNvSpPr>
          <p:nvPr>
            <p:ph sz="half" idx="13"/>
          </p:nvPr>
        </p:nvSpPr>
        <p:spPr>
          <a:xfrm>
            <a:off x="7985256" y="1700213"/>
            <a:ext cx="3456000" cy="42132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21" name="Plassholder for bunntekst 2"/>
          <p:cNvSpPr>
            <a:spLocks noGrp="1"/>
          </p:cNvSpPr>
          <p:nvPr>
            <p:ph type="ftr" sz="quarter" idx="15"/>
          </p:nvPr>
        </p:nvSpPr>
        <p:spPr>
          <a:xfrm>
            <a:off x="479425" y="6299831"/>
            <a:ext cx="8290683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Koronakommisjonen</a:t>
            </a:r>
          </a:p>
        </p:txBody>
      </p:sp>
      <p:sp>
        <p:nvSpPr>
          <p:cNvPr id="22" name="Plassholder for dato 1"/>
          <p:cNvSpPr>
            <a:spLocks noGrp="1"/>
          </p:cNvSpPr>
          <p:nvPr>
            <p:ph type="dt" sz="half" idx="14"/>
          </p:nvPr>
        </p:nvSpPr>
        <p:spPr>
          <a:xfrm>
            <a:off x="9846343" y="6304594"/>
            <a:ext cx="1614577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23" name="Plassholder for lysbildenummer 3"/>
          <p:cNvSpPr>
            <a:spLocks noGrp="1"/>
          </p:cNvSpPr>
          <p:nvPr>
            <p:ph type="sldNum" sz="quarter" idx="16"/>
          </p:nvPr>
        </p:nvSpPr>
        <p:spPr>
          <a:xfrm>
            <a:off x="11555518" y="6304594"/>
            <a:ext cx="450010" cy="365125"/>
          </a:xfr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29E3B291-050D-4A82-B0A1-DB349FC61753}" type="slidenum">
              <a:rPr lang="nb-NO" sz="1000" smtClean="0"/>
              <a:pPr algn="ctr"/>
              <a:t>‹#›</a:t>
            </a:fld>
            <a:endParaRPr lang="nb-NO" sz="1000" dirty="0"/>
          </a:p>
        </p:txBody>
      </p:sp>
    </p:spTree>
    <p:extLst>
      <p:ext uri="{BB962C8B-B14F-4D97-AF65-F5344CB8AC3E}">
        <p14:creationId xmlns:p14="http://schemas.microsoft.com/office/powerpoint/2010/main" val="193040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bilde 9"/>
          <p:cNvSpPr>
            <a:spLocks noGrp="1"/>
          </p:cNvSpPr>
          <p:nvPr>
            <p:ph type="pic" sz="quarter" idx="13" hasCustomPrompt="1"/>
          </p:nvPr>
        </p:nvSpPr>
        <p:spPr>
          <a:xfrm>
            <a:off x="7051200" y="0"/>
            <a:ext cx="5140800" cy="6858000"/>
          </a:xfrm>
          <a:prstGeom prst="rect">
            <a:avLst/>
          </a:prstGeom>
          <a:solidFill>
            <a:schemeClr val="accent3"/>
          </a:solidFill>
        </p:spPr>
        <p:txBody>
          <a:bodyPr tIns="3708000" anchor="t" anchorCtr="1">
            <a:normAutofit/>
          </a:bodyPr>
          <a:lstStyle>
            <a:lvl1pPr marL="0" indent="0" algn="ctr">
              <a:buNone/>
              <a:defRPr sz="14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Sett inn bilde</a:t>
            </a:r>
          </a:p>
        </p:txBody>
      </p:sp>
      <p:sp>
        <p:nvSpPr>
          <p:cNvPr id="12" name="Tittel 1"/>
          <p:cNvSpPr>
            <a:spLocks noGrp="1"/>
          </p:cNvSpPr>
          <p:nvPr>
            <p:ph type="title"/>
          </p:nvPr>
        </p:nvSpPr>
        <p:spPr>
          <a:xfrm>
            <a:off x="479427" y="227477"/>
            <a:ext cx="6128107" cy="1325563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13" name="Plassholder for innhold 2"/>
          <p:cNvSpPr>
            <a:spLocks noGrp="1"/>
          </p:cNvSpPr>
          <p:nvPr>
            <p:ph idx="1"/>
          </p:nvPr>
        </p:nvSpPr>
        <p:spPr>
          <a:xfrm>
            <a:off x="479427" y="1700213"/>
            <a:ext cx="6128107" cy="420063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14" name="Plassholder for tekst 8"/>
          <p:cNvSpPr>
            <a:spLocks noGrp="1"/>
          </p:cNvSpPr>
          <p:nvPr>
            <p:ph type="body" sz="quarter" idx="15" hasCustomPrompt="1"/>
          </p:nvPr>
        </p:nvSpPr>
        <p:spPr>
          <a:xfrm rot="16200000">
            <a:off x="10245515" y="4418296"/>
            <a:ext cx="3089275" cy="4500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>
              <a:buNone/>
              <a:defRPr sz="1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Foto/illustrasjon: © Navn</a:t>
            </a:r>
          </a:p>
        </p:txBody>
      </p:sp>
      <p:sp>
        <p:nvSpPr>
          <p:cNvPr id="10" name="Plassholder for bunntekst 2">
            <a:extLst>
              <a:ext uri="{FF2B5EF4-FFF2-40B4-BE49-F238E27FC236}">
                <a16:creationId xmlns:a16="http://schemas.microsoft.com/office/drawing/2014/main" id="{FEA3F119-E1DA-43F7-9E75-D59E7CFC3708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478800" y="6300000"/>
            <a:ext cx="8290683" cy="365125"/>
          </a:xfrm>
        </p:spPr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Koronakommisjonen</a:t>
            </a:r>
          </a:p>
        </p:txBody>
      </p:sp>
    </p:spTree>
    <p:extLst>
      <p:ext uri="{BB962C8B-B14F-4D97-AF65-F5344CB8AC3E}">
        <p14:creationId xmlns:p14="http://schemas.microsoft.com/office/powerpoint/2010/main" val="307189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ut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ktangel 12">
            <a:extLst>
              <a:ext uri="{FF2B5EF4-FFF2-40B4-BE49-F238E27FC236}">
                <a16:creationId xmlns:a16="http://schemas.microsoft.com/office/drawing/2014/main" id="{F0B7A916-900E-4F49-9ABA-416A8D5666D5}"/>
              </a:ext>
            </a:extLst>
          </p:cNvPr>
          <p:cNvSpPr/>
          <p:nvPr/>
        </p:nvSpPr>
        <p:spPr>
          <a:xfrm>
            <a:off x="0" y="1560394"/>
            <a:ext cx="12192000" cy="2745834"/>
          </a:xfrm>
          <a:prstGeom prst="rect">
            <a:avLst/>
          </a:prstGeom>
          <a:solidFill>
            <a:srgbClr val="DADD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 descr="Et bilde som inneholder kake, plante, hånd, blomst&#10;&#10;Automatisk generert beskrivelse">
            <a:extLst>
              <a:ext uri="{FF2B5EF4-FFF2-40B4-BE49-F238E27FC236}">
                <a16:creationId xmlns:a16="http://schemas.microsoft.com/office/drawing/2014/main" id="{35DD3430-1FCF-43F6-BEB8-DCBF56B34E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1667906"/>
            <a:ext cx="4572000" cy="2571750"/>
          </a:xfrm>
          <a:prstGeom prst="rect">
            <a:avLst/>
          </a:prstGeom>
        </p:spPr>
      </p:pic>
      <p:sp>
        <p:nvSpPr>
          <p:cNvPr id="2" name="TekstSylinder 1">
            <a:extLst>
              <a:ext uri="{FF2B5EF4-FFF2-40B4-BE49-F238E27FC236}">
                <a16:creationId xmlns:a16="http://schemas.microsoft.com/office/drawing/2014/main" id="{846613D2-25B6-4647-9525-F377637382A8}"/>
              </a:ext>
            </a:extLst>
          </p:cNvPr>
          <p:cNvSpPr txBox="1"/>
          <p:nvPr/>
        </p:nvSpPr>
        <p:spPr>
          <a:xfrm>
            <a:off x="0" y="4601001"/>
            <a:ext cx="12192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30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Takk for oppmerksomheten!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7FAC50BE-95C3-4987-BA0A-962D306D89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65" y="295333"/>
            <a:ext cx="597503" cy="990124"/>
          </a:xfrm>
          <a:prstGeom prst="rect">
            <a:avLst/>
          </a:prstGeom>
        </p:spPr>
      </p:pic>
      <p:sp>
        <p:nvSpPr>
          <p:cNvPr id="9" name="Rektangel 8">
            <a:extLst>
              <a:ext uri="{FF2B5EF4-FFF2-40B4-BE49-F238E27FC236}">
                <a16:creationId xmlns:a16="http://schemas.microsoft.com/office/drawing/2014/main" id="{C341506B-889B-4F94-B754-D370FE9A0C0B}"/>
              </a:ext>
            </a:extLst>
          </p:cNvPr>
          <p:cNvSpPr/>
          <p:nvPr/>
        </p:nvSpPr>
        <p:spPr>
          <a:xfrm>
            <a:off x="1474320" y="545989"/>
            <a:ext cx="5953609" cy="6916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2400" b="0" kern="0" spc="0" baseline="0" dirty="0">
                <a:solidFill>
                  <a:schemeClr val="tx1"/>
                </a:solidFill>
                <a:latin typeface="Arial" panose="020B0604020202020204" pitchFamily="34" charset="0"/>
                <a:ea typeface="Open Sans Semibold" panose="020B0706030804020204" pitchFamily="34" charset="0"/>
                <a:cs typeface="Arial" panose="020B0604020202020204" pitchFamily="34" charset="0"/>
              </a:rPr>
              <a:t>Koronakommisjonen</a:t>
            </a:r>
          </a:p>
          <a:p>
            <a:r>
              <a:rPr lang="nb-NO" sz="11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Kommisjonen er oppnevnt i statsråd 24. april 2020</a:t>
            </a:r>
            <a:endParaRPr lang="nb-NO" sz="1100" kern="1200" dirty="0">
              <a:solidFill>
                <a:schemeClr val="tx1"/>
              </a:solidFill>
              <a:latin typeface="Arial" panose="020B0604020202020204" pitchFamily="34" charset="0"/>
              <a:ea typeface="Open Sans" panose="020B06060305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868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D8FC39-A38B-4DA8-9FE0-5C9ABDCD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675D39-C6FE-4506-839B-8F7E4FE69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FFFCC1-9032-4B91-AA81-1B39A053D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22. juni 2022</a:t>
            </a:r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76638B-573C-42F4-B667-7CDE8B89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Koronakommisjonen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D666198-8F82-468B-82BF-C049147ED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4491-53F6-4BFF-AC5C-B11ADE638E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62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8800" y="226800"/>
            <a:ext cx="10972800" cy="132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8800" y="1562449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</p:txBody>
      </p:sp>
      <p:sp>
        <p:nvSpPr>
          <p:cNvPr id="7" name="Plassholder for bunntekst 2">
            <a:extLst>
              <a:ext uri="{FF2B5EF4-FFF2-40B4-BE49-F238E27FC236}">
                <a16:creationId xmlns:a16="http://schemas.microsoft.com/office/drawing/2014/main" id="{58D5FCB5-E794-4946-861B-0543336AD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8800" y="6299831"/>
            <a:ext cx="8290684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b-NO" dirty="0"/>
              <a:t>Koronakommisjonen</a:t>
            </a:r>
          </a:p>
        </p:txBody>
      </p:sp>
      <p:sp>
        <p:nvSpPr>
          <p:cNvPr id="8" name="Plassholder for dato 1">
            <a:extLst>
              <a:ext uri="{FF2B5EF4-FFF2-40B4-BE49-F238E27FC236}">
                <a16:creationId xmlns:a16="http://schemas.microsoft.com/office/drawing/2014/main" id="{CCF743B3-8C21-4B7D-A599-D63022A10A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846343" y="6304594"/>
            <a:ext cx="161457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9" name="Plassholder for lysbildenummer 3">
            <a:extLst>
              <a:ext uri="{FF2B5EF4-FFF2-40B4-BE49-F238E27FC236}">
                <a16:creationId xmlns:a16="http://schemas.microsoft.com/office/drawing/2014/main" id="{FA271345-6FF3-4F25-B24E-DF396F30C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5518" y="6304594"/>
            <a:ext cx="4500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29E3B291-050D-4A82-B0A1-DB349FC61753}" type="slidenum">
              <a:rPr lang="nb-NO" sz="1000" smtClean="0"/>
              <a:pPr algn="ctr"/>
              <a:t>‹#›</a:t>
            </a:fld>
            <a:endParaRPr lang="nb-NO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69" r:id="rId3"/>
    <p:sldLayoutId id="2147483670" r:id="rId4"/>
    <p:sldLayoutId id="2147483671" r:id="rId5"/>
    <p:sldLayoutId id="2147483672" r:id="rId6"/>
    <p:sldLayoutId id="2147483673" r:id="rId7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Open Sans Semibold" panose="020B0706030804020204" pitchFamily="34" charset="0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631825" indent="-269875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896938" indent="-2667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5225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435100" indent="-2698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14_C06F914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D_2431D7F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tel 1"/>
          <p:cNvSpPr>
            <a:spLocks noGrp="1"/>
          </p:cNvSpPr>
          <p:nvPr>
            <p:ph type="subTitle" idx="12"/>
          </p:nvPr>
        </p:nvSpPr>
        <p:spPr/>
        <p:txBody>
          <a:bodyPr/>
          <a:lstStyle/>
          <a:p>
            <a:r>
              <a:rPr lang="nb-NO" dirty="0"/>
              <a:t>Egil Matsen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nb-NO" dirty="0"/>
              <a:t>22.6.2022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nb-NO" dirty="0"/>
              <a:t>Koronakommisjonens andre rapport</a:t>
            </a:r>
          </a:p>
        </p:txBody>
      </p:sp>
    </p:spTree>
    <p:extLst>
      <p:ext uri="{BB962C8B-B14F-4D97-AF65-F5344CB8AC3E}">
        <p14:creationId xmlns:p14="http://schemas.microsoft.com/office/powerpoint/2010/main" val="349855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7AF0E39-05D7-4B46-8CC2-82B369773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815" y="1728438"/>
            <a:ext cx="10971356" cy="45761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b="1" dirty="0"/>
              <a:t>Hovedfunn:</a:t>
            </a:r>
          </a:p>
          <a:p>
            <a:r>
              <a:rPr lang="nb-NO" dirty="0"/>
              <a:t>Kommunelegefunksjonen var ikke godt nok rustet for pandemien.</a:t>
            </a:r>
          </a:p>
          <a:p>
            <a:r>
              <a:rPr lang="nb-NO" dirty="0"/>
              <a:t>Kommunelegene har nedlagt en arbeidsinnsats langt utover det som kan forventes.</a:t>
            </a:r>
          </a:p>
          <a:p>
            <a:r>
              <a:rPr lang="nb-NO" dirty="0"/>
              <a:t>Nye regler og tiltak ble kommunisert på pressekonferanser. 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b="1" dirty="0"/>
              <a:t>Læringspunkter:</a:t>
            </a:r>
          </a:p>
          <a:p>
            <a:r>
              <a:rPr lang="nb-NO" dirty="0"/>
              <a:t>Det er viktig at kommunene ser verdien av en robust kommunelegefunksjon både i og utenfor kriser.</a:t>
            </a:r>
          </a:p>
          <a:p>
            <a:r>
              <a:rPr lang="nb-NO" dirty="0"/>
              <a:t>Kommunene bør sørge for at kommunelegefunksjonen ikke fullt ut avhenger av enkeltpersoner.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D25FF31-417A-4981-AADD-70BF24432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40881B7-E8B2-41BB-9A4F-B54007C37D0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62DABFD-26EB-4265-90A7-B9F42F59C2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10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BED49383-B901-46BA-A95B-702E24DF2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Kommunelegenes situasjon under pandemien</a:t>
            </a:r>
          </a:p>
        </p:txBody>
      </p:sp>
    </p:spTree>
    <p:extLst>
      <p:ext uri="{BB962C8B-B14F-4D97-AF65-F5344CB8AC3E}">
        <p14:creationId xmlns:p14="http://schemas.microsoft.com/office/powerpoint/2010/main" val="928091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7355D2D2-D017-4283-93BB-C228F6D09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Intensivberedskapen på sykehusene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FA4A29B-4CA1-4349-9F8D-74087A1A4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/>
              <a:t>Hovedfunn:</a:t>
            </a:r>
          </a:p>
          <a:p>
            <a:r>
              <a:rPr lang="nb-NO" dirty="0"/>
              <a:t>Intensivberedskapen på sykehusene var for dårlig da pandemien rammet Norge.</a:t>
            </a:r>
          </a:p>
          <a:p>
            <a:r>
              <a:rPr lang="nb-NO" dirty="0"/>
              <a:t>Manglene ved intensivberedskapen var kjent for myndighetene.</a:t>
            </a:r>
          </a:p>
          <a:p>
            <a:r>
              <a:rPr lang="nb-NO" dirty="0"/>
              <a:t>Arbeid for å utrede intensivbehovet ble satt i gang, men stanset – uenighet om hva som er en «intensivplass».</a:t>
            </a:r>
          </a:p>
          <a:p>
            <a:pPr marL="0" indent="0">
              <a:buNone/>
            </a:pPr>
            <a:r>
              <a:rPr lang="nb-NO" b="1" dirty="0"/>
              <a:t>Anbefaling:</a:t>
            </a:r>
          </a:p>
          <a:p>
            <a:r>
              <a:rPr lang="nb-NO" dirty="0"/>
              <a:t>Grunnkapasiteten i intensiv- og intermediæravdelingene bør økes noe.</a:t>
            </a:r>
          </a:p>
          <a:p>
            <a:r>
              <a:rPr lang="nb-NO" dirty="0"/>
              <a:t>Det må utdannes flere intensivsykepleiere.</a:t>
            </a:r>
          </a:p>
        </p:txBody>
      </p:sp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5467DFE7-48E3-1907-CC7A-B183D0E7D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22. juni 2022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37201586-4CD3-1B66-9F36-A239C813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Koronakommisjonen</a:t>
            </a:r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5A17A73-1E8A-1E32-A1BC-B071C09C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04491-53F6-4BFF-AC5C-B11ADE638EA4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8023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3BBC4C3-514B-4FCB-B911-B7BECA2F8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Mange saker ble løftet til regjeringens bord, og behandlet under sterkt tidspress. </a:t>
            </a:r>
          </a:p>
          <a:p>
            <a:endParaRPr lang="nb-NO" dirty="0"/>
          </a:p>
          <a:p>
            <a:r>
              <a:rPr lang="nb-NO" dirty="0"/>
              <a:t>Tidspresset kunne vært redusert ved bedre skille mellom beslutninger som burde treffes av regjeringen og de som kunne tas på lavere nivå.</a:t>
            </a:r>
            <a:endParaRPr lang="nb-NO" strike="sngStrike" dirty="0"/>
          </a:p>
          <a:p>
            <a:endParaRPr lang="nb-NO" dirty="0"/>
          </a:p>
          <a:p>
            <a:r>
              <a:rPr lang="nb-NO" dirty="0"/>
              <a:t>Det var ikke tilstrekkelig oppmerksomhet mot hvordan pandemien kunne utvikle seg og hvordan det skulle håndteres.</a:t>
            </a:r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95ECD00-6F14-41B6-9C41-E5FA22F92C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40D99E5-8795-4B3A-9050-8EB4AF9A368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35C8C34-FED1-42E0-A23E-02BE55488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12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5208E831-66A5-45E1-9ECF-8F5CC6E0E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Regjeringen hadde sterk styring med håndteringen </a:t>
            </a:r>
          </a:p>
        </p:txBody>
      </p:sp>
    </p:spTree>
    <p:extLst>
      <p:ext uri="{BB962C8B-B14F-4D97-AF65-F5344CB8AC3E}">
        <p14:creationId xmlns:p14="http://schemas.microsoft.com/office/powerpoint/2010/main" val="3228537153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63EF2F4-6299-440E-A36A-1C01D1A69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365" y="2008872"/>
            <a:ext cx="10785475" cy="4576156"/>
          </a:xfrm>
        </p:spPr>
        <p:txBody>
          <a:bodyPr>
            <a:normAutofit/>
          </a:bodyPr>
          <a:lstStyle/>
          <a:p>
            <a:r>
              <a:rPr lang="nb-NO" dirty="0"/>
              <a:t>Myndighetene innførte inngripende tiltak overfor enkeltpersoner. </a:t>
            </a:r>
          </a:p>
          <a:p>
            <a:endParaRPr lang="nb-NO" dirty="0"/>
          </a:p>
          <a:p>
            <a:r>
              <a:rPr lang="nb-NO" dirty="0"/>
              <a:t>Tiltakene var preget av hastverk, lite involvering fra de som skulle praktisere regelverket og stadige justeringer. </a:t>
            </a:r>
          </a:p>
          <a:p>
            <a:endParaRPr lang="nb-NO" dirty="0"/>
          </a:p>
          <a:p>
            <a:r>
              <a:rPr lang="nb-NO" dirty="0"/>
              <a:t>Liten kunnskap om tiltakenes smitteverneffekt og konsekvensene for samfunnet.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B0CC5DD-EB67-493A-9B47-4FA692561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3C9B238-5B23-4139-A34A-A7E802B6260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AED872DD-D441-427E-A27A-66D26C6B8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13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8580EEF4-EB3F-4430-AD1C-F6B96A85C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Importsmitte, innreiserestriksjoner og innreisekarantene</a:t>
            </a:r>
          </a:p>
        </p:txBody>
      </p:sp>
    </p:spTree>
    <p:extLst>
      <p:ext uri="{BB962C8B-B14F-4D97-AF65-F5344CB8AC3E}">
        <p14:creationId xmlns:p14="http://schemas.microsoft.com/office/powerpoint/2010/main" val="1313218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1C090372-E232-4C7D-8356-94607E6B9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b="1" dirty="0"/>
              <a:t>Hovedfunn: </a:t>
            </a:r>
          </a:p>
          <a:p>
            <a:pPr lvl="1"/>
            <a:r>
              <a:rPr lang="nb-NO" dirty="0"/>
              <a:t>Myndighetene lyktes meget godt med å skaffe vaksiner til befolkningen. Strategien med å knytte seg til EUs innkjøp var den beste Norge kunne valgt.</a:t>
            </a:r>
            <a:br>
              <a:rPr lang="nb-NO" dirty="0"/>
            </a:br>
            <a:endParaRPr lang="nb-NO" dirty="0"/>
          </a:p>
          <a:p>
            <a:pPr lvl="1"/>
            <a:r>
              <a:rPr lang="nb-NO" dirty="0"/>
              <a:t>Norge er sårbart og avhengig av internasjonale allianser på helseområdet. Vi lyktes takket være velvilje og hjelp fra EU og enkeltland i Europa.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b="1" dirty="0"/>
              <a:t>Læringspunkt: </a:t>
            </a:r>
          </a:p>
          <a:p>
            <a:pPr lvl="1"/>
            <a:r>
              <a:rPr lang="nb-NO" dirty="0"/>
              <a:t>For å bøte på sårbarhetene er det viktig at Norge knytter seg tett til EUs forsterkede helsesamarbeid.</a:t>
            </a:r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A31FE0C-1CDA-4DC4-9496-4AF5CAE0F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BD4554C-03C8-4B0B-9DB7-0D82969F16E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91EC75C-ED4D-4CBF-8B82-BFC612778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14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9C53D8DE-F913-4144-B5C5-08D3E3A8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Vaksineanskaffelser</a:t>
            </a:r>
          </a:p>
        </p:txBody>
      </p:sp>
    </p:spTree>
    <p:extLst>
      <p:ext uri="{BB962C8B-B14F-4D97-AF65-F5344CB8AC3E}">
        <p14:creationId xmlns:p14="http://schemas.microsoft.com/office/powerpoint/2010/main" val="607246325"/>
      </p:ext>
    </p:extLst>
  </p:cSld>
  <p:clrMapOvr>
    <a:masterClrMapping/>
  </p:clrMapOvr>
  <p:extLst mod="1">
    <p:ext uri="{6950BFC3-D8DA-4A85-94F7-54DA5524770B}">
      <p188:commentRel xmlns:p188="http://schemas.microsoft.com/office/powerpoint/2018/8/main" xmlns="" r:id="rId3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5A72E3A2-72D0-4111-A848-8154BB4B6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/>
              <a:t>Hovedfunn: </a:t>
            </a:r>
          </a:p>
          <a:p>
            <a:pPr lvl="1"/>
            <a:r>
              <a:rPr lang="nb-NO" dirty="0"/>
              <a:t>Vaksineringen av befolkningen var vellykket og resulterte i høy vaksinasjonsgrad.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  <a:p>
            <a:pPr lvl="1"/>
            <a:r>
              <a:rPr lang="nb-NO" dirty="0"/>
              <a:t>Ved tidligere geografisk prioritering av vaksiner til områder med høyt smittetrykk kunne regjeringen i større grad nådd egne mål om å ivareta helse og redusere forstyrrelser i samfunnet.</a:t>
            </a:r>
          </a:p>
          <a:p>
            <a:endParaRPr lang="nb-NO" dirty="0"/>
          </a:p>
          <a:p>
            <a:pPr lvl="1"/>
            <a:r>
              <a:rPr lang="nb-NO" dirty="0"/>
              <a:t>Vaksinestrategien bidro ikke nok til å skjerme barn og unge.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F426256-BFDD-4ABA-A364-62B93A284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37981CC-5509-4219-956D-0FB0E25E3E2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59336E5-E3B3-45AD-8DDB-228C2AF30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15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421A7103-5455-4039-8978-430007C9E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Vaksinestrategien og gjennomføringen av vaksinasjonen</a:t>
            </a:r>
          </a:p>
        </p:txBody>
      </p:sp>
    </p:spTree>
    <p:extLst>
      <p:ext uri="{BB962C8B-B14F-4D97-AF65-F5344CB8AC3E}">
        <p14:creationId xmlns:p14="http://schemas.microsoft.com/office/powerpoint/2010/main" val="3074926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3E737DF5-0AF4-4091-BD1F-6B4D9D541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/>
              <a:t>Hovedfunn: </a:t>
            </a:r>
          </a:p>
          <a:p>
            <a:pPr lvl="1"/>
            <a:r>
              <a:rPr lang="nb-NO" dirty="0"/>
              <a:t>Myndighetene har ikke i tilstrekkelig grad klart å skjerme barn og unge i tråd med egen målsetting.</a:t>
            </a:r>
            <a:br>
              <a:rPr lang="nb-NO" dirty="0"/>
            </a:br>
            <a:endParaRPr lang="nb-NO" dirty="0"/>
          </a:p>
          <a:p>
            <a:pPr lvl="1"/>
            <a:r>
              <a:rPr lang="nb-NO" dirty="0"/>
              <a:t>Vi overskuer ikke fullt ut konsekvensene av dette, men vi ser noen urovekkende tendenser.</a:t>
            </a:r>
            <a:br>
              <a:rPr lang="nb-NO" dirty="0"/>
            </a:br>
            <a:endParaRPr lang="nb-NO" dirty="0"/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D042FD5-96F7-4B5E-83FC-13700DC42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ACBBAD-C90E-4CDA-86E5-C96B3E5CA37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72F11A5-E0A7-46CF-8985-0F7A84D7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16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E0D624FD-CC0B-4C55-9763-C2BADD19D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Pandemien rammet barn og unge og studenter hardt</a:t>
            </a:r>
          </a:p>
        </p:txBody>
      </p:sp>
    </p:spTree>
    <p:extLst>
      <p:ext uri="{BB962C8B-B14F-4D97-AF65-F5344CB8AC3E}">
        <p14:creationId xmlns:p14="http://schemas.microsoft.com/office/powerpoint/2010/main" val="3752020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8577A4FA-D976-4F96-9452-E261F0796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b-NO" b="1" dirty="0"/>
              <a:t>Hovedfunn: </a:t>
            </a:r>
          </a:p>
          <a:p>
            <a:r>
              <a:rPr lang="nb-NO" dirty="0"/>
              <a:t>Innvandrerbefolkningen i Norge var overrepresentert blant de smittede og alvorlig syke og underrepresentert blant de vaksinerte.</a:t>
            </a:r>
            <a:br>
              <a:rPr lang="nb-NO" dirty="0"/>
            </a:br>
            <a:endParaRPr lang="nb-NO" dirty="0"/>
          </a:p>
          <a:p>
            <a:r>
              <a:rPr lang="nb-NO" dirty="0"/>
              <a:t>Myndighetene var ikke tilstrekkelig forberedt til å håndtere de økonomiske, praktiske og sosiale barrierene mot testing, isolering og vaksinering som fantes blant mange med innvandrerbakgrunn.</a:t>
            </a:r>
          </a:p>
          <a:p>
            <a:endParaRPr lang="nb-NO" dirty="0"/>
          </a:p>
          <a:p>
            <a:r>
              <a:rPr lang="nb-NO" dirty="0"/>
              <a:t>Det tok lang tid å iverksette målrettede tiltak mot denne delen av befolkningen.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E6A9BFF4-B205-4F13-9B8D-16D027677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A4F63F1-CCD0-4518-A73F-D055D2CED75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F213EA0-7798-44F1-9AA0-0359753D9B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17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827F7E21-FD91-49D0-811A-9C59F782A4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Pandemien rammet innvandrerbefolkningen hardt</a:t>
            </a:r>
          </a:p>
        </p:txBody>
      </p:sp>
    </p:spTree>
    <p:extLst>
      <p:ext uri="{BB962C8B-B14F-4D97-AF65-F5344CB8AC3E}">
        <p14:creationId xmlns:p14="http://schemas.microsoft.com/office/powerpoint/2010/main" val="3526441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DF3F479A-4E4F-4E75-ACD2-0E3CC4F5D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Noen grupper i samfunnet har blitt utsatt for en rekke sammenfallende risikofaktorer.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Gjelder i stor grad barn og unge.</a:t>
            </a:r>
            <a:br>
              <a:rPr lang="nb-NO" dirty="0"/>
            </a:br>
            <a:endParaRPr lang="nb-NO" dirty="0"/>
          </a:p>
          <a:p>
            <a:r>
              <a:rPr lang="nb-NO" dirty="0"/>
              <a:t>Myndighetene bør følger situasjonen tett og har lav terskel for å sette inn kompenserende tiltak. Tiltak bør være langsiktige og målrettede.</a:t>
            </a:r>
            <a:br>
              <a:rPr lang="nb-NO" dirty="0"/>
            </a:br>
            <a:endParaRPr lang="nb-NO" dirty="0"/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95EDC97A-1E57-4F67-B690-9433B26E1B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906F30-D4BE-4D99-88FE-959376580C7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14DCC3A-F66F-495B-8ED3-D0A5021E7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18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61C875AA-8FE0-4747-903A-2FFAD6AD5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Pandemien har forsterket sosiale ulikheter</a:t>
            </a:r>
          </a:p>
        </p:txBody>
      </p:sp>
    </p:spTree>
    <p:extLst>
      <p:ext uri="{BB962C8B-B14F-4D97-AF65-F5344CB8AC3E}">
        <p14:creationId xmlns:p14="http://schemas.microsoft.com/office/powerpoint/2010/main" val="2419134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1A599307-A5A8-4154-8E5F-BAC904016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For å være bedre forberedt på framtidige kriser.</a:t>
            </a:r>
            <a:br>
              <a:rPr lang="nb-NO" dirty="0"/>
            </a:b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Myndighetene må iverksette tiltak for å redusere sårbarhetene ved risikoer som er kjent. 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Myndighetene må rette større oppmerksomhet mot sårbarheter ved Norges internasjonale forsyningslinjer. 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A40E7582-E62D-44DB-9733-0406D9E34F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7E21FE2-541C-4F0C-B4C0-D57D1B33308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D0F0A3F-1410-4272-B58F-2E8041BB1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19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180A3C86-2293-4769-8EBC-9D94B99E66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To overordnede anbefalinger</a:t>
            </a:r>
          </a:p>
        </p:txBody>
      </p:sp>
    </p:spTree>
    <p:extLst>
      <p:ext uri="{BB962C8B-B14F-4D97-AF65-F5344CB8AC3E}">
        <p14:creationId xmlns:p14="http://schemas.microsoft.com/office/powerpoint/2010/main" val="8635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5E81D147-99C7-455C-8121-E552EB7B2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/>
              <a:t>Mandatet i april 2020</a:t>
            </a:r>
          </a:p>
          <a:p>
            <a:pPr lvl="1"/>
            <a:r>
              <a:rPr lang="nb-NO" dirty="0"/>
              <a:t>gjøre en grundig og helhetlig gjennomgang og evaluering av myndighetenes håndtering av covid-19-pandemien</a:t>
            </a:r>
          </a:p>
          <a:p>
            <a:pPr lvl="1"/>
            <a:r>
              <a:rPr lang="nb-NO" dirty="0"/>
              <a:t>fremme forslag om tiltak kommisjonen mener er nødvendige for å få en bedre framtidig beredskap og krisehåndtering</a:t>
            </a:r>
          </a:p>
          <a:p>
            <a:pPr marL="358775" lvl="1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Brev 12. mai 2021 fra statsminister Erna Solberg: </a:t>
            </a:r>
          </a:p>
          <a:p>
            <a:pPr lvl="1"/>
            <a:r>
              <a:rPr lang="nb-NO" dirty="0"/>
              <a:t>granske regjeringens arbeid med å sikre Norges befolkning vaksiner og strategien for utrullingen av vaksiner</a:t>
            </a:r>
          </a:p>
          <a:p>
            <a:pPr lvl="1"/>
            <a:r>
              <a:rPr lang="nb-NO" dirty="0"/>
              <a:t>gjøre en grundig vurdering av behovet for sengekapasitet og intensivberedskap i helseforetakene</a:t>
            </a:r>
          </a:p>
          <a:p>
            <a:pPr lvl="1"/>
            <a:r>
              <a:rPr lang="nb-NO" dirty="0"/>
              <a:t>gjøre en grundig vurdering av situasjonen for kommuneoverleger og kommunale smittevernleger</a:t>
            </a:r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2C4DC0D-D9E9-4D10-8431-606D392521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592EC7A-8F3F-48B4-8DDB-56E9AF0BBC38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A7EF7BA-8EB1-4BFC-8CE7-F27B3C5E3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2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B7B3A290-197D-4D07-B202-311B43886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Mandat</a:t>
            </a:r>
          </a:p>
        </p:txBody>
      </p:sp>
    </p:spTree>
    <p:extLst>
      <p:ext uri="{BB962C8B-B14F-4D97-AF65-F5344CB8AC3E}">
        <p14:creationId xmlns:p14="http://schemas.microsoft.com/office/powerpoint/2010/main" val="1632242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FAF144F2-60EB-454B-AD7A-743E044448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store og komplekse problemstillinger. Nødvendig med avgrensninger </a:t>
            </a:r>
            <a:br>
              <a:rPr lang="nb-NO" dirty="0"/>
            </a:br>
            <a:endParaRPr lang="nb-NO" dirty="0"/>
          </a:p>
          <a:p>
            <a:r>
              <a:rPr lang="nb-NO" dirty="0"/>
              <a:t>avgrensninger i mandatet</a:t>
            </a:r>
            <a:br>
              <a:rPr lang="nb-NO" dirty="0"/>
            </a:br>
            <a:endParaRPr lang="nb-NO" dirty="0"/>
          </a:p>
          <a:p>
            <a:r>
              <a:rPr lang="nb-NO" dirty="0"/>
              <a:t>avgrensning i tid</a:t>
            </a:r>
            <a:br>
              <a:rPr lang="nb-NO" dirty="0"/>
            </a:br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03789E1-4D65-49AB-BB41-C5128EC28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C30396-5C33-40DF-BE30-629DE39B5CC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C13CB1E-E293-45F1-8C42-145195A22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3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24E580AB-97B8-4EAD-95E1-4736748B2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Avgrensninger</a:t>
            </a:r>
          </a:p>
        </p:txBody>
      </p:sp>
    </p:spTree>
    <p:extLst>
      <p:ext uri="{BB962C8B-B14F-4D97-AF65-F5344CB8AC3E}">
        <p14:creationId xmlns:p14="http://schemas.microsoft.com/office/powerpoint/2010/main" val="398441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EE2B72C1-165F-4983-8410-4C4A81D17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kommunelegers og kommunale smittevernlegers situasjon under pandemien</a:t>
            </a:r>
          </a:p>
          <a:p>
            <a:r>
              <a:rPr lang="nb-NO" dirty="0"/>
              <a:t>sengekapasitet og intensivberedskap i helseforetakene</a:t>
            </a:r>
          </a:p>
          <a:p>
            <a:r>
              <a:rPr lang="nb-NO" dirty="0"/>
              <a:t>importsmitte, innreiserestriksjoner og innreisekarantene</a:t>
            </a:r>
          </a:p>
          <a:p>
            <a:r>
              <a:rPr lang="nb-NO" dirty="0"/>
              <a:t>myndighetenes arbeid for å skaffe Norges befolkning vaksiner</a:t>
            </a:r>
          </a:p>
          <a:p>
            <a:r>
              <a:rPr lang="nb-NO" dirty="0"/>
              <a:t>vaksinestrategien og gjennomføringen av vaksinasjonen</a:t>
            </a:r>
          </a:p>
          <a:p>
            <a:r>
              <a:rPr lang="nb-NO" dirty="0"/>
              <a:t>pandemien rammet skjevt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7384313-70A8-4760-ADDB-4AA40EAD9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7C1E8B5-565F-4F0D-9D24-EC5DE4E939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49FAED7-B70D-4593-AE23-4CA50324EA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4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81A2A294-C37F-4798-A0BB-ABB79EFC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Seks delprosjekter</a:t>
            </a:r>
          </a:p>
        </p:txBody>
      </p:sp>
    </p:spTree>
    <p:extLst>
      <p:ext uri="{BB962C8B-B14F-4D97-AF65-F5344CB8AC3E}">
        <p14:creationId xmlns:p14="http://schemas.microsoft.com/office/powerpoint/2010/main" val="32131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3C4C173C-8BC2-49D5-B509-C112DB5050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mottatt et stort og omfattende materiale</a:t>
            </a:r>
            <a:br>
              <a:rPr lang="nb-NO" dirty="0"/>
            </a:br>
            <a:endParaRPr lang="nb-NO" dirty="0"/>
          </a:p>
          <a:p>
            <a:r>
              <a:rPr lang="nb-NO" dirty="0"/>
              <a:t>møtt hundrevis i uformelle samtaler, møter og befaringer</a:t>
            </a:r>
            <a:br>
              <a:rPr lang="nb-NO" dirty="0"/>
            </a:br>
            <a:endParaRPr lang="nb-NO" dirty="0"/>
          </a:p>
          <a:p>
            <a:r>
              <a:rPr lang="nb-NO" dirty="0"/>
              <a:t>78 formelle forklaringer</a:t>
            </a:r>
            <a:br>
              <a:rPr lang="nb-NO" dirty="0"/>
            </a:br>
            <a:endParaRPr lang="nb-NO" dirty="0"/>
          </a:p>
          <a:p>
            <a:r>
              <a:rPr lang="nb-NO" dirty="0"/>
              <a:t>9 ekspertutredninger</a:t>
            </a:r>
            <a:endParaRPr lang="nb-NO" strike="sngStrike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E1567CC-14B2-4E81-A6A9-6F4483EF3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5545C1A-3C69-4FA1-9C42-2082F33E212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8FE10B60-75FD-4E7F-85BB-26824FC97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5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F8BAFADF-88DB-4FF1-A578-F9AAA025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Informasjonsinnhenting </a:t>
            </a:r>
          </a:p>
        </p:txBody>
      </p:sp>
    </p:spTree>
    <p:extLst>
      <p:ext uri="{BB962C8B-B14F-4D97-AF65-F5344CB8AC3E}">
        <p14:creationId xmlns:p14="http://schemas.microsoft.com/office/powerpoint/2010/main" val="3229781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FC21A613-6275-4424-ACE0-1A4C4BA094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Hva skjedde under pandemien? </a:t>
            </a:r>
            <a:br>
              <a:rPr lang="nb-NO" dirty="0"/>
            </a:br>
            <a:endParaRPr lang="nb-NO" dirty="0"/>
          </a:p>
          <a:p>
            <a:r>
              <a:rPr lang="nb-NO" dirty="0"/>
              <a:t>Hvorfor skjedde det? </a:t>
            </a:r>
            <a:br>
              <a:rPr lang="nb-NO" dirty="0"/>
            </a:br>
            <a:endParaRPr lang="nb-NO" dirty="0"/>
          </a:p>
          <a:p>
            <a:r>
              <a:rPr lang="nb-NO" dirty="0"/>
              <a:t>Hvilke konsekvenser fikk det?</a:t>
            </a:r>
            <a:br>
              <a:rPr lang="nb-NO" dirty="0"/>
            </a:br>
            <a:endParaRPr lang="nb-NO" dirty="0"/>
          </a:p>
          <a:p>
            <a:r>
              <a:rPr lang="nb-NO" dirty="0"/>
              <a:t>Læringspunkter og anbefalinger 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9D59E24-F67A-4AF9-B25D-1DA7445094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6D9ED52-3586-4735-A0E0-A2CE82DFB599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DDB9FC4-A89A-4EB7-AA9C-FEDF3AD26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6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D30EF18C-C862-4CE7-9C20-F4093AE7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Spørsmålene vi har stilt</a:t>
            </a:r>
          </a:p>
        </p:txBody>
      </p:sp>
    </p:spTree>
    <p:extLst>
      <p:ext uri="{BB962C8B-B14F-4D97-AF65-F5344CB8AC3E}">
        <p14:creationId xmlns:p14="http://schemas.microsoft.com/office/powerpoint/2010/main" val="210999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0EB9BEB9-363D-4A29-B82F-B601E52B0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Landets befolkning og norske myndigheter har samlet sett håndtert pandemien godt.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0" indent="0">
              <a:buNone/>
            </a:pPr>
            <a:r>
              <a:rPr lang="nb-NO" dirty="0"/>
              <a:t>Blant de land i Europa med:</a:t>
            </a:r>
          </a:p>
          <a:p>
            <a:pPr lvl="1"/>
            <a:r>
              <a:rPr lang="nb-NO" dirty="0"/>
              <a:t>lavest dødelighet og sykdomsbyrde</a:t>
            </a:r>
          </a:p>
          <a:p>
            <a:pPr lvl="1"/>
            <a:r>
              <a:rPr lang="nb-NO" dirty="0"/>
              <a:t>lavest tiltaksbyrde</a:t>
            </a:r>
          </a:p>
          <a:p>
            <a:pPr lvl="1"/>
            <a:r>
              <a:rPr lang="nb-NO" dirty="0"/>
              <a:t>minst reduksjon i økonomisk aktivitet</a:t>
            </a:r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EACAAB9-4C11-4364-8BA1-9259FB625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62BC53-4800-4759-A350-CA334CCC69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32510B0-1E85-4237-AC04-518842587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7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F0CF1220-40A2-46F0-A226-B7785677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hovedfunn</a:t>
            </a:r>
          </a:p>
        </p:txBody>
      </p:sp>
    </p:spTree>
    <p:extLst>
      <p:ext uri="{BB962C8B-B14F-4D97-AF65-F5344CB8AC3E}">
        <p14:creationId xmlns:p14="http://schemas.microsoft.com/office/powerpoint/2010/main" val="3574471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0EB9BEB9-363D-4A29-B82F-B601E52B0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nb-NO" dirty="0"/>
              <a:t>En rekke enkeltpersoner har gjort en innsats langt utover det som kan forventes. </a:t>
            </a:r>
          </a:p>
          <a:p>
            <a:pPr marL="274638" lvl="1" indent="0">
              <a:buNone/>
            </a:pPr>
            <a:r>
              <a:rPr lang="nb-NO" dirty="0"/>
              <a:t>I helsetjenesten, statsforvaltningen, kommunene og flere næringer er det utvist en imponerende omstillingsevne,  fleksibilitet og arbeidskapasitet.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EACAAB9-4C11-4364-8BA1-9259FB6251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B62BC53-4800-4759-A350-CA334CCC691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32510B0-1E85-4237-AC04-518842587D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8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F0CF1220-40A2-46F0-A226-B77856776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hovedfunn</a:t>
            </a:r>
          </a:p>
        </p:txBody>
      </p:sp>
    </p:spTree>
    <p:extLst>
      <p:ext uri="{BB962C8B-B14F-4D97-AF65-F5344CB8AC3E}">
        <p14:creationId xmlns:p14="http://schemas.microsoft.com/office/powerpoint/2010/main" val="306140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1FF7B5CA-DADF-447A-B544-57505B75E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nb-NO" dirty="0"/>
              <a:t>Myndighetene var ikke godt nok forberedt da den omfattende og alvorlige covid-19-pandemien rammet landet.</a:t>
            </a:r>
          </a:p>
          <a:p>
            <a:pPr marL="514350" indent="-514350">
              <a:buFont typeface="+mj-lt"/>
              <a:buAutoNum type="arabicPeriod" startAt="3"/>
            </a:pPr>
            <a:endParaRPr lang="nb-NO" dirty="0"/>
          </a:p>
          <a:p>
            <a:pPr marL="788988" lvl="1" indent="-514350"/>
            <a:r>
              <a:rPr lang="nb-NO" dirty="0"/>
              <a:t>ett av hovedfunnene i vår første rapport</a:t>
            </a:r>
          </a:p>
          <a:p>
            <a:pPr marL="788988" lvl="1" indent="-514350"/>
            <a:r>
              <a:rPr lang="nb-NO" dirty="0"/>
              <a:t>forsterkes gjennom vår gransking av sykehusenes intensivberedskap og kommunelegenes situasjon</a:t>
            </a:r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8A70E0D-3D47-404E-9E8D-582A8E8254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Koronakommisjonen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31939F0-103B-484F-B8E6-92379FB5633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algn="r"/>
            <a:r>
              <a:rPr lang="nb-NO" sz="1000"/>
              <a:t>22. juni 2022</a:t>
            </a:r>
            <a:endParaRPr lang="nb-NO" sz="1000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3C9C3CD-3F78-41D1-B6DE-D9F48AD57A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ctr"/>
            <a:fld id="{29E3B291-050D-4A82-B0A1-DB349FC61753}" type="slidenum">
              <a:rPr lang="nb-NO" sz="1000" smtClean="0"/>
              <a:pPr algn="ctr"/>
              <a:t>9</a:t>
            </a:fld>
            <a:endParaRPr lang="nb-NO" sz="1000" dirty="0"/>
          </a:p>
        </p:txBody>
      </p:sp>
      <p:sp>
        <p:nvSpPr>
          <p:cNvPr id="6" name="Tittel 5">
            <a:extLst>
              <a:ext uri="{FF2B5EF4-FFF2-40B4-BE49-F238E27FC236}">
                <a16:creationId xmlns:a16="http://schemas.microsoft.com/office/drawing/2014/main" id="{F7A7F9A2-6BF0-4516-BFE6-F349B0080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hovedfunn</a:t>
            </a:r>
          </a:p>
        </p:txBody>
      </p:sp>
    </p:spTree>
    <p:extLst>
      <p:ext uri="{BB962C8B-B14F-4D97-AF65-F5344CB8AC3E}">
        <p14:creationId xmlns:p14="http://schemas.microsoft.com/office/powerpoint/2010/main" val="451968823"/>
      </p:ext>
    </p:extLst>
  </p:cSld>
  <p:clrMapOvr>
    <a:masterClrMapping/>
  </p:clrMapOvr>
</p:sld>
</file>

<file path=ppt/theme/theme1.xml><?xml version="1.0" encoding="utf-8"?>
<a:theme xmlns:a="http://schemas.openxmlformats.org/drawingml/2006/main" name="Koronakommisjonen_theme2">
  <a:themeElements>
    <a:clrScheme name="DEP-farger">
      <a:dk1>
        <a:srgbClr val="000000"/>
      </a:dk1>
      <a:lt1>
        <a:srgbClr val="FFFFFF"/>
      </a:lt1>
      <a:dk2>
        <a:srgbClr val="003761"/>
      </a:dk2>
      <a:lt2>
        <a:srgbClr val="FFFFFF"/>
      </a:lt2>
      <a:accent1>
        <a:srgbClr val="3867C8"/>
      </a:accent1>
      <a:accent2>
        <a:srgbClr val="FF6875"/>
      </a:accent2>
      <a:accent3>
        <a:srgbClr val="D7D3D3"/>
      </a:accent3>
      <a:accent4>
        <a:srgbClr val="009D6F"/>
      </a:accent4>
      <a:accent5>
        <a:srgbClr val="FBD036"/>
      </a:accent5>
      <a:accent6>
        <a:srgbClr val="5A6E82"/>
      </a:accent6>
      <a:hlink>
        <a:srgbClr val="30A5FF"/>
      </a:hlink>
      <a:folHlink>
        <a:srgbClr val="FF6875"/>
      </a:folHlink>
    </a:clrScheme>
    <a:fontScheme name="sd_skrif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Koronakommisjonen_theme2" id="{B34661FE-C534-497D-9042-DEF53160473C}" vid="{CBE54D4C-CD43-4312-BADF-0D008F26D40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86273f8a-624c-43e1-8764-5bbc816bc86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A6B3E479ACEE4C88ED947631AAF1DE" ma:contentTypeVersion="5" ma:contentTypeDescription="Opprett et nytt dokument." ma:contentTypeScope="" ma:versionID="17939b92ed190d1ab475c3dae3e611c7">
  <xsd:schema xmlns:xsd="http://www.w3.org/2001/XMLSchema" xmlns:xs="http://www.w3.org/2001/XMLSchema" xmlns:p="http://schemas.microsoft.com/office/2006/metadata/properties" xmlns:ns2="86273f8a-624c-43e1-8764-5bbc816bc867" targetNamespace="http://schemas.microsoft.com/office/2006/metadata/properties" ma:root="true" ma:fieldsID="6fc1952b51e1bf5260ab28b8728d63ab" ns2:_="">
    <xsd:import namespace="86273f8a-624c-43e1-8764-5bbc816bc8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_Flow_SignoffStatu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273f8a-624c-43e1-8764-5bbc816bc8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0" nillable="true" ma:displayName="Godkjenningsstatus" ma:internalName="Godkjenningsstatus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FFF0D5-4C5C-4721-BD33-EA1B13C0351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273f8a-624c-43e1-8764-5bbc816bc86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038B6A4-3A5F-4857-8EE4-C2A74F5E8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273f8a-624c-43e1-8764-5bbc816bc8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EF8D8CA-82A4-4AAB-86BB-1C215B9215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Koronakommisjonen_theme</Template>
  <TotalTime>797</TotalTime>
  <Words>987</Words>
  <Application>Microsoft Office PowerPoint</Application>
  <PresentationFormat>Widescreen</PresentationFormat>
  <Paragraphs>184</Paragraphs>
  <Slides>19</Slides>
  <Notes>19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5" baseType="lpstr">
      <vt:lpstr>Arial</vt:lpstr>
      <vt:lpstr>Calibri</vt:lpstr>
      <vt:lpstr>Open Sans</vt:lpstr>
      <vt:lpstr>Open Sans Semibold</vt:lpstr>
      <vt:lpstr>Verdana</vt:lpstr>
      <vt:lpstr>Koronakommisjonen_theme2</vt:lpstr>
      <vt:lpstr>PowerPoint-presentasjon</vt:lpstr>
      <vt:lpstr>Mandat</vt:lpstr>
      <vt:lpstr>Avgrensninger</vt:lpstr>
      <vt:lpstr>Seks delprosjekter</vt:lpstr>
      <vt:lpstr>Informasjonsinnhenting </vt:lpstr>
      <vt:lpstr>Spørsmålene vi har stilt</vt:lpstr>
      <vt:lpstr>Noen hovedfunn</vt:lpstr>
      <vt:lpstr>Noen hovedfunn</vt:lpstr>
      <vt:lpstr>Noen hovedfunn</vt:lpstr>
      <vt:lpstr>Kommunelegenes situasjon under pandemien</vt:lpstr>
      <vt:lpstr>Intensivberedskapen på sykehusene</vt:lpstr>
      <vt:lpstr>Regjeringen hadde sterk styring med håndteringen </vt:lpstr>
      <vt:lpstr>Importsmitte, innreiserestriksjoner og innreisekarantene</vt:lpstr>
      <vt:lpstr>Vaksineanskaffelser</vt:lpstr>
      <vt:lpstr>Vaksinestrategien og gjennomføringen av vaksinasjonen</vt:lpstr>
      <vt:lpstr>Pandemien rammet barn og unge og studenter hardt</vt:lpstr>
      <vt:lpstr>Pandemien rammet innvandrerbefolkningen hardt</vt:lpstr>
      <vt:lpstr>Pandemien har forsterket sosiale ulikheter</vt:lpstr>
      <vt:lpstr>To overordnede anbefalinger</vt:lpstr>
    </vt:vector>
  </TitlesOfParts>
  <Company>Forsvarsdepartementet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Halvorsen, Siri</dc:creator>
  <cp:lastModifiedBy>Martin Kristoffer Johansen</cp:lastModifiedBy>
  <cp:revision>45</cp:revision>
  <cp:lastPrinted>2022-04-26T08:16:39Z</cp:lastPrinted>
  <dcterms:created xsi:type="dcterms:W3CDTF">2020-05-14T19:07:53Z</dcterms:created>
  <dcterms:modified xsi:type="dcterms:W3CDTF">2022-06-22T11:47:07Z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0x01010060A6B3E479ACEE4C88ED947631AAF1DE</vt:lpwstr>
  </property>
  <property fmtid="{D5CDD505-2E9C-101B-9397-08002B2CF9AE}" pid="3" name="MSIP_Label_7a2396b7-5846-48ff-8468-5f49f8ad722a_Enabled">
    <vt:lpwstr>true</vt:lpwstr>
  </property>
  <property fmtid="{D5CDD505-2E9C-101B-9397-08002B2CF9AE}" pid="4" name="MSIP_Label_7a2396b7-5846-48ff-8468-5f49f8ad722a_SetDate">
    <vt:lpwstr>2022-06-22T11:45:46Z</vt:lpwstr>
  </property>
  <property fmtid="{D5CDD505-2E9C-101B-9397-08002B2CF9AE}" pid="5" name="MSIP_Label_7a2396b7-5846-48ff-8468-5f49f8ad722a_Method">
    <vt:lpwstr>Standard</vt:lpwstr>
  </property>
  <property fmtid="{D5CDD505-2E9C-101B-9397-08002B2CF9AE}" pid="6" name="MSIP_Label_7a2396b7-5846-48ff-8468-5f49f8ad722a_Name">
    <vt:lpwstr>Lav</vt:lpwstr>
  </property>
  <property fmtid="{D5CDD505-2E9C-101B-9397-08002B2CF9AE}" pid="7" name="MSIP_Label_7a2396b7-5846-48ff-8468-5f49f8ad722a_SiteId">
    <vt:lpwstr>e6795081-6391-442e-9ab4-5e9ef74f18ea</vt:lpwstr>
  </property>
  <property fmtid="{D5CDD505-2E9C-101B-9397-08002B2CF9AE}" pid="8" name="MSIP_Label_7a2396b7-5846-48ff-8468-5f49f8ad722a_ActionId">
    <vt:lpwstr>0f66dd21-2ab3-4d8a-b1d9-7b2833db2c9f</vt:lpwstr>
  </property>
  <property fmtid="{D5CDD505-2E9C-101B-9397-08002B2CF9AE}" pid="9" name="MSIP_Label_7a2396b7-5846-48ff-8468-5f49f8ad722a_ContentBits">
    <vt:lpwstr>0</vt:lpwstr>
  </property>
</Properties>
</file>