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67" r:id="rId17"/>
    <p:sldId id="270" r:id="rId18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5" d="100"/>
          <a:sy n="95" d="100"/>
        </p:scale>
        <p:origin x="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89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03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706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861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272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41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07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347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168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99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722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9FFEA-7D07-4FDB-91B4-0759F9BD1DDB}" type="datetimeFigureOut">
              <a:rPr lang="nb-NO" smtClean="0"/>
              <a:t>26.10.2022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85262-5AE5-49AC-A471-9253D67EA55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153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000" b="1" dirty="0" smtClean="0"/>
              <a:t>Analyser av økonomisk «klasse», utviklingen til nå og spådommer for fremtiden</a:t>
            </a:r>
            <a:endParaRPr lang="nb-NO" sz="40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Simen Markussen</a:t>
            </a:r>
          </a:p>
          <a:p>
            <a:r>
              <a:rPr lang="nb-NO" dirty="0" err="1" smtClean="0"/>
              <a:t>Frischsenteret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458930" y="5573730"/>
            <a:ext cx="7659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Fritt basert på en rekke forskningsarbeider i samarbeid med Knut Røed. Synspunkter og spådommer står selvfølgelig kun for egen regning.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08366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årsakene?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Trolig sammensatt</a:t>
            </a:r>
          </a:p>
          <a:p>
            <a:r>
              <a:rPr lang="nb-NO" dirty="0" smtClean="0"/>
              <a:t>Teknologi: Økte krav til kompetanse og produktivitet</a:t>
            </a:r>
          </a:p>
          <a:p>
            <a:r>
              <a:rPr lang="nb-NO" dirty="0" smtClean="0"/>
              <a:t>Innvandring: Økt tilbud av arbeidskraft i akkurat de delene av arbeidsmarkedet hvor personer med lav klasse vanligvis jobbet. </a:t>
            </a:r>
          </a:p>
          <a:p>
            <a:r>
              <a:rPr lang="nb-NO" dirty="0" smtClean="0"/>
              <a:t>Høyt lønnsgulv og (relativt) generøse trygder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8068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så med fremtiden?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Vanskelig å spå, men det er tunge trender å snu</a:t>
            </a:r>
          </a:p>
          <a:p>
            <a:r>
              <a:rPr lang="nb-NO" dirty="0" smtClean="0"/>
              <a:t>Forlenger beskrivelsen av mobilitetsutviklingen ved å bruke grunnskolepoeng. Kan da forlenge bildet fram til 2002-kullet</a:t>
            </a:r>
          </a:p>
          <a:p>
            <a:r>
              <a:rPr lang="nb-NO" dirty="0" smtClean="0"/>
              <a:t>Tett sammenheng mellom grunnskolepoeng og inntekt i ung </a:t>
            </a:r>
            <a:r>
              <a:rPr lang="nb-NO" dirty="0" err="1" smtClean="0"/>
              <a:t>voksenalder</a:t>
            </a:r>
            <a:r>
              <a:rPr lang="nb-NO" dirty="0" smtClean="0"/>
              <a:t> (30 år)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739458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8928684" y="661738"/>
            <a:ext cx="3060453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entury Schoolbook" panose="02040604050505020304" pitchFamily="18" charset="0"/>
              </a:rPr>
              <a:t>Earnings rank (0-1 scale), by birth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cohort, sex and decile in parental 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earnings distribution. </a:t>
            </a:r>
          </a:p>
          <a:p>
            <a:endParaRPr lang="en-US" sz="1400" dirty="0">
              <a:latin typeface="Century Schoolbook" panose="02040604050505020304" pitchFamily="18" charset="0"/>
            </a:endParaRP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Offspring earnings measured 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at age 34-40</a:t>
            </a:r>
          </a:p>
          <a:p>
            <a:endParaRPr lang="en-US" sz="1400" dirty="0">
              <a:latin typeface="Century Schoolbook" panose="02040604050505020304" pitchFamily="18" charset="0"/>
            </a:endParaRP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Parents earnings: Age 52-58, 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adjusted for wage growth,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both parents, best 3 of 14 years. </a:t>
            </a:r>
          </a:p>
          <a:p>
            <a:endParaRPr lang="en-US" sz="1400" dirty="0">
              <a:latin typeface="Century Schoolbook" panose="02040604050505020304" pitchFamily="18" charset="0"/>
            </a:endParaRP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--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Offspring earnings age 30, parents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42-48</a:t>
            </a:r>
          </a:p>
          <a:p>
            <a:endParaRPr lang="en-US" sz="1400" dirty="0">
              <a:latin typeface="Century Schoolbook" panose="02040604050505020304" pitchFamily="18" charset="0"/>
            </a:endParaRP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--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Offspring: GPA age 16, parents </a:t>
            </a: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34-40</a:t>
            </a:r>
          </a:p>
          <a:p>
            <a:endParaRPr lang="en-US" sz="1400" dirty="0" smtClean="0">
              <a:latin typeface="Century Schoolbook" panose="02040604050505020304" pitchFamily="18" charset="0"/>
            </a:endParaRPr>
          </a:p>
          <a:p>
            <a:endParaRPr lang="nb-NO" sz="1400" dirty="0" smtClean="0"/>
          </a:p>
          <a:p>
            <a:endParaRPr lang="nb-NO" sz="14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59367" y="235568"/>
            <a:ext cx="8676948" cy="630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199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Forsøker å forklare utviklingen i skoleprestasjoner med en rekke faktorer:</a:t>
            </a:r>
          </a:p>
          <a:p>
            <a:pPr lvl="1"/>
            <a:r>
              <a:rPr lang="nb-NO" dirty="0" smtClean="0"/>
              <a:t>Foreldres IQ, utdanning, inntekt, segregering, barnehagedekning, skoleressurser (lærere/elever) og skolens omfang (antall timer)</a:t>
            </a:r>
          </a:p>
          <a:p>
            <a:pPr lvl="1"/>
            <a:r>
              <a:rPr lang="nb-NO" dirty="0" smtClean="0"/>
              <a:t>Barnehagedekning og skoleressurser virker sterkt mobilitetsøkende: Utviklingen ville altså vært verre hadde det ikke vært for satsingen på dette</a:t>
            </a:r>
          </a:p>
          <a:p>
            <a:r>
              <a:rPr lang="nb-NO" dirty="0" smtClean="0"/>
              <a:t>Mulig tolkning: Utdanning har blitt viktigere og foreldre investerer mer i barna sine. </a:t>
            </a:r>
          </a:p>
          <a:p>
            <a:pPr lvl="1"/>
            <a:r>
              <a:rPr lang="nb-NO" dirty="0" smtClean="0"/>
              <a:t>Dette er jo isolert sett bra, men det bidrar også til å øke forskjellene mellom dem som vokser opp i hjem på toppen og bunnen av samfunnet.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89979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kan gjøres?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ikke enten eller. </a:t>
            </a:r>
          </a:p>
          <a:p>
            <a:pPr lvl="1"/>
            <a:r>
              <a:rPr lang="nb-NO" dirty="0" smtClean="0"/>
              <a:t>Både tidlig innsats og sen innsats</a:t>
            </a:r>
          </a:p>
          <a:p>
            <a:pPr lvl="1"/>
            <a:r>
              <a:rPr lang="nb-NO" dirty="0" smtClean="0"/>
              <a:t>Både bedre utdanning og tiltak for å gjøre utdanning mindre viktig</a:t>
            </a:r>
          </a:p>
          <a:p>
            <a:r>
              <a:rPr lang="nb-NO" dirty="0" smtClean="0"/>
              <a:t>Økt satsing på barnehage</a:t>
            </a:r>
          </a:p>
          <a:p>
            <a:r>
              <a:rPr lang="nb-NO" dirty="0" smtClean="0"/>
              <a:t>Økt og utjevnende ressursbruk i skolen</a:t>
            </a:r>
          </a:p>
          <a:p>
            <a:r>
              <a:rPr lang="nb-NO" dirty="0" smtClean="0"/>
              <a:t>Bedre jobbmuligheter også uten fullført utdanning</a:t>
            </a:r>
          </a:p>
          <a:p>
            <a:pPr lvl="1"/>
            <a:r>
              <a:rPr lang="nb-NO" dirty="0" smtClean="0"/>
              <a:t>Delvis fullføring</a:t>
            </a:r>
          </a:p>
          <a:p>
            <a:pPr lvl="1"/>
            <a:r>
              <a:rPr lang="nb-NO" dirty="0" smtClean="0"/>
              <a:t>Generaliserte lærlingeordninger</a:t>
            </a:r>
          </a:p>
          <a:p>
            <a:pPr lvl="1"/>
            <a:r>
              <a:rPr lang="nb-NO" dirty="0" smtClean="0"/>
              <a:t>Reduserte kompetansekrav</a:t>
            </a:r>
          </a:p>
        </p:txBody>
      </p:sp>
    </p:spTree>
    <p:extLst>
      <p:ext uri="{BB962C8B-B14F-4D97-AF65-F5344CB8AC3E}">
        <p14:creationId xmlns:p14="http://schemas.microsoft.com/office/powerpoint/2010/main" val="37640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måler vi økonomisk klasse?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Norske registerdata</a:t>
            </a:r>
          </a:p>
          <a:p>
            <a:pPr lvl="1"/>
            <a:r>
              <a:rPr lang="nb-NO" dirty="0" smtClean="0"/>
              <a:t>Koblinger mellom foreldre og barn</a:t>
            </a:r>
          </a:p>
          <a:p>
            <a:pPr lvl="1"/>
            <a:r>
              <a:rPr lang="nb-NO" dirty="0" smtClean="0"/>
              <a:t>Yrkesinntekt fra 1967*</a:t>
            </a:r>
          </a:p>
          <a:p>
            <a:r>
              <a:rPr lang="nb-NO" dirty="0" smtClean="0"/>
              <a:t>Finner alle barn i en fødselskohort (starter i 1952)</a:t>
            </a:r>
          </a:p>
          <a:p>
            <a:pPr lvl="1"/>
            <a:r>
              <a:rPr lang="nb-NO" dirty="0" smtClean="0"/>
              <a:t>Finner deres foreldre og deres inntekter i voksen alder</a:t>
            </a:r>
          </a:p>
          <a:p>
            <a:pPr lvl="1"/>
            <a:r>
              <a:rPr lang="nb-NO" dirty="0" smtClean="0"/>
              <a:t>Sorterer barna etter hvor mye foreldrene tjente og gir dem en «rank» (0-1) eller en klasse (oftest 1-20). </a:t>
            </a:r>
          </a:p>
          <a:p>
            <a:pPr lvl="1"/>
            <a:r>
              <a:rPr lang="nb-NO" dirty="0" smtClean="0"/>
              <a:t>Gjør dette så likt som mulig for mange kohorter og sammenligner utviklingen for ulike klasser over tid</a:t>
            </a:r>
          </a:p>
          <a:p>
            <a:pPr lvl="1"/>
            <a:r>
              <a:rPr lang="nb-NO" dirty="0" smtClean="0"/>
              <a:t>Innvandrere er i mange av analysene utelatt eller underrepresentert siden vi mangler opplysninger om foreldrenes inntekt </a:t>
            </a:r>
          </a:p>
        </p:txBody>
      </p:sp>
    </p:spTree>
    <p:extLst>
      <p:ext uri="{BB962C8B-B14F-4D97-AF65-F5344CB8AC3E}">
        <p14:creationId xmlns:p14="http://schemas.microsoft.com/office/powerpoint/2010/main" val="1408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Gjennomsnittlig inntektsrang etter klasse 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52" y="1317145"/>
            <a:ext cx="11323393" cy="54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9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983787" cy="1325563"/>
          </a:xfrm>
        </p:spPr>
        <p:txBody>
          <a:bodyPr/>
          <a:lstStyle/>
          <a:p>
            <a:r>
              <a:rPr lang="nb-NO" dirty="0" smtClean="0"/>
              <a:t>Klassereisen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876" y="112476"/>
            <a:ext cx="6978832" cy="6709564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976045" y="1921267"/>
            <a:ext cx="35648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Færre av dem født inn i de rikeste hjemmene ender selv opp der. </a:t>
            </a:r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Færre av dem født inn i de </a:t>
            </a:r>
            <a:r>
              <a:rPr lang="nb-NO" dirty="0" err="1" smtClean="0"/>
              <a:t>fattigste</a:t>
            </a:r>
            <a:r>
              <a:rPr lang="nb-NO" dirty="0" smtClean="0"/>
              <a:t> hjemmene kommer seg opp.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330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Økende gap i kjøpekraft</a:t>
            </a:r>
            <a:endParaRPr lang="nb-NO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74" y="1548314"/>
            <a:ext cx="10821128" cy="520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Økende gap</a:t>
            </a:r>
            <a:br>
              <a:rPr lang="nb-NO" dirty="0" smtClean="0"/>
            </a:br>
            <a:r>
              <a:rPr lang="nb-NO" dirty="0" smtClean="0"/>
              <a:t>i utdanning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1502" y="87330"/>
            <a:ext cx="6885673" cy="654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9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Yrkesdeltakelse 28-32 år. </a:t>
            </a:r>
            <a:endParaRPr lang="nb-NO" dirty="0"/>
          </a:p>
        </p:txBody>
      </p:sp>
      <p:pic>
        <p:nvPicPr>
          <p:cNvPr id="4" name="Picture 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5694"/>
            <a:ext cx="12090330" cy="43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335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Andel med AAP eller uføretrygd ved alder 30</a:t>
            </a:r>
            <a:endParaRPr lang="nb-NO" dirty="0"/>
          </a:p>
        </p:txBody>
      </p:sp>
      <p:pic>
        <p:nvPicPr>
          <p:cNvPr id="4" name="Picture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51" y="1389048"/>
            <a:ext cx="11341610" cy="51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08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Den nordiske modellens triumf – og skyggeside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Suksess for ¾ av befolkningen</a:t>
            </a:r>
          </a:p>
          <a:p>
            <a:pPr lvl="1"/>
            <a:r>
              <a:rPr lang="nb-NO" dirty="0" smtClean="0"/>
              <a:t>Kraftig økt velferd for alle</a:t>
            </a:r>
          </a:p>
          <a:p>
            <a:pPr lvl="1"/>
            <a:r>
              <a:rPr lang="nb-NO" dirty="0" smtClean="0"/>
              <a:t>Likere muligheter</a:t>
            </a:r>
          </a:p>
          <a:p>
            <a:pPr lvl="1"/>
            <a:r>
              <a:rPr lang="nb-NO" dirty="0" smtClean="0"/>
              <a:t>Likere utfall</a:t>
            </a:r>
          </a:p>
          <a:p>
            <a:r>
              <a:rPr lang="nb-NO" dirty="0" smtClean="0"/>
              <a:t>..fiasko for den siste fjerdedelen</a:t>
            </a:r>
          </a:p>
          <a:p>
            <a:pPr lvl="1"/>
            <a:r>
              <a:rPr lang="nb-NO" dirty="0" smtClean="0"/>
              <a:t>Sakker akterut på en rekke områder</a:t>
            </a:r>
          </a:p>
          <a:p>
            <a:pPr lvl="1"/>
            <a:r>
              <a:rPr lang="nb-NO" dirty="0" smtClean="0"/>
              <a:t>Formelt sett likere muligheter – men resultatene uteblir</a:t>
            </a:r>
          </a:p>
          <a:p>
            <a:r>
              <a:rPr lang="nb-NO" dirty="0" smtClean="0"/>
              <a:t>Min frykt</a:t>
            </a:r>
          </a:p>
          <a:p>
            <a:pPr lvl="1"/>
            <a:r>
              <a:rPr lang="nb-NO" dirty="0" smtClean="0"/>
              <a:t>Manglende reelle muligheter og forbilder kan skape motløshet og sinne</a:t>
            </a:r>
          </a:p>
          <a:p>
            <a:pPr lvl="1"/>
            <a:r>
              <a:rPr lang="nb-NO" dirty="0" smtClean="0"/>
              <a:t>Alle må oppleve at «det vanlige livet» er den mest sannsynlige måten å lykkes på, alternativet er trygdemisbruk og kriminalitet</a:t>
            </a:r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620864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A6B3E479ACEE4C88ED947631AAF1DE" ma:contentTypeVersion="11" ma:contentTypeDescription="Opprett et nytt dokument." ma:contentTypeScope="" ma:versionID="e9dac072e87466a4c662a0e6819a4400">
  <xsd:schema xmlns:xsd="http://www.w3.org/2001/XMLSchema" xmlns:xs="http://www.w3.org/2001/XMLSchema" xmlns:p="http://schemas.microsoft.com/office/2006/metadata/properties" xmlns:ns2="86273f8a-624c-43e1-8764-5bbc816bc867" xmlns:ns3="c0575d2e-6bd2-490f-8903-86eafe0953ab" targetNamespace="http://schemas.microsoft.com/office/2006/metadata/properties" ma:root="true" ma:fieldsID="509de5c8d53d3a048e621819168a3f26" ns2:_="" ns3:_="">
    <xsd:import namespace="86273f8a-624c-43e1-8764-5bbc816bc867"/>
    <xsd:import namespace="c0575d2e-6bd2-490f-8903-86eafe0953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73f8a-624c-43e1-8764-5bbc816bc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Godkjenningsstatus" ma:internalName="Godkjenningsstatus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c528fd71-ad7b-48f8-811b-c0b5643803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575d2e-6bd2-490f-8903-86eafe0953ab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3f774ee7-64f1-496a-8802-2d2b40be50c1}" ma:internalName="TaxCatchAll" ma:showField="CatchAllData" ma:web="c0575d2e-6bd2-490f-8903-86eafe0953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273f8a-624c-43e1-8764-5bbc816bc867">
      <Terms xmlns="http://schemas.microsoft.com/office/infopath/2007/PartnerControls"/>
    </lcf76f155ced4ddcb4097134ff3c332f>
    <TaxCatchAll xmlns="c0575d2e-6bd2-490f-8903-86eafe0953ab" xsi:nil="true"/>
    <_Flow_SignoffStatus xmlns="86273f8a-624c-43e1-8764-5bbc816bc867" xsi:nil="true"/>
  </documentManagement>
</p:properties>
</file>

<file path=customXml/itemProps1.xml><?xml version="1.0" encoding="utf-8"?>
<ds:datastoreItem xmlns:ds="http://schemas.openxmlformats.org/officeDocument/2006/customXml" ds:itemID="{BC38FDCF-0A49-4F25-9F7A-9982C43F7DDE}"/>
</file>

<file path=customXml/itemProps2.xml><?xml version="1.0" encoding="utf-8"?>
<ds:datastoreItem xmlns:ds="http://schemas.openxmlformats.org/officeDocument/2006/customXml" ds:itemID="{0602CFEB-C2AD-4CC4-B0C9-9A56340D2F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848218-EA4F-4588-899F-7543ED2FFFF6}">
  <ds:schemaRefs>
    <ds:schemaRef ds:uri="3c68946b-b9fc-4c0d-9190-9e99577c9bca"/>
    <ds:schemaRef ds:uri="http://purl.org/dc/elements/1.1/"/>
    <ds:schemaRef ds:uri="http://schemas.microsoft.com/office/2006/metadata/properties"/>
    <ds:schemaRef ds:uri="923851af-529b-4b5e-90da-7f9f5f7d909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556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Schoolbook</vt:lpstr>
      <vt:lpstr>Office-tema</vt:lpstr>
      <vt:lpstr>Analyser av økonomisk «klasse», utviklingen til nå og spådommer for fremtiden</vt:lpstr>
      <vt:lpstr>Hvordan måler vi økonomisk klasse?</vt:lpstr>
      <vt:lpstr>Gjennomsnittlig inntektsrang etter klasse </vt:lpstr>
      <vt:lpstr>Klassereisen</vt:lpstr>
      <vt:lpstr>Økende gap i kjøpekraft</vt:lpstr>
      <vt:lpstr>Økende gap i utdanning</vt:lpstr>
      <vt:lpstr>Yrkesdeltakelse 28-32 år. </vt:lpstr>
      <vt:lpstr>Andel med AAP eller uføretrygd ved alder 30</vt:lpstr>
      <vt:lpstr>Den nordiske modellens triumf – og skyggeside </vt:lpstr>
      <vt:lpstr>Hva er årsakene?</vt:lpstr>
      <vt:lpstr>Hva så med fremtiden?</vt:lpstr>
      <vt:lpstr>PowerPoint-presentasjon</vt:lpstr>
      <vt:lpstr>Hvorfor?</vt:lpstr>
      <vt:lpstr>Hva kan gjøres?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Analyser av økonomisk «klasse», utviklingen til nå og spådommer for fremtiden</dc:title>
  <dc:creator>Simen Markussen</dc:creator>
  <cp:lastModifiedBy>Tone Skåre</cp:lastModifiedBy>
  <cp:revision>14</cp:revision>
  <cp:lastPrinted>2022-10-26T11:41:24Z</cp:lastPrinted>
  <dcterms:created xsi:type="dcterms:W3CDTF">2022-10-26T08:04:56Z</dcterms:created>
  <dcterms:modified xsi:type="dcterms:W3CDTF">2022-10-26T11:42:03Z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2022-10-26T11:40:42Z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f6975b6b-2f49-48ce-b2b1-327503badfb2</vt:lpwstr>
  </property>
  <property fmtid="{D5CDD505-2E9C-101B-9397-08002B2CF9AE}" pid="8" name="MSIP_Label_7a2396b7-5846-48ff-8468-5f49f8ad722a_ContentBits">
    <vt:lpwstr>0</vt:lpwstr>
  </property>
  <property fmtid="{D5CDD505-2E9C-101B-9397-08002B2CF9AE}" pid="9" name="ContentTypeId">
    <vt:lpwstr>0x01010060A6B3E479ACEE4C88ED947631AAF1DE</vt:lpwstr>
  </property>
</Properties>
</file>