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14"/>
  </p:notesMasterIdLst>
  <p:sldIdLst>
    <p:sldId id="264" r:id="rId5"/>
    <p:sldId id="266" r:id="rId6"/>
    <p:sldId id="279" r:id="rId7"/>
    <p:sldId id="267" r:id="rId8"/>
    <p:sldId id="269" r:id="rId9"/>
    <p:sldId id="270" r:id="rId10"/>
    <p:sldId id="271" r:id="rId11"/>
    <p:sldId id="280" r:id="rId12"/>
    <p:sldId id="281" r:id="rId13"/>
  </p:sldIdLst>
  <p:sldSz cx="12192000" cy="6858000"/>
  <p:notesSz cx="6797675" cy="9926638"/>
  <p:embeddedFontLst>
    <p:embeddedFont>
      <p:font typeface="Oslo Sans Office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264"/>
            <p14:sldId id="266"/>
            <p14:sldId id="279"/>
            <p14:sldId id="267"/>
            <p14:sldId id="269"/>
            <p14:sldId id="270"/>
            <p14:sldId id="271"/>
            <p14:sldId id="280"/>
            <p14:sldId id="281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682"/>
  </p:normalViewPr>
  <p:slideViewPr>
    <p:cSldViewPr snapToGrid="0" snapToObjects="1" showGuides="1">
      <p:cViewPr varScale="1">
        <p:scale>
          <a:sx n="88" d="100"/>
          <a:sy n="88" d="100"/>
        </p:scale>
        <p:origin x="44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25.10.2022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6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25.10.2022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8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25.10.2022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44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25.10.2022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11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7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69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05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90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61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305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37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816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00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59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92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25.10.2022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24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55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3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8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7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25.10.2022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428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25.10.2022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625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16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89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25.10.2022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25.10.2022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4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Utviklings</a:t>
            </a:r>
            <a:r>
              <a:rPr lang="en-US" dirty="0" smtClean="0"/>
              <a:t>-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83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25.10.2022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53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45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16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50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46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3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59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48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25.10.2022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704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25.10.2022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89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018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188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3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9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5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25.10.2022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71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79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72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61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tittel/overskrift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25.10.2022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43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25.10.2022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766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08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25.10.2022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79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25.10.2022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20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6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29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25.10.2022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  <p:sldLayoutId id="2147483762" r:id="rId42"/>
    <p:sldLayoutId id="2147483763" r:id="rId43"/>
    <p:sldLayoutId id="2147483764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  <p:sldLayoutId id="2147483771" r:id="rId51"/>
    <p:sldLayoutId id="2147483775" r:id="rId52"/>
    <p:sldLayoutId id="2147483776" r:id="rId53"/>
    <p:sldLayoutId id="2147483777" r:id="rId54"/>
    <p:sldLayoutId id="2147483778" r:id="rId55"/>
    <p:sldLayoutId id="2147483779" r:id="rId56"/>
    <p:sldLayoutId id="2147483783" r:id="rId57"/>
    <p:sldLayoutId id="2147483784" r:id="rId58"/>
    <p:sldLayoutId id="2147483785" r:id="rId59"/>
    <p:sldLayoutId id="2147483786" r:id="rId60"/>
    <p:sldLayoutId id="2147483788" r:id="rId61"/>
    <p:sldLayoutId id="2147483790" r:id="rId62"/>
    <p:sldLayoutId id="2147483791" r:id="rId6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66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10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>
            <a:fillRect/>
          </a:stretch>
        </p:blipFill>
        <p:spPr/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221797" y="5051861"/>
            <a:ext cx="9469438" cy="1311999"/>
          </a:xfrm>
        </p:spPr>
        <p:txBody>
          <a:bodyPr>
            <a:normAutofit/>
          </a:bodyPr>
          <a:lstStyle/>
          <a:p>
            <a:r>
              <a:rPr lang="nb-NO" dirty="0" smtClean="0"/>
              <a:t>Hvordan styrke rekruttering av ledere, ansatte og styremedlemmer med minoritetsbakgrunn.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9310258" y="6548581"/>
            <a:ext cx="36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100" dirty="0" smtClean="0">
                <a:solidFill>
                  <a:schemeClr val="bg1"/>
                </a:solidFill>
              </a:rPr>
              <a:t>Foto: Thomas </a:t>
            </a:r>
            <a:r>
              <a:rPr lang="nb-NO" sz="1100" dirty="0" err="1" smtClean="0">
                <a:solidFill>
                  <a:schemeClr val="bg1"/>
                </a:solidFill>
              </a:rPr>
              <a:t>ekström</a:t>
            </a:r>
            <a:r>
              <a:rPr lang="nb-NO" sz="1100" dirty="0" smtClean="0">
                <a:solidFill>
                  <a:schemeClr val="bg1"/>
                </a:solidFill>
              </a:rPr>
              <a:t> / Oslo kommune</a:t>
            </a:r>
          </a:p>
        </p:txBody>
      </p:sp>
    </p:spTree>
    <p:extLst>
      <p:ext uri="{BB962C8B-B14F-4D97-AF65-F5344CB8AC3E}">
        <p14:creationId xmlns:p14="http://schemas.microsoft.com/office/powerpoint/2010/main" val="4693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Hvorfor?</a:t>
            </a:r>
            <a:endParaRPr lang="en-US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95326" y="2401455"/>
            <a:ext cx="9469438" cy="3691369"/>
          </a:xfrm>
        </p:spPr>
        <p:txBody>
          <a:bodyPr/>
          <a:lstStyle/>
          <a:p>
            <a:r>
              <a:rPr lang="nb-NO" dirty="0" smtClean="0"/>
              <a:t>«Byrådet vil:(…) </a:t>
            </a:r>
            <a:r>
              <a:rPr lang="en-US" dirty="0" smtClean="0"/>
              <a:t>​</a:t>
            </a:r>
            <a:r>
              <a:rPr lang="nb-NO" dirty="0" smtClean="0"/>
              <a:t>Lage en handlingsplan for å styrke rekrutteringen av ledere, ansatte og styremedlemmer med minoritetsbakgrunn.»</a:t>
            </a:r>
            <a:r>
              <a:rPr lang="nb-NO" baseline="30000" dirty="0" smtClean="0"/>
              <a:t>1</a:t>
            </a:r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«Kommunen skal gjøre det som er nødvendig for at kommunens ansatte skal </a:t>
            </a:r>
            <a:r>
              <a:rPr lang="nb-NO" b="1" dirty="0" smtClean="0"/>
              <a:t>gjenspeile mangfoldet i byens befolkning på alle nivåer…</a:t>
            </a:r>
            <a:r>
              <a:rPr lang="nb-NO" dirty="0" smtClean="0"/>
              <a:t>»</a:t>
            </a:r>
            <a:r>
              <a:rPr lang="nb-NO" baseline="30000" dirty="0" smtClean="0"/>
              <a:t>2</a:t>
            </a:r>
            <a:r>
              <a:rPr lang="nb-NO" dirty="0" smtClean="0"/>
              <a:t> </a:t>
            </a:r>
            <a:r>
              <a:rPr lang="en-US" dirty="0" smtClean="0"/>
              <a:t>​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4248728" y="6227819"/>
            <a:ext cx="6373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nb-NO" sz="1200" dirty="0" smtClean="0">
                <a:solidFill>
                  <a:srgbClr val="000000"/>
                </a:solidFill>
                <a:latin typeface="Oslo Sans Office" panose="02000000000000000000" pitchFamily="2" charset="0"/>
              </a:rPr>
              <a:t>Plattform </a:t>
            </a:r>
            <a:r>
              <a:rPr lang="nb-NO" sz="1200" dirty="0">
                <a:solidFill>
                  <a:srgbClr val="000000"/>
                </a:solidFill>
                <a:latin typeface="Oslo Sans Office" panose="02000000000000000000" pitchFamily="2" charset="0"/>
              </a:rPr>
              <a:t>for byrådssamarbeid mellom Arbeiderpartiet, Miljøpartiet De Grønne og Sosialistisk Venstreparti i Oslo 2019-2023, kapittel 3, Inkluderende </a:t>
            </a:r>
            <a:r>
              <a:rPr lang="nb-NO" sz="1200" dirty="0" smtClean="0">
                <a:solidFill>
                  <a:srgbClr val="000000"/>
                </a:solidFill>
                <a:latin typeface="Oslo Sans Office" panose="02000000000000000000" pitchFamily="2" charset="0"/>
              </a:rPr>
              <a:t>arbeidsliv.</a:t>
            </a:r>
          </a:p>
          <a:p>
            <a:pPr marL="228600" indent="-228600">
              <a:buAutoNum type="arabicPeriod"/>
            </a:pPr>
            <a:r>
              <a:rPr lang="nb-NO" sz="1200" dirty="0" smtClean="0">
                <a:solidFill>
                  <a:srgbClr val="000000"/>
                </a:solidFill>
                <a:latin typeface="Oslo Sans Office" panose="02000000000000000000" pitchFamily="2" charset="0"/>
              </a:rPr>
              <a:t>Bystyresak 2013/129 – OXLO, Oslo </a:t>
            </a:r>
            <a:r>
              <a:rPr lang="nb-NO" sz="1200" dirty="0" err="1" smtClean="0">
                <a:solidFill>
                  <a:srgbClr val="000000"/>
                </a:solidFill>
                <a:latin typeface="Oslo Sans Office" panose="02000000000000000000" pitchFamily="2" charset="0"/>
              </a:rPr>
              <a:t>Extra</a:t>
            </a:r>
            <a:r>
              <a:rPr lang="nb-NO" sz="1200" dirty="0" smtClean="0">
                <a:solidFill>
                  <a:srgbClr val="000000"/>
                </a:solidFill>
                <a:latin typeface="Oslo Sans Office" panose="02000000000000000000" pitchFamily="2" charset="0"/>
              </a:rPr>
              <a:t> Large </a:t>
            </a:r>
            <a:r>
              <a:rPr lang="nb-NO" sz="1200" dirty="0">
                <a:solidFill>
                  <a:srgbClr val="000000"/>
                </a:solidFill>
                <a:latin typeface="Oslo Sans Office" panose="02000000000000000000" pitchFamily="2" charset="0"/>
              </a:rPr>
              <a:t> 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3918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Hvorfor?</a:t>
            </a:r>
            <a:endParaRPr lang="en-US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695325" y="2382981"/>
            <a:ext cx="5400675" cy="3573291"/>
          </a:xfrm>
        </p:spPr>
        <p:txBody>
          <a:bodyPr/>
          <a:lstStyle/>
          <a:p>
            <a:pPr marL="0" indent="0">
              <a:buNone/>
            </a:pPr>
            <a:r>
              <a:rPr lang="nb-NO" sz="2800" dirty="0" smtClean="0"/>
              <a:t>Tjenester tilpasset befolkningens behov</a:t>
            </a:r>
          </a:p>
          <a:p>
            <a:endParaRPr lang="nb-NO" sz="2800" dirty="0"/>
          </a:p>
          <a:p>
            <a:pPr marL="0" indent="0">
              <a:buNone/>
            </a:pPr>
            <a:r>
              <a:rPr lang="nb-NO" sz="2800" dirty="0" smtClean="0"/>
              <a:t>Tillit til kommunen</a:t>
            </a:r>
            <a:endParaRPr lang="nb-NO" sz="280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pPr/>
              <a:t>25.10.2022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12" name="Plassholder for bilde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20394"/>
          <a:stretch>
            <a:fillRect/>
          </a:stretch>
        </p:blipFill>
        <p:spPr/>
      </p:pic>
      <p:sp>
        <p:nvSpPr>
          <p:cNvPr id="8" name="TekstSylinder 7"/>
          <p:cNvSpPr txBox="1"/>
          <p:nvPr/>
        </p:nvSpPr>
        <p:spPr>
          <a:xfrm>
            <a:off x="9365670" y="6594762"/>
            <a:ext cx="36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100" dirty="0" smtClean="0">
                <a:solidFill>
                  <a:schemeClr val="bg1"/>
                </a:solidFill>
              </a:rPr>
              <a:t>Foto: Thomas </a:t>
            </a:r>
            <a:r>
              <a:rPr lang="nb-NO" sz="1100" dirty="0" err="1" smtClean="0">
                <a:solidFill>
                  <a:schemeClr val="bg1"/>
                </a:solidFill>
              </a:rPr>
              <a:t>ekström</a:t>
            </a:r>
            <a:r>
              <a:rPr lang="nb-NO" sz="1100" dirty="0" smtClean="0">
                <a:solidFill>
                  <a:schemeClr val="bg1"/>
                </a:solidFill>
              </a:rPr>
              <a:t> / Oslo kommune</a:t>
            </a:r>
          </a:p>
        </p:txBody>
      </p:sp>
    </p:spTree>
    <p:extLst>
      <p:ext uri="{BB962C8B-B14F-4D97-AF65-F5344CB8AC3E}">
        <p14:creationId xmlns:p14="http://schemas.microsoft.com/office/powerpoint/2010/main" val="10485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For å gjøre handlingsplanen gjennomførbar snevret vi først inn problemstillingen...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639909" y="1865751"/>
            <a:ext cx="777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Gjennom mandatet: Minoritetsbakgrunn =&gt; Innvandrerbakgrunn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36" y="3118088"/>
            <a:ext cx="8725189" cy="3583902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635291" y="2452252"/>
            <a:ext cx="777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Gjennom å koble data fra HR-systemet med SSB sine databaser:</a:t>
            </a:r>
          </a:p>
        </p:txBody>
      </p:sp>
    </p:spTree>
    <p:extLst>
      <p:ext uri="{BB962C8B-B14F-4D97-AF65-F5344CB8AC3E}">
        <p14:creationId xmlns:p14="http://schemas.microsoft.com/office/powerpoint/2010/main" val="1426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…</a:t>
            </a:r>
            <a:r>
              <a:rPr lang="nb-NO" smtClean="0"/>
              <a:t>for deretter </a:t>
            </a:r>
            <a:r>
              <a:rPr lang="nb-NO" dirty="0" smtClean="0"/>
              <a:t>å definere de største utfordringene og tiltak til disse.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981277" y="2595661"/>
            <a:ext cx="176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Tidligere innsiktsarbeid og handlingsplaner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301993" y="2243070"/>
            <a:ext cx="17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Forskning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102998" y="2246937"/>
            <a:ext cx="17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Statistikk fra SSB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8887462" y="2469824"/>
            <a:ext cx="1981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Tall fra HR-systemets rekrutteringsmodul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9044851" y="4004847"/>
            <a:ext cx="198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Enkel </a:t>
            </a:r>
            <a:r>
              <a:rPr lang="nb-NO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lederundersøkelse</a:t>
            </a:r>
            <a:endParaRPr lang="nb-NO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7994067" y="5591191"/>
            <a:ext cx="1981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Kartlegging av rekrutterings-prosesser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4959917" y="6175967"/>
            <a:ext cx="1981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Interjvu</a:t>
            </a:r>
            <a:r>
              <a:rPr lang="nb-N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med ledere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547078" y="5510508"/>
            <a:ext cx="1981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Workshop med jobbsøkere med innvandrerbakgrunn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272311" y="4248646"/>
            <a:ext cx="1981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Referansegruppen</a:t>
            </a:r>
          </a:p>
        </p:txBody>
      </p:sp>
      <p:sp>
        <p:nvSpPr>
          <p:cNvPr id="15" name="Rektangel 14"/>
          <p:cNvSpPr/>
          <p:nvPr/>
        </p:nvSpPr>
        <p:spPr>
          <a:xfrm>
            <a:off x="2854038" y="3780596"/>
            <a:ext cx="599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nb-NO" sz="2800" b="1" dirty="0" smtClean="0"/>
              <a:t>4 Hoved-</a:t>
            </a:r>
            <a:br>
              <a:rPr lang="nb-NO" sz="2800" b="1" dirty="0" smtClean="0"/>
            </a:br>
            <a:r>
              <a:rPr lang="nb-NO" sz="2800" b="1" dirty="0" smtClean="0"/>
              <a:t>utfordringer</a:t>
            </a:r>
          </a:p>
        </p:txBody>
      </p:sp>
      <p:cxnSp>
        <p:nvCxnSpPr>
          <p:cNvPr id="19" name="Rett pilkobling 18"/>
          <p:cNvCxnSpPr/>
          <p:nvPr/>
        </p:nvCxnSpPr>
        <p:spPr>
          <a:xfrm>
            <a:off x="2745277" y="3186544"/>
            <a:ext cx="1521923" cy="76971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/>
          <p:cNvCxnSpPr>
            <a:stCxn id="7" idx="2"/>
          </p:cNvCxnSpPr>
          <p:nvPr/>
        </p:nvCxnSpPr>
        <p:spPr>
          <a:xfrm>
            <a:off x="4183993" y="2550847"/>
            <a:ext cx="498843" cy="89886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/>
          <p:cNvCxnSpPr>
            <a:stCxn id="8" idx="2"/>
          </p:cNvCxnSpPr>
          <p:nvPr/>
        </p:nvCxnSpPr>
        <p:spPr>
          <a:xfrm flipH="1">
            <a:off x="6659418" y="2554714"/>
            <a:ext cx="325580" cy="89500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kobling 25"/>
          <p:cNvCxnSpPr/>
          <p:nvPr/>
        </p:nvCxnSpPr>
        <p:spPr>
          <a:xfrm flipH="1">
            <a:off x="7541418" y="3158833"/>
            <a:ext cx="1346046" cy="73054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kobling 28"/>
          <p:cNvCxnSpPr/>
          <p:nvPr/>
        </p:nvCxnSpPr>
        <p:spPr>
          <a:xfrm flipH="1">
            <a:off x="7767784" y="4376675"/>
            <a:ext cx="1256146" cy="1327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kobling 31"/>
          <p:cNvCxnSpPr/>
          <p:nvPr/>
        </p:nvCxnSpPr>
        <p:spPr>
          <a:xfrm flipH="1" flipV="1">
            <a:off x="7200465" y="4863377"/>
            <a:ext cx="1158446" cy="73949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pilkobling 34"/>
          <p:cNvCxnSpPr/>
          <p:nvPr/>
        </p:nvCxnSpPr>
        <p:spPr>
          <a:xfrm flipV="1">
            <a:off x="5985164" y="5028422"/>
            <a:ext cx="0" cy="9568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kobling 37"/>
          <p:cNvCxnSpPr/>
          <p:nvPr/>
        </p:nvCxnSpPr>
        <p:spPr>
          <a:xfrm flipV="1">
            <a:off x="3288141" y="4848806"/>
            <a:ext cx="1196470" cy="67338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kobling 40"/>
          <p:cNvCxnSpPr>
            <a:stCxn id="14" idx="3"/>
          </p:cNvCxnSpPr>
          <p:nvPr/>
        </p:nvCxnSpPr>
        <p:spPr>
          <a:xfrm flipV="1">
            <a:off x="2253521" y="4402534"/>
            <a:ext cx="2013679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3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nb-NO" dirty="0" smtClean="0"/>
              <a:t>Hovedutfordringer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Forankring og eierskap hos toppledelsen og styrende organer:</a:t>
            </a:r>
          </a:p>
          <a:p>
            <a:r>
              <a:rPr lang="nb-NO" dirty="0" smtClean="0"/>
              <a:t>Forskning =&gt; kritisk forutsetning</a:t>
            </a:r>
          </a:p>
          <a:p>
            <a:endParaRPr lang="nb-NO" dirty="0" smtClean="0"/>
          </a:p>
          <a:p>
            <a:r>
              <a:rPr lang="nb-NO" dirty="0" smtClean="0"/>
              <a:t>Tidligere innsiktsarbeid fra UKE =&gt; varierende forankring i toppledelsen</a:t>
            </a:r>
          </a:p>
          <a:p>
            <a:endParaRPr lang="nb-NO" dirty="0"/>
          </a:p>
          <a:p>
            <a:r>
              <a:rPr lang="nb-NO" dirty="0" smtClean="0"/>
              <a:t>Referansegruppa, enkel </a:t>
            </a:r>
            <a:r>
              <a:rPr lang="nb-NO" dirty="0" err="1" smtClean="0"/>
              <a:t>lederundersøkelse</a:t>
            </a:r>
            <a:r>
              <a:rPr lang="nb-NO" dirty="0" smtClean="0"/>
              <a:t> og lederintervjuer forsterker inntrykket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Begrenset søkebase </a:t>
            </a:r>
            <a:r>
              <a:rPr lang="nb-NO" b="1" dirty="0"/>
              <a:t>til 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styrerekruttering:</a:t>
            </a:r>
          </a:p>
          <a:p>
            <a:r>
              <a:rPr lang="nb-NO" dirty="0"/>
              <a:t>8% av styremedlemmene </a:t>
            </a:r>
            <a:r>
              <a:rPr lang="nb-NO" dirty="0" smtClean="0"/>
              <a:t>kommunen </a:t>
            </a:r>
            <a:r>
              <a:rPr lang="nb-NO" dirty="0"/>
              <a:t>utnevner har innvandringsbakgrunn fra landbakgrunnsgruppe </a:t>
            </a:r>
            <a:r>
              <a:rPr lang="nb-NO" dirty="0" smtClean="0"/>
              <a:t>2</a:t>
            </a:r>
            <a:br>
              <a:rPr lang="nb-NO" dirty="0" smtClean="0"/>
            </a:br>
            <a:endParaRPr lang="nb-NO" dirty="0"/>
          </a:p>
          <a:p>
            <a:r>
              <a:rPr lang="nb-NO" dirty="0"/>
              <a:t>Selve rekrutteringsprosessen er strukturert og </a:t>
            </a:r>
            <a:r>
              <a:rPr lang="nb-NO" dirty="0" smtClean="0"/>
              <a:t>profesjonell</a:t>
            </a:r>
            <a:br>
              <a:rPr lang="nb-NO" dirty="0" smtClean="0"/>
            </a:br>
            <a:endParaRPr lang="nb-NO" dirty="0"/>
          </a:p>
          <a:p>
            <a:r>
              <a:rPr lang="nb-NO" dirty="0"/>
              <a:t>Søk etter kandidater skjer ut fra et </a:t>
            </a:r>
            <a:r>
              <a:rPr lang="nb-NO" dirty="0" smtClean="0"/>
              <a:t>snevrere nettverk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16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b-NO" dirty="0" smtClean="0"/>
              <a:t>Hovedutfordringer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Fallende representasjon av kandidater med </a:t>
            </a:r>
            <a:r>
              <a:rPr lang="nb-NO" b="1" dirty="0" err="1" smtClean="0"/>
              <a:t>invandrerbakgrunn</a:t>
            </a:r>
            <a:r>
              <a:rPr lang="nb-NO" b="1" dirty="0" smtClean="0"/>
              <a:t> i seleksjonsprosessen:</a:t>
            </a:r>
          </a:p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8" name="Bild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2" y="3265488"/>
            <a:ext cx="4834949" cy="28273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For få kandidater til lederstillinger med innvandrerbakgrunn fra landbakgrunnsgruppe 2</a:t>
            </a:r>
            <a:endParaRPr lang="nb-NO" b="1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596" y="3343998"/>
            <a:ext cx="5159078" cy="30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Vurdert 34 tiltak etter effekt og gjennomførbarhet</a:t>
            </a:r>
          </a:p>
          <a:p>
            <a:r>
              <a:rPr lang="nb-NO" dirty="0" smtClean="0"/>
              <a:t>Foreslått 16 tiltak</a:t>
            </a:r>
          </a:p>
          <a:p>
            <a:r>
              <a:rPr lang="nb-NO" dirty="0" smtClean="0"/>
              <a:t>Eksempler:</a:t>
            </a:r>
          </a:p>
          <a:p>
            <a:pPr lvl="1"/>
            <a:r>
              <a:rPr lang="nb-NO" dirty="0" smtClean="0"/>
              <a:t>Sektormål på lederrepresentasjon</a:t>
            </a:r>
          </a:p>
          <a:p>
            <a:pPr lvl="1"/>
            <a:r>
              <a:rPr lang="nb-NO" dirty="0" smtClean="0"/>
              <a:t>Krav til representasjon i styrer</a:t>
            </a:r>
          </a:p>
          <a:p>
            <a:pPr lvl="1"/>
            <a:r>
              <a:rPr lang="nb-NO" dirty="0" smtClean="0"/>
              <a:t>Opplæringstiltak innen rekruttering</a:t>
            </a:r>
          </a:p>
          <a:p>
            <a:pPr lvl="1"/>
            <a:r>
              <a:rPr lang="nb-NO" dirty="0" err="1" smtClean="0"/>
              <a:t>Employer</a:t>
            </a:r>
            <a:r>
              <a:rPr lang="nb-NO" dirty="0" smtClean="0"/>
              <a:t> </a:t>
            </a:r>
            <a:r>
              <a:rPr lang="nb-NO" dirty="0" err="1" smtClean="0"/>
              <a:t>branding</a:t>
            </a:r>
            <a:r>
              <a:rPr lang="nb-NO" dirty="0" smtClean="0"/>
              <a:t>-strategi</a:t>
            </a:r>
          </a:p>
          <a:p>
            <a:pPr lvl="1"/>
            <a:r>
              <a:rPr lang="nb-NO" dirty="0" smtClean="0"/>
              <a:t>Lederprogram for ledertalenter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25.10.2022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7" b="9787"/>
          <a:stretch>
            <a:fillRect/>
          </a:stretch>
        </p:blipFill>
        <p:spPr/>
      </p:pic>
      <p:sp>
        <p:nvSpPr>
          <p:cNvPr id="8" name="TekstSylinder 7"/>
          <p:cNvSpPr txBox="1"/>
          <p:nvPr/>
        </p:nvSpPr>
        <p:spPr>
          <a:xfrm>
            <a:off x="9402615" y="6594762"/>
            <a:ext cx="36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100" dirty="0" smtClean="0"/>
              <a:t>Foto: Thomas </a:t>
            </a:r>
            <a:r>
              <a:rPr lang="nb-NO" sz="1100" dirty="0" err="1" smtClean="0"/>
              <a:t>ekström</a:t>
            </a:r>
            <a:r>
              <a:rPr lang="nb-NO" sz="1100" dirty="0" smtClean="0"/>
              <a:t> / Oslo kommune</a:t>
            </a:r>
          </a:p>
        </p:txBody>
      </p:sp>
    </p:spTree>
    <p:extLst>
      <p:ext uri="{BB962C8B-B14F-4D97-AF65-F5344CB8AC3E}">
        <p14:creationId xmlns:p14="http://schemas.microsoft.com/office/powerpoint/2010/main" val="22368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V_Os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" y="0"/>
            <a:ext cx="12179781" cy="81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221797" y="1015561"/>
            <a:ext cx="9469438" cy="1311999"/>
          </a:xfrm>
        </p:spPr>
        <p:txBody>
          <a:bodyPr>
            <a:norm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Takk for meg!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25.10.2022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9033160" y="6622478"/>
            <a:ext cx="29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100" dirty="0" smtClean="0">
                <a:solidFill>
                  <a:schemeClr val="bg1"/>
                </a:solidFill>
              </a:rPr>
              <a:t>Foto: Sara Marie Vollset / Oslo kommune</a:t>
            </a:r>
          </a:p>
        </p:txBody>
      </p:sp>
    </p:spTree>
    <p:extLst>
      <p:ext uri="{BB962C8B-B14F-4D97-AF65-F5344CB8AC3E}">
        <p14:creationId xmlns:p14="http://schemas.microsoft.com/office/powerpoint/2010/main" val="12019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E-mal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273f8a-624c-43e1-8764-5bbc816bc867">
      <Terms xmlns="http://schemas.microsoft.com/office/infopath/2007/PartnerControls"/>
    </lcf76f155ced4ddcb4097134ff3c332f>
    <TaxCatchAll xmlns="c0575d2e-6bd2-490f-8903-86eafe0953ab" xsi:nil="true"/>
    <_Flow_SignoffStatus xmlns="86273f8a-624c-43e1-8764-5bbc816bc8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A6B3E479ACEE4C88ED947631AAF1DE" ma:contentTypeVersion="11" ma:contentTypeDescription="Opprett et nytt dokument." ma:contentTypeScope="" ma:versionID="e9dac072e87466a4c662a0e6819a4400">
  <xsd:schema xmlns:xsd="http://www.w3.org/2001/XMLSchema" xmlns:xs="http://www.w3.org/2001/XMLSchema" xmlns:p="http://schemas.microsoft.com/office/2006/metadata/properties" xmlns:ns2="86273f8a-624c-43e1-8764-5bbc816bc867" xmlns:ns3="c0575d2e-6bd2-490f-8903-86eafe0953ab" targetNamespace="http://schemas.microsoft.com/office/2006/metadata/properties" ma:root="true" ma:fieldsID="509de5c8d53d3a048e621819168a3f26" ns2:_="" ns3:_="">
    <xsd:import namespace="86273f8a-624c-43e1-8764-5bbc816bc867"/>
    <xsd:import namespace="c0575d2e-6bd2-490f-8903-86eafe0953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73f8a-624c-43e1-8764-5bbc816bc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Godkjenningsstatus" ma:internalName="Godkjenningsstatus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c528fd71-ad7b-48f8-811b-c0b5643803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75d2e-6bd2-490f-8903-86eafe0953a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f774ee7-64f1-496a-8802-2d2b40be50c1}" ma:internalName="TaxCatchAll" ma:showField="CatchAllData" ma:web="c0575d2e-6bd2-490f-8903-86eafe0953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96C9CC-A696-473D-B148-5C706C61F7BB}">
  <ds:schemaRefs>
    <ds:schemaRef ds:uri="http://purl.org/dc/elements/1.1/"/>
    <ds:schemaRef ds:uri="http://schemas.microsoft.com/office/2006/metadata/properties"/>
    <ds:schemaRef ds:uri="923851af-529b-4b5e-90da-7f9f5f7d909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c68946b-b9fc-4c0d-9190-9e99577c9bca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3FD8B3-40D5-4671-9EE8-7BB414A6F7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907437-3B20-400F-844D-1F3A53192675}"/>
</file>

<file path=docProps/app.xml><?xml version="1.0" encoding="utf-8"?>
<Properties xmlns="http://schemas.openxmlformats.org/officeDocument/2006/extended-properties" xmlns:vt="http://schemas.openxmlformats.org/officeDocument/2006/docPropsVTypes">
  <Template>UKE Powerpoint</Template>
  <TotalTime>226</TotalTime>
  <Words>335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Wingdings</vt:lpstr>
      <vt:lpstr>Oslo Sans Office</vt:lpstr>
      <vt:lpstr>UKE-mal</vt:lpstr>
      <vt:lpstr>Hvordan styrke rekruttering av ledere, ansatte og styremedlemmer med minoritetsbakgrunn.</vt:lpstr>
      <vt:lpstr>Hvorfor?</vt:lpstr>
      <vt:lpstr>Hvorfor?</vt:lpstr>
      <vt:lpstr>For å gjøre handlingsplanen gjennomførbar snevret vi først inn problemstillingen...</vt:lpstr>
      <vt:lpstr>…for deretter å definere de største utfordringene og tiltak til disse.</vt:lpstr>
      <vt:lpstr>Hovedutfordringer</vt:lpstr>
      <vt:lpstr>Hovedutfordringer</vt:lpstr>
      <vt:lpstr>Tiltak</vt:lpstr>
      <vt:lpstr>Takk for meg!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styrke rekruttering av ledere, ansatte og styremedlemmer med minoritetsbakgrunn.</dc:title>
  <dc:creator>Lars Terje Pedersen</dc:creator>
  <cp:lastModifiedBy>Tone Skåre</cp:lastModifiedBy>
  <cp:revision>64</cp:revision>
  <cp:lastPrinted>2022-10-25T14:46:00Z</cp:lastPrinted>
  <dcterms:created xsi:type="dcterms:W3CDTF">2022-10-04T10:11:58Z</dcterms:created>
  <dcterms:modified xsi:type="dcterms:W3CDTF">2022-10-25T14:47:17Z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2022-10-04T10:11:59Z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9abcb260-018f-430d-91d4-84c95013c54c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0x01010060A6B3E479ACEE4C88ED947631AAF1DE</vt:lpwstr>
  </property>
</Properties>
</file>