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1"/>
  </p:notesMasterIdLst>
  <p:sldIdLst>
    <p:sldId id="256" r:id="rId5"/>
    <p:sldId id="257" r:id="rId6"/>
    <p:sldId id="258" r:id="rId7"/>
    <p:sldId id="297" r:id="rId8"/>
    <p:sldId id="259" r:id="rId9"/>
    <p:sldId id="289" r:id="rId10"/>
    <p:sldId id="288" r:id="rId11"/>
    <p:sldId id="298" r:id="rId12"/>
    <p:sldId id="293" r:id="rId13"/>
    <p:sldId id="295" r:id="rId14"/>
    <p:sldId id="294" r:id="rId15"/>
    <p:sldId id="300" r:id="rId16"/>
    <p:sldId id="261" r:id="rId17"/>
    <p:sldId id="262" r:id="rId18"/>
    <p:sldId id="263" r:id="rId19"/>
    <p:sldId id="301"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5" d="100"/>
          <a:sy n="95" d="100"/>
        </p:scale>
        <p:origin x="5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regneark.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regneark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regneark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regneark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regneark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regneark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'Ark1'!$E$14:$E$20</c:f>
              <c:strCache>
                <c:ptCount val="7"/>
                <c:pt idx="0">
                  <c:v>Barnevernet</c:v>
                </c:pt>
                <c:pt idx="1">
                  <c:v>Bolig</c:v>
                </c:pt>
                <c:pt idx="2">
                  <c:v>Psykisk helsevesen</c:v>
                </c:pt>
                <c:pt idx="3">
                  <c:v>Arbeidssøker</c:v>
                </c:pt>
                <c:pt idx="4">
                  <c:v>NAV</c:v>
                </c:pt>
                <c:pt idx="5">
                  <c:v>Skole</c:v>
                </c:pt>
                <c:pt idx="6">
                  <c:v>Helsevesenet</c:v>
                </c:pt>
              </c:strCache>
            </c:strRef>
          </c:cat>
          <c:val>
            <c:numRef>
              <c:f>'Ark1'!$F$14:$F$20</c:f>
              <c:numCache>
                <c:formatCode>General</c:formatCode>
                <c:ptCount val="7"/>
                <c:pt idx="0">
                  <c:v>3.9</c:v>
                </c:pt>
                <c:pt idx="1">
                  <c:v>9.8000000000000007</c:v>
                </c:pt>
                <c:pt idx="2">
                  <c:v>10.4</c:v>
                </c:pt>
                <c:pt idx="3">
                  <c:v>26.7</c:v>
                </c:pt>
                <c:pt idx="4">
                  <c:v>39.4</c:v>
                </c:pt>
                <c:pt idx="5">
                  <c:v>43.6</c:v>
                </c:pt>
                <c:pt idx="6">
                  <c:v>84.6</c:v>
                </c:pt>
              </c:numCache>
            </c:numRef>
          </c:val>
          <c:extLst>
            <c:ext xmlns:c16="http://schemas.microsoft.com/office/drawing/2014/chart" uri="{C3380CC4-5D6E-409C-BE32-E72D297353CC}">
              <c16:uniqueId val="{00000000-814C-40D0-A5C8-E2163C0159D8}"/>
            </c:ext>
          </c:extLst>
        </c:ser>
        <c:dLbls>
          <c:showLegendKey val="0"/>
          <c:showVal val="0"/>
          <c:showCatName val="0"/>
          <c:showSerName val="0"/>
          <c:showPercent val="0"/>
          <c:showBubbleSize val="0"/>
        </c:dLbls>
        <c:gapWidth val="182"/>
        <c:axId val="405366968"/>
        <c:axId val="405367360"/>
      </c:barChart>
      <c:catAx>
        <c:axId val="405366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nb-NO"/>
          </a:p>
        </c:txPr>
        <c:crossAx val="405367360"/>
        <c:crosses val="autoZero"/>
        <c:auto val="1"/>
        <c:lblAlgn val="ctr"/>
        <c:lblOffset val="100"/>
        <c:noMultiLvlLbl val="0"/>
      </c:catAx>
      <c:valAx>
        <c:axId val="405367360"/>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405366968"/>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nb-N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2"/>
          <c:order val="0"/>
          <c:tx>
            <c:strRef>
              <c:f>Tjenesteytere!$I$15</c:f>
              <c:strCache>
                <c:ptCount val="1"/>
                <c:pt idx="0">
                  <c:v>Religiøs tilhørighet/tilknytning</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Tjenesteytere!$F$16:$F$22</c:f>
              <c:strCache>
                <c:ptCount val="7"/>
                <c:pt idx="0">
                  <c:v>Psykisk helsevesen</c:v>
                </c:pt>
                <c:pt idx="1">
                  <c:v>Helsevesenet</c:v>
                </c:pt>
                <c:pt idx="2">
                  <c:v>Skole </c:v>
                </c:pt>
                <c:pt idx="3">
                  <c:v>NAV</c:v>
                </c:pt>
                <c:pt idx="4">
                  <c:v>Arbeidssøker </c:v>
                </c:pt>
                <c:pt idx="5">
                  <c:v>Bolig</c:v>
                </c:pt>
                <c:pt idx="6">
                  <c:v>Barnevernet</c:v>
                </c:pt>
              </c:strCache>
            </c:strRef>
          </c:cat>
          <c:val>
            <c:numRef>
              <c:f>Tjenesteytere!$I$16:$I$22</c:f>
              <c:numCache>
                <c:formatCode>General</c:formatCode>
                <c:ptCount val="7"/>
                <c:pt idx="0">
                  <c:v>26.5</c:v>
                </c:pt>
                <c:pt idx="1">
                  <c:v>24.4</c:v>
                </c:pt>
                <c:pt idx="2">
                  <c:v>25.2</c:v>
                </c:pt>
                <c:pt idx="3">
                  <c:v>30.5</c:v>
                </c:pt>
                <c:pt idx="4">
                  <c:v>45.3</c:v>
                </c:pt>
                <c:pt idx="5">
                  <c:v>47.2</c:v>
                </c:pt>
                <c:pt idx="6">
                  <c:v>59.5</c:v>
                </c:pt>
              </c:numCache>
            </c:numRef>
          </c:val>
          <c:extLst>
            <c:ext xmlns:c16="http://schemas.microsoft.com/office/drawing/2014/chart" uri="{C3380CC4-5D6E-409C-BE32-E72D297353CC}">
              <c16:uniqueId val="{00000002-60CB-4621-A5B0-92EEC6FAA31D}"/>
            </c:ext>
          </c:extLst>
        </c:ser>
        <c:ser>
          <c:idx val="3"/>
          <c:order val="1"/>
          <c:tx>
            <c:strRef>
              <c:f>Tjenesteytere!$J$15</c:f>
              <c:strCache>
                <c:ptCount val="1"/>
                <c:pt idx="0">
                  <c:v>Etnisk/nasjonal opprinnelse/hudfarge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Tjenesteytere!$F$16:$F$22</c:f>
              <c:strCache>
                <c:ptCount val="7"/>
                <c:pt idx="0">
                  <c:v>Psykisk helsevesen</c:v>
                </c:pt>
                <c:pt idx="1">
                  <c:v>Helsevesenet</c:v>
                </c:pt>
                <c:pt idx="2">
                  <c:v>Skole </c:v>
                </c:pt>
                <c:pt idx="3">
                  <c:v>NAV</c:v>
                </c:pt>
                <c:pt idx="4">
                  <c:v>Arbeidssøker </c:v>
                </c:pt>
                <c:pt idx="5">
                  <c:v>Bolig</c:v>
                </c:pt>
                <c:pt idx="6">
                  <c:v>Barnevernet</c:v>
                </c:pt>
              </c:strCache>
            </c:strRef>
          </c:cat>
          <c:val>
            <c:numRef>
              <c:f>Tjenesteytere!$J$16:$J$22</c:f>
              <c:numCache>
                <c:formatCode>General</c:formatCode>
                <c:ptCount val="7"/>
                <c:pt idx="0">
                  <c:v>32.700000000000003</c:v>
                </c:pt>
                <c:pt idx="1">
                  <c:v>37.5</c:v>
                </c:pt>
                <c:pt idx="2">
                  <c:v>38.9</c:v>
                </c:pt>
                <c:pt idx="3">
                  <c:v>45.3</c:v>
                </c:pt>
                <c:pt idx="4">
                  <c:v>58.5</c:v>
                </c:pt>
                <c:pt idx="5">
                  <c:v>63.2</c:v>
                </c:pt>
                <c:pt idx="6">
                  <c:v>64.3</c:v>
                </c:pt>
              </c:numCache>
            </c:numRef>
          </c:val>
          <c:extLst>
            <c:ext xmlns:c16="http://schemas.microsoft.com/office/drawing/2014/chart" uri="{C3380CC4-5D6E-409C-BE32-E72D297353CC}">
              <c16:uniqueId val="{00000003-60CB-4621-A5B0-92EEC6FAA31D}"/>
            </c:ext>
          </c:extLst>
        </c:ser>
        <c:dLbls>
          <c:showLegendKey val="0"/>
          <c:showVal val="0"/>
          <c:showCatName val="0"/>
          <c:showSerName val="0"/>
          <c:showPercent val="0"/>
          <c:showBubbleSize val="0"/>
        </c:dLbls>
        <c:gapWidth val="182"/>
        <c:axId val="400274368"/>
        <c:axId val="400274760"/>
      </c:barChart>
      <c:catAx>
        <c:axId val="400274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crossAx val="400274760"/>
        <c:crosses val="autoZero"/>
        <c:auto val="1"/>
        <c:lblAlgn val="ctr"/>
        <c:lblOffset val="100"/>
        <c:noMultiLvlLbl val="0"/>
      </c:catAx>
      <c:valAx>
        <c:axId val="400274760"/>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400274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Kjønn!$M$14</c:f>
              <c:strCache>
                <c:ptCount val="1"/>
                <c:pt idx="0">
                  <c:v>Kvinne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Kjønn!$L$15:$L$18</c:f>
              <c:strCache>
                <c:ptCount val="4"/>
                <c:pt idx="0">
                  <c:v>Skole </c:v>
                </c:pt>
                <c:pt idx="1">
                  <c:v>Helsevesenet</c:v>
                </c:pt>
                <c:pt idx="2">
                  <c:v>NAV</c:v>
                </c:pt>
                <c:pt idx="3">
                  <c:v>Arbeidssøker </c:v>
                </c:pt>
              </c:strCache>
            </c:strRef>
          </c:cat>
          <c:val>
            <c:numRef>
              <c:f>Kjønn!$M$15:$M$18</c:f>
              <c:numCache>
                <c:formatCode>General</c:formatCode>
                <c:ptCount val="4"/>
                <c:pt idx="0">
                  <c:v>38.1</c:v>
                </c:pt>
                <c:pt idx="1">
                  <c:v>38.1</c:v>
                </c:pt>
                <c:pt idx="2">
                  <c:v>40.5</c:v>
                </c:pt>
                <c:pt idx="3">
                  <c:v>53.4</c:v>
                </c:pt>
              </c:numCache>
            </c:numRef>
          </c:val>
          <c:extLst>
            <c:ext xmlns:c16="http://schemas.microsoft.com/office/drawing/2014/chart" uri="{C3380CC4-5D6E-409C-BE32-E72D297353CC}">
              <c16:uniqueId val="{00000000-98B1-47ED-B438-6488AE188FCB}"/>
            </c:ext>
          </c:extLst>
        </c:ser>
        <c:ser>
          <c:idx val="1"/>
          <c:order val="1"/>
          <c:tx>
            <c:strRef>
              <c:f>Kjønn!$N$14</c:f>
              <c:strCache>
                <c:ptCount val="1"/>
                <c:pt idx="0">
                  <c:v>Mann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Kjønn!$L$15:$L$18</c:f>
              <c:strCache>
                <c:ptCount val="4"/>
                <c:pt idx="0">
                  <c:v>Skole </c:v>
                </c:pt>
                <c:pt idx="1">
                  <c:v>Helsevesenet</c:v>
                </c:pt>
                <c:pt idx="2">
                  <c:v>NAV</c:v>
                </c:pt>
                <c:pt idx="3">
                  <c:v>Arbeidssøker </c:v>
                </c:pt>
              </c:strCache>
            </c:strRef>
          </c:cat>
          <c:val>
            <c:numRef>
              <c:f>Kjønn!$N$15:$N$18</c:f>
              <c:numCache>
                <c:formatCode>General</c:formatCode>
                <c:ptCount val="4"/>
                <c:pt idx="0">
                  <c:v>39.1</c:v>
                </c:pt>
                <c:pt idx="1">
                  <c:v>35.5</c:v>
                </c:pt>
                <c:pt idx="2">
                  <c:v>49.8</c:v>
                </c:pt>
                <c:pt idx="3">
                  <c:v>64.8</c:v>
                </c:pt>
              </c:numCache>
            </c:numRef>
          </c:val>
          <c:extLst>
            <c:ext xmlns:c16="http://schemas.microsoft.com/office/drawing/2014/chart" uri="{C3380CC4-5D6E-409C-BE32-E72D297353CC}">
              <c16:uniqueId val="{00000001-98B1-47ED-B438-6488AE188FCB}"/>
            </c:ext>
          </c:extLst>
        </c:ser>
        <c:dLbls>
          <c:showLegendKey val="0"/>
          <c:showVal val="0"/>
          <c:showCatName val="0"/>
          <c:showSerName val="0"/>
          <c:showPercent val="0"/>
          <c:showBubbleSize val="0"/>
        </c:dLbls>
        <c:gapWidth val="182"/>
        <c:axId val="402566424"/>
        <c:axId val="287294728"/>
      </c:barChart>
      <c:catAx>
        <c:axId val="402566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crossAx val="287294728"/>
        <c:crosses val="autoZero"/>
        <c:auto val="1"/>
        <c:lblAlgn val="ctr"/>
        <c:lblOffset val="100"/>
        <c:noMultiLvlLbl val="0"/>
      </c:catAx>
      <c:valAx>
        <c:axId val="287294728"/>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402566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'Innvandrere og etterkommere '!$K$7</c:f>
              <c:strCache>
                <c:ptCount val="1"/>
                <c:pt idx="0">
                  <c:v>Etterkommere av innvandrere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'Innvandrere og etterkommere '!$J$8:$J$11</c:f>
              <c:strCache>
                <c:ptCount val="4"/>
                <c:pt idx="0">
                  <c:v>Skole </c:v>
                </c:pt>
                <c:pt idx="1">
                  <c:v>Helsevesenet</c:v>
                </c:pt>
                <c:pt idx="2">
                  <c:v>NAV</c:v>
                </c:pt>
                <c:pt idx="3">
                  <c:v>Arbeidssøker </c:v>
                </c:pt>
              </c:strCache>
            </c:strRef>
          </c:cat>
          <c:val>
            <c:numRef>
              <c:f>'Innvandrere og etterkommere '!$K$8:$K$11</c:f>
              <c:numCache>
                <c:formatCode>General</c:formatCode>
                <c:ptCount val="4"/>
                <c:pt idx="0">
                  <c:v>42.7</c:v>
                </c:pt>
                <c:pt idx="1">
                  <c:v>40.700000000000003</c:v>
                </c:pt>
                <c:pt idx="2">
                  <c:v>38.200000000000003</c:v>
                </c:pt>
                <c:pt idx="3">
                  <c:v>48.6</c:v>
                </c:pt>
              </c:numCache>
            </c:numRef>
          </c:val>
          <c:extLst>
            <c:ext xmlns:c16="http://schemas.microsoft.com/office/drawing/2014/chart" uri="{C3380CC4-5D6E-409C-BE32-E72D297353CC}">
              <c16:uniqueId val="{00000000-1FC6-4736-AFC2-6855F1874ED5}"/>
            </c:ext>
          </c:extLst>
        </c:ser>
        <c:ser>
          <c:idx val="1"/>
          <c:order val="1"/>
          <c:tx>
            <c:strRef>
              <c:f>'Innvandrere og etterkommere '!$L$7</c:f>
              <c:strCache>
                <c:ptCount val="1"/>
                <c:pt idx="0">
                  <c:v>Innvandrere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'Innvandrere og etterkommere '!$J$8:$J$11</c:f>
              <c:strCache>
                <c:ptCount val="4"/>
                <c:pt idx="0">
                  <c:v>Skole </c:v>
                </c:pt>
                <c:pt idx="1">
                  <c:v>Helsevesenet</c:v>
                </c:pt>
                <c:pt idx="2">
                  <c:v>NAV</c:v>
                </c:pt>
                <c:pt idx="3">
                  <c:v>Arbeidssøker </c:v>
                </c:pt>
              </c:strCache>
            </c:strRef>
          </c:cat>
          <c:val>
            <c:numRef>
              <c:f>'Innvandrere og etterkommere '!$L$8:$L$11</c:f>
              <c:numCache>
                <c:formatCode>General</c:formatCode>
                <c:ptCount val="4"/>
                <c:pt idx="0">
                  <c:v>37.200000000000003</c:v>
                </c:pt>
                <c:pt idx="1">
                  <c:v>36.5</c:v>
                </c:pt>
                <c:pt idx="2">
                  <c:v>47.2</c:v>
                </c:pt>
                <c:pt idx="3">
                  <c:v>64.3</c:v>
                </c:pt>
              </c:numCache>
            </c:numRef>
          </c:val>
          <c:extLst>
            <c:ext xmlns:c16="http://schemas.microsoft.com/office/drawing/2014/chart" uri="{C3380CC4-5D6E-409C-BE32-E72D297353CC}">
              <c16:uniqueId val="{00000001-1FC6-4736-AFC2-6855F1874ED5}"/>
            </c:ext>
          </c:extLst>
        </c:ser>
        <c:dLbls>
          <c:showLegendKey val="0"/>
          <c:showVal val="0"/>
          <c:showCatName val="0"/>
          <c:showSerName val="0"/>
          <c:showPercent val="0"/>
          <c:showBubbleSize val="0"/>
        </c:dLbls>
        <c:gapWidth val="182"/>
        <c:axId val="555647080"/>
        <c:axId val="555647472"/>
      </c:barChart>
      <c:catAx>
        <c:axId val="5556470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crossAx val="555647472"/>
        <c:crosses val="autoZero"/>
        <c:auto val="1"/>
        <c:lblAlgn val="ctr"/>
        <c:lblOffset val="100"/>
        <c:noMultiLvlLbl val="0"/>
      </c:catAx>
      <c:valAx>
        <c:axId val="555647472"/>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55647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'Religiøs tilhørighet'!$Q$8</c:f>
              <c:strCache>
                <c:ptCount val="1"/>
                <c:pt idx="0">
                  <c:v>Annen tilhørighet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'Religiøs tilhørighet'!$P$9:$P$12</c:f>
              <c:strCache>
                <c:ptCount val="4"/>
                <c:pt idx="0">
                  <c:v>Skole </c:v>
                </c:pt>
                <c:pt idx="1">
                  <c:v>Helsevesenet</c:v>
                </c:pt>
                <c:pt idx="2">
                  <c:v>NAV</c:v>
                </c:pt>
                <c:pt idx="3">
                  <c:v>Arbeidssøker </c:v>
                </c:pt>
              </c:strCache>
            </c:strRef>
          </c:cat>
          <c:val>
            <c:numRef>
              <c:f>'Religiøs tilhørighet'!$Q$9:$Q$12</c:f>
              <c:numCache>
                <c:formatCode>General</c:formatCode>
                <c:ptCount val="4"/>
                <c:pt idx="0">
                  <c:v>14.6</c:v>
                </c:pt>
                <c:pt idx="1">
                  <c:v>14.1</c:v>
                </c:pt>
                <c:pt idx="2">
                  <c:v>16.8</c:v>
                </c:pt>
                <c:pt idx="3">
                  <c:v>30.9</c:v>
                </c:pt>
              </c:numCache>
            </c:numRef>
          </c:val>
          <c:extLst>
            <c:ext xmlns:c16="http://schemas.microsoft.com/office/drawing/2014/chart" uri="{C3380CC4-5D6E-409C-BE32-E72D297353CC}">
              <c16:uniqueId val="{00000000-F056-4A2C-9B82-E50153F8DD39}"/>
            </c:ext>
          </c:extLst>
        </c:ser>
        <c:ser>
          <c:idx val="1"/>
          <c:order val="1"/>
          <c:tx>
            <c:strRef>
              <c:f>'Religiøs tilhørighet'!$R$8</c:f>
              <c:strCache>
                <c:ptCount val="1"/>
                <c:pt idx="0">
                  <c:v>Islam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'Religiøs tilhørighet'!$P$9:$P$12</c:f>
              <c:strCache>
                <c:ptCount val="4"/>
                <c:pt idx="0">
                  <c:v>Skole </c:v>
                </c:pt>
                <c:pt idx="1">
                  <c:v>Helsevesenet</c:v>
                </c:pt>
                <c:pt idx="2">
                  <c:v>NAV</c:v>
                </c:pt>
                <c:pt idx="3">
                  <c:v>Arbeidssøker </c:v>
                </c:pt>
              </c:strCache>
            </c:strRef>
          </c:cat>
          <c:val>
            <c:numRef>
              <c:f>'Religiøs tilhørighet'!$R$9:$R$12</c:f>
              <c:numCache>
                <c:formatCode>General</c:formatCode>
                <c:ptCount val="4"/>
                <c:pt idx="0">
                  <c:v>36.6</c:v>
                </c:pt>
                <c:pt idx="1">
                  <c:v>36.200000000000003</c:v>
                </c:pt>
                <c:pt idx="2">
                  <c:v>42.4</c:v>
                </c:pt>
                <c:pt idx="3">
                  <c:v>58.7</c:v>
                </c:pt>
              </c:numCache>
            </c:numRef>
          </c:val>
          <c:extLst>
            <c:ext xmlns:c16="http://schemas.microsoft.com/office/drawing/2014/chart" uri="{C3380CC4-5D6E-409C-BE32-E72D297353CC}">
              <c16:uniqueId val="{00000001-F056-4A2C-9B82-E50153F8DD39}"/>
            </c:ext>
          </c:extLst>
        </c:ser>
        <c:dLbls>
          <c:showLegendKey val="0"/>
          <c:showVal val="0"/>
          <c:showCatName val="0"/>
          <c:showSerName val="0"/>
          <c:showPercent val="0"/>
          <c:showBubbleSize val="0"/>
        </c:dLbls>
        <c:gapWidth val="182"/>
        <c:axId val="555654920"/>
        <c:axId val="555655704"/>
      </c:barChart>
      <c:catAx>
        <c:axId val="5556549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crossAx val="555655704"/>
        <c:crosses val="autoZero"/>
        <c:auto val="1"/>
        <c:lblAlgn val="ctr"/>
        <c:lblOffset val="100"/>
        <c:noMultiLvlLbl val="0"/>
      </c:catAx>
      <c:valAx>
        <c:axId val="555655704"/>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55654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'Religiøs tilhørighet'!$M$8</c:f>
              <c:strCache>
                <c:ptCount val="1"/>
                <c:pt idx="0">
                  <c:v>Annen tilhørighet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'Religiøs tilhørighet'!$L$9:$L$12</c:f>
              <c:strCache>
                <c:ptCount val="4"/>
                <c:pt idx="0">
                  <c:v>Skole </c:v>
                </c:pt>
                <c:pt idx="1">
                  <c:v>Helsevesenet</c:v>
                </c:pt>
                <c:pt idx="2">
                  <c:v>NAV</c:v>
                </c:pt>
                <c:pt idx="3">
                  <c:v>Arbeidssøker </c:v>
                </c:pt>
              </c:strCache>
            </c:strRef>
          </c:cat>
          <c:val>
            <c:numRef>
              <c:f>'Religiøs tilhørighet'!$M$9:$M$12</c:f>
              <c:numCache>
                <c:formatCode>General</c:formatCode>
                <c:ptCount val="4"/>
                <c:pt idx="0">
                  <c:v>36</c:v>
                </c:pt>
                <c:pt idx="1">
                  <c:v>34.5</c:v>
                </c:pt>
                <c:pt idx="2">
                  <c:v>38.1</c:v>
                </c:pt>
                <c:pt idx="3">
                  <c:v>54</c:v>
                </c:pt>
              </c:numCache>
            </c:numRef>
          </c:val>
          <c:extLst>
            <c:ext xmlns:c16="http://schemas.microsoft.com/office/drawing/2014/chart" uri="{C3380CC4-5D6E-409C-BE32-E72D297353CC}">
              <c16:uniqueId val="{00000000-CAA2-45B6-83FC-C220793601D0}"/>
            </c:ext>
          </c:extLst>
        </c:ser>
        <c:ser>
          <c:idx val="1"/>
          <c:order val="1"/>
          <c:tx>
            <c:strRef>
              <c:f>'Religiøs tilhørighet'!$N$8</c:f>
              <c:strCache>
                <c:ptCount val="1"/>
                <c:pt idx="0">
                  <c:v>Islam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'Religiøs tilhørighet'!$L$9:$L$12</c:f>
              <c:strCache>
                <c:ptCount val="4"/>
                <c:pt idx="0">
                  <c:v>Skole </c:v>
                </c:pt>
                <c:pt idx="1">
                  <c:v>Helsevesenet</c:v>
                </c:pt>
                <c:pt idx="2">
                  <c:v>NAV</c:v>
                </c:pt>
                <c:pt idx="3">
                  <c:v>Arbeidssøker </c:v>
                </c:pt>
              </c:strCache>
            </c:strRef>
          </c:cat>
          <c:val>
            <c:numRef>
              <c:f>'Religiøs tilhørighet'!$N$9:$N$12</c:f>
              <c:numCache>
                <c:formatCode>General</c:formatCode>
                <c:ptCount val="4"/>
                <c:pt idx="0">
                  <c:v>42.1</c:v>
                </c:pt>
                <c:pt idx="1">
                  <c:v>40.9</c:v>
                </c:pt>
                <c:pt idx="2">
                  <c:v>51.5</c:v>
                </c:pt>
                <c:pt idx="3">
                  <c:v>62.7</c:v>
                </c:pt>
              </c:numCache>
            </c:numRef>
          </c:val>
          <c:extLst>
            <c:ext xmlns:c16="http://schemas.microsoft.com/office/drawing/2014/chart" uri="{C3380CC4-5D6E-409C-BE32-E72D297353CC}">
              <c16:uniqueId val="{00000001-CAA2-45B6-83FC-C220793601D0}"/>
            </c:ext>
          </c:extLst>
        </c:ser>
        <c:dLbls>
          <c:showLegendKey val="0"/>
          <c:showVal val="0"/>
          <c:showCatName val="0"/>
          <c:showSerName val="0"/>
          <c:showPercent val="0"/>
          <c:showBubbleSize val="0"/>
        </c:dLbls>
        <c:gapWidth val="182"/>
        <c:axId val="555657272"/>
        <c:axId val="555654528"/>
      </c:barChart>
      <c:catAx>
        <c:axId val="555657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crossAx val="555654528"/>
        <c:crosses val="autoZero"/>
        <c:auto val="1"/>
        <c:lblAlgn val="ctr"/>
        <c:lblOffset val="100"/>
        <c:noMultiLvlLbl val="0"/>
      </c:catAx>
      <c:valAx>
        <c:axId val="555654528"/>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55657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6889764-1670-4F20-8A69-0AA4A4FC2430}" type="datetimeFigureOut">
              <a:rPr lang="nb-NO" smtClean="0"/>
              <a:t>26.10.2022</a:t>
            </a:fld>
            <a:endParaRPr lang="nb-NO"/>
          </a:p>
        </p:txBody>
      </p:sp>
      <p:sp>
        <p:nvSpPr>
          <p:cNvPr id="4" name="Plassholder for lysbil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FFF262A-9F40-4F2D-82C9-AFF995E0A53B}" type="slidenum">
              <a:rPr lang="nb-NO" smtClean="0"/>
              <a:t>‹#›</a:t>
            </a:fld>
            <a:endParaRPr lang="nb-NO"/>
          </a:p>
        </p:txBody>
      </p:sp>
    </p:spTree>
    <p:extLst>
      <p:ext uri="{BB962C8B-B14F-4D97-AF65-F5344CB8AC3E}">
        <p14:creationId xmlns:p14="http://schemas.microsoft.com/office/powerpoint/2010/main" val="3006576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Det er viktig å igjen være klar over at vi her studerer selvrapporterte erfaringer med diskriminering og forskjellsbehandling. Og vi har brukt en bred definisjon av diskriminering: å bli behandlet dårligere enn andre. Vi kan ikke si noe om hvor mye rasisme og diskriminering forekommer, men vi kan si noe om hvor mye respondentene sier at de opplever dette. </a:t>
            </a:r>
          </a:p>
        </p:txBody>
      </p:sp>
      <p:sp>
        <p:nvSpPr>
          <p:cNvPr id="4" name="Plassholder for lysbildenummer 3"/>
          <p:cNvSpPr>
            <a:spLocks noGrp="1"/>
          </p:cNvSpPr>
          <p:nvPr>
            <p:ph type="sldNum" sz="quarter" idx="5"/>
          </p:nvPr>
        </p:nvSpPr>
        <p:spPr/>
        <p:txBody>
          <a:bodyPr/>
          <a:lstStyle/>
          <a:p>
            <a:fld id="{D8B5A531-9162-43E2-B3F8-5F6BFC0DE060}" type="slidenum">
              <a:rPr lang="nb-NO" smtClean="0"/>
              <a:t>4</a:t>
            </a:fld>
            <a:endParaRPr lang="nb-NO"/>
          </a:p>
        </p:txBody>
      </p:sp>
    </p:spTree>
    <p:extLst>
      <p:ext uri="{BB962C8B-B14F-4D97-AF65-F5344CB8AC3E}">
        <p14:creationId xmlns:p14="http://schemas.microsoft.com/office/powerpoint/2010/main" val="175383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D8B5A531-9162-43E2-B3F8-5F6BFC0DE060}" type="slidenum">
              <a:rPr lang="nb-NO" smtClean="0"/>
              <a:t>6</a:t>
            </a:fld>
            <a:endParaRPr lang="nb-NO"/>
          </a:p>
        </p:txBody>
      </p:sp>
    </p:spTree>
    <p:extLst>
      <p:ext uri="{BB962C8B-B14F-4D97-AF65-F5344CB8AC3E}">
        <p14:creationId xmlns:p14="http://schemas.microsoft.com/office/powerpoint/2010/main" val="2085275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D8B5A531-9162-43E2-B3F8-5F6BFC0DE060}" type="slidenum">
              <a:rPr lang="nb-NO" smtClean="0"/>
              <a:t>7</a:t>
            </a:fld>
            <a:endParaRPr lang="nb-NO"/>
          </a:p>
        </p:txBody>
      </p:sp>
    </p:spTree>
    <p:extLst>
      <p:ext uri="{BB962C8B-B14F-4D97-AF65-F5344CB8AC3E}">
        <p14:creationId xmlns:p14="http://schemas.microsoft.com/office/powerpoint/2010/main" val="1158812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D8B5A531-9162-43E2-B3F8-5F6BFC0DE060}" type="slidenum">
              <a:rPr lang="nb-NO" smtClean="0"/>
              <a:t>8</a:t>
            </a:fld>
            <a:endParaRPr lang="nb-NO"/>
          </a:p>
        </p:txBody>
      </p:sp>
    </p:spTree>
    <p:extLst>
      <p:ext uri="{BB962C8B-B14F-4D97-AF65-F5344CB8AC3E}">
        <p14:creationId xmlns:p14="http://schemas.microsoft.com/office/powerpoint/2010/main" val="1639040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rollen som arbeidssøker og i møte med NAV rapporterer menn signifikant oftere negative opplevelser enn kvinner, men vi finner ingen tegn til slike kjønnsforskjeller i møte med de andre sektorene.</a:t>
            </a:r>
          </a:p>
        </p:txBody>
      </p:sp>
      <p:sp>
        <p:nvSpPr>
          <p:cNvPr id="4" name="Plassholder for lysbildenummer 3"/>
          <p:cNvSpPr>
            <a:spLocks noGrp="1"/>
          </p:cNvSpPr>
          <p:nvPr>
            <p:ph type="sldNum" sz="quarter" idx="5"/>
          </p:nvPr>
        </p:nvSpPr>
        <p:spPr/>
        <p:txBody>
          <a:bodyPr/>
          <a:lstStyle/>
          <a:p>
            <a:fld id="{D8B5A531-9162-43E2-B3F8-5F6BFC0DE060}" type="slidenum">
              <a:rPr lang="nb-NO" smtClean="0"/>
              <a:t>9</a:t>
            </a:fld>
            <a:endParaRPr lang="nb-NO"/>
          </a:p>
        </p:txBody>
      </p:sp>
    </p:spTree>
    <p:extLst>
      <p:ext uri="{BB962C8B-B14F-4D97-AF65-F5344CB8AC3E}">
        <p14:creationId xmlns:p14="http://schemas.microsoft.com/office/powerpoint/2010/main" val="2529956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finner også at innvandrere, sammenlignet med norskfødte etterkommere av innvandrere, er mer utsatt for å oppleve dårligere behandling på det kommunale arbeidsmarkedet (altså i tilfeller der Oslo kommune er potensiell arbeidsgiver). I rollen som arbeidssøker: her er forskjellene statistisk signifikante på 1-prosents nivå. </a:t>
            </a:r>
          </a:p>
        </p:txBody>
      </p:sp>
      <p:sp>
        <p:nvSpPr>
          <p:cNvPr id="4" name="Plassholder for lysbildenummer 3"/>
          <p:cNvSpPr>
            <a:spLocks noGrp="1"/>
          </p:cNvSpPr>
          <p:nvPr>
            <p:ph type="sldNum" sz="quarter" idx="5"/>
          </p:nvPr>
        </p:nvSpPr>
        <p:spPr/>
        <p:txBody>
          <a:bodyPr/>
          <a:lstStyle/>
          <a:p>
            <a:fld id="{D8B5A531-9162-43E2-B3F8-5F6BFC0DE060}" type="slidenum">
              <a:rPr lang="nb-NO" smtClean="0"/>
              <a:t>10</a:t>
            </a:fld>
            <a:endParaRPr lang="nb-NO"/>
          </a:p>
        </p:txBody>
      </p:sp>
    </p:spTree>
    <p:extLst>
      <p:ext uri="{BB962C8B-B14F-4D97-AF65-F5344CB8AC3E}">
        <p14:creationId xmlns:p14="http://schemas.microsoft.com/office/powerpoint/2010/main" val="3107271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Respondenter som oppgir å ha en tilknytning til islam er særlig utsatte for diskriminering på grunnlag av religiøs tilknytning, men også på grunnlag av etnisitet/nasjonal opprinnelse/hudfarge. Etnisitet: For NAV og helsevesenet er disse forskjellene er statistisk signifikante på 5-prosents nivå. Religiøs tilhørighet: Disse forskjellene er statistisk signifikante på 1-prosents nivå i møte med alle fire sektorene. </a:t>
            </a:r>
          </a:p>
        </p:txBody>
      </p:sp>
      <p:sp>
        <p:nvSpPr>
          <p:cNvPr id="4" name="Plassholder for lysbildenummer 3"/>
          <p:cNvSpPr>
            <a:spLocks noGrp="1"/>
          </p:cNvSpPr>
          <p:nvPr>
            <p:ph type="sldNum" sz="quarter" idx="5"/>
          </p:nvPr>
        </p:nvSpPr>
        <p:spPr/>
        <p:txBody>
          <a:bodyPr/>
          <a:lstStyle/>
          <a:p>
            <a:fld id="{D8B5A531-9162-43E2-B3F8-5F6BFC0DE060}" type="slidenum">
              <a:rPr lang="nb-NO" smtClean="0"/>
              <a:t>11</a:t>
            </a:fld>
            <a:endParaRPr lang="nb-NO"/>
          </a:p>
        </p:txBody>
      </p:sp>
    </p:spTree>
    <p:extLst>
      <p:ext uri="{BB962C8B-B14F-4D97-AF65-F5344CB8AC3E}">
        <p14:creationId xmlns:p14="http://schemas.microsoft.com/office/powerpoint/2010/main" val="1201618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D8B5A531-9162-43E2-B3F8-5F6BFC0DE060}" type="slidenum">
              <a:rPr lang="nb-NO" smtClean="0"/>
              <a:t>12</a:t>
            </a:fld>
            <a:endParaRPr lang="nb-NO"/>
          </a:p>
        </p:txBody>
      </p:sp>
    </p:spTree>
    <p:extLst>
      <p:ext uri="{BB962C8B-B14F-4D97-AF65-F5344CB8AC3E}">
        <p14:creationId xmlns:p14="http://schemas.microsoft.com/office/powerpoint/2010/main" val="2057368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October 26, 2022</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65470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October 26, 2022</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97573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October 26, 2022</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05004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October 26, 2022</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382024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October 26, 2022</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189381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October 26, 2022</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3329104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October 26, 2022</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93382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October 26, 2022</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0692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October 26, 2022</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818199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October 26, 2022</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717765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October 26, 2022</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952847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October 26, 2022</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2738311234"/>
      </p:ext>
    </p:extLst>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C54F4CE-85F0-46ED-80DA-9518C9251A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ADD1FCA-8ACB-4958-81DD-4CDD6D3E19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5440670"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tel 1">
            <a:extLst>
              <a:ext uri="{FF2B5EF4-FFF2-40B4-BE49-F238E27FC236}">
                <a16:creationId xmlns:a16="http://schemas.microsoft.com/office/drawing/2014/main" id="{66CAA527-DDFB-4395-A485-93251775F832}"/>
              </a:ext>
            </a:extLst>
          </p:cNvPr>
          <p:cNvSpPr>
            <a:spLocks noGrp="1"/>
          </p:cNvSpPr>
          <p:nvPr>
            <p:ph type="ctrTitle"/>
          </p:nvPr>
        </p:nvSpPr>
        <p:spPr>
          <a:xfrm>
            <a:off x="773408" y="992094"/>
            <a:ext cx="3760499" cy="2795160"/>
          </a:xfrm>
        </p:spPr>
        <p:txBody>
          <a:bodyPr>
            <a:normAutofit/>
          </a:bodyPr>
          <a:lstStyle/>
          <a:p>
            <a:pPr>
              <a:lnSpc>
                <a:spcPct val="100000"/>
              </a:lnSpc>
            </a:pPr>
            <a:r>
              <a:rPr lang="nb-NO" sz="2400" dirty="0">
                <a:latin typeface="Palatino Linotype" panose="02040502050505030304" pitchFamily="18" charset="0"/>
              </a:rPr>
              <a:t>Kartlegging av erfaringer med rasisme og diskriminering i møte med Oslo kommune</a:t>
            </a:r>
          </a:p>
        </p:txBody>
      </p:sp>
      <p:sp>
        <p:nvSpPr>
          <p:cNvPr id="3" name="Undertittel 2">
            <a:extLst>
              <a:ext uri="{FF2B5EF4-FFF2-40B4-BE49-F238E27FC236}">
                <a16:creationId xmlns:a16="http://schemas.microsoft.com/office/drawing/2014/main" id="{5F190563-376E-4DCA-B8EF-5215E0D5AC0D}"/>
              </a:ext>
            </a:extLst>
          </p:cNvPr>
          <p:cNvSpPr>
            <a:spLocks noGrp="1"/>
          </p:cNvSpPr>
          <p:nvPr>
            <p:ph type="subTitle" idx="1"/>
          </p:nvPr>
        </p:nvSpPr>
        <p:spPr>
          <a:xfrm>
            <a:off x="916994" y="4121253"/>
            <a:ext cx="3473327" cy="1136843"/>
          </a:xfrm>
        </p:spPr>
        <p:txBody>
          <a:bodyPr>
            <a:normAutofit fontScale="85000" lnSpcReduction="20000"/>
          </a:bodyPr>
          <a:lstStyle/>
          <a:p>
            <a:r>
              <a:rPr lang="nb-NO" dirty="0">
                <a:latin typeface="Candara" panose="020E0502030303020204" pitchFamily="34" charset="0"/>
              </a:rPr>
              <a:t>Byrådets ledersamling, Torsdag 27. oktober 2022.</a:t>
            </a:r>
          </a:p>
          <a:p>
            <a:r>
              <a:rPr lang="nb-NO" dirty="0">
                <a:latin typeface="Candara" panose="020E0502030303020204" pitchFamily="34" charset="0"/>
              </a:rPr>
              <a:t>Edvard N. Larsen (e.n.larsen@sosgeouio.no)</a:t>
            </a:r>
          </a:p>
        </p:txBody>
      </p:sp>
      <p:pic>
        <p:nvPicPr>
          <p:cNvPr id="4" name="Bilde 3">
            <a:extLst>
              <a:ext uri="{FF2B5EF4-FFF2-40B4-BE49-F238E27FC236}">
                <a16:creationId xmlns:a16="http://schemas.microsoft.com/office/drawing/2014/main" id="{C3B0943C-F901-4F97-93BD-8194044A906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60203"/>
          <a:stretch/>
        </p:blipFill>
        <p:spPr>
          <a:xfrm>
            <a:off x="5617029" y="1803904"/>
            <a:ext cx="5857124" cy="3294641"/>
          </a:xfrm>
          <a:prstGeom prst="rect">
            <a:avLst/>
          </a:prstGeom>
        </p:spPr>
      </p:pic>
    </p:spTree>
    <p:extLst>
      <p:ext uri="{BB962C8B-B14F-4D97-AF65-F5344CB8AC3E}">
        <p14:creationId xmlns:p14="http://schemas.microsoft.com/office/powerpoint/2010/main" val="796131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726FCEC5-8C73-4791-BE38-DF9CECF03E99}"/>
              </a:ext>
            </a:extLst>
          </p:cNvPr>
          <p:cNvSpPr txBox="1"/>
          <p:nvPr/>
        </p:nvSpPr>
        <p:spPr>
          <a:xfrm>
            <a:off x="335280" y="579817"/>
            <a:ext cx="8061820" cy="523220"/>
          </a:xfrm>
          <a:prstGeom prst="rect">
            <a:avLst/>
          </a:prstGeom>
          <a:noFill/>
        </p:spPr>
        <p:txBody>
          <a:bodyPr wrap="square" rtlCol="0">
            <a:spAutoFit/>
          </a:bodyPr>
          <a:lstStyle/>
          <a:p>
            <a:r>
              <a:rPr lang="nb-NO" sz="2800" dirty="0">
                <a:latin typeface="Candara" panose="020E0502030303020204" pitchFamily="34" charset="0"/>
              </a:rPr>
              <a:t>Innvandrere og etterkommere av innvandrere</a:t>
            </a:r>
          </a:p>
        </p:txBody>
      </p:sp>
      <p:graphicFrame>
        <p:nvGraphicFramePr>
          <p:cNvPr id="4" name="Diagram 3">
            <a:extLst>
              <a:ext uri="{FF2B5EF4-FFF2-40B4-BE49-F238E27FC236}">
                <a16:creationId xmlns:a16="http://schemas.microsoft.com/office/drawing/2014/main" id="{953DF4D7-F489-47DA-897E-7F04489181D5}"/>
              </a:ext>
            </a:extLst>
          </p:cNvPr>
          <p:cNvGraphicFramePr/>
          <p:nvPr>
            <p:extLst>
              <p:ext uri="{D42A27DB-BD31-4B8C-83A1-F6EECF244321}">
                <p14:modId xmlns:p14="http://schemas.microsoft.com/office/powerpoint/2010/main" val="367118910"/>
              </p:ext>
            </p:extLst>
          </p:nvPr>
        </p:nvGraphicFramePr>
        <p:xfrm>
          <a:off x="335279" y="2469719"/>
          <a:ext cx="10524631" cy="4066548"/>
        </p:xfrm>
        <a:graphic>
          <a:graphicData uri="http://schemas.openxmlformats.org/drawingml/2006/chart">
            <c:chart xmlns:c="http://schemas.openxmlformats.org/drawingml/2006/chart" xmlns:r="http://schemas.openxmlformats.org/officeDocument/2006/relationships" r:id="rId3"/>
          </a:graphicData>
        </a:graphic>
      </p:graphicFrame>
      <p:sp>
        <p:nvSpPr>
          <p:cNvPr id="5" name="TekstSylinder 4">
            <a:extLst>
              <a:ext uri="{FF2B5EF4-FFF2-40B4-BE49-F238E27FC236}">
                <a16:creationId xmlns:a16="http://schemas.microsoft.com/office/drawing/2014/main" id="{017A2BCB-59E4-4638-9A0E-92F31C510373}"/>
              </a:ext>
            </a:extLst>
          </p:cNvPr>
          <p:cNvSpPr txBox="1"/>
          <p:nvPr/>
        </p:nvSpPr>
        <p:spPr>
          <a:xfrm>
            <a:off x="335280" y="1944177"/>
            <a:ext cx="4731391" cy="369332"/>
          </a:xfrm>
          <a:prstGeom prst="rect">
            <a:avLst/>
          </a:prstGeom>
          <a:noFill/>
        </p:spPr>
        <p:txBody>
          <a:bodyPr wrap="square" rtlCol="0">
            <a:spAutoFit/>
          </a:bodyPr>
          <a:lstStyle/>
          <a:p>
            <a:r>
              <a:rPr lang="nb-NO" dirty="0">
                <a:latin typeface="Candara" panose="020E0502030303020204" pitchFamily="34" charset="0"/>
              </a:rPr>
              <a:t>Etnisitet, nasjonal opprinnelse, hudfarge </a:t>
            </a:r>
          </a:p>
        </p:txBody>
      </p:sp>
    </p:spTree>
    <p:extLst>
      <p:ext uri="{BB962C8B-B14F-4D97-AF65-F5344CB8AC3E}">
        <p14:creationId xmlns:p14="http://schemas.microsoft.com/office/powerpoint/2010/main" val="3947249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56DC6137-0B6F-4919-8802-4F5B55FEBF3B}"/>
              </a:ext>
            </a:extLst>
          </p:cNvPr>
          <p:cNvSpPr txBox="1"/>
          <p:nvPr/>
        </p:nvSpPr>
        <p:spPr>
          <a:xfrm>
            <a:off x="563418" y="792354"/>
            <a:ext cx="5761219" cy="523220"/>
          </a:xfrm>
          <a:prstGeom prst="rect">
            <a:avLst/>
          </a:prstGeom>
          <a:noFill/>
        </p:spPr>
        <p:txBody>
          <a:bodyPr wrap="square" rtlCol="0">
            <a:spAutoFit/>
          </a:bodyPr>
          <a:lstStyle/>
          <a:p>
            <a:r>
              <a:rPr lang="nb-NO" sz="2800" dirty="0">
                <a:latin typeface="Candara" panose="020E0502030303020204" pitchFamily="34" charset="0"/>
              </a:rPr>
              <a:t>Religiøs tilhørighet</a:t>
            </a:r>
          </a:p>
        </p:txBody>
      </p:sp>
      <p:sp>
        <p:nvSpPr>
          <p:cNvPr id="4" name="TekstSylinder 3">
            <a:extLst>
              <a:ext uri="{FF2B5EF4-FFF2-40B4-BE49-F238E27FC236}">
                <a16:creationId xmlns:a16="http://schemas.microsoft.com/office/drawing/2014/main" id="{93C58646-5B2E-4E37-A2C8-D6B2BB9CC590}"/>
              </a:ext>
            </a:extLst>
          </p:cNvPr>
          <p:cNvSpPr txBox="1"/>
          <p:nvPr/>
        </p:nvSpPr>
        <p:spPr>
          <a:xfrm>
            <a:off x="563418" y="1790881"/>
            <a:ext cx="4858327" cy="369332"/>
          </a:xfrm>
          <a:prstGeom prst="rect">
            <a:avLst/>
          </a:prstGeom>
          <a:noFill/>
        </p:spPr>
        <p:txBody>
          <a:bodyPr wrap="square" rtlCol="0">
            <a:spAutoFit/>
          </a:bodyPr>
          <a:lstStyle/>
          <a:p>
            <a:r>
              <a:rPr lang="nb-NO" dirty="0">
                <a:latin typeface="Candara" panose="020E0502030303020204" pitchFamily="34" charset="0"/>
              </a:rPr>
              <a:t>E</a:t>
            </a:r>
            <a:r>
              <a:rPr lang="nb-NO" sz="1800" dirty="0">
                <a:latin typeface="Candara" panose="020E0502030303020204" pitchFamily="34" charset="0"/>
              </a:rPr>
              <a:t>tnisitet, nasjonal opprinnelse, hudfarge</a:t>
            </a:r>
            <a:endParaRPr lang="nb-NO" dirty="0">
              <a:latin typeface="Candara" panose="020E0502030303020204" pitchFamily="34" charset="0"/>
            </a:endParaRPr>
          </a:p>
        </p:txBody>
      </p:sp>
      <p:graphicFrame>
        <p:nvGraphicFramePr>
          <p:cNvPr id="6" name="Diagram 5">
            <a:extLst>
              <a:ext uri="{FF2B5EF4-FFF2-40B4-BE49-F238E27FC236}">
                <a16:creationId xmlns:a16="http://schemas.microsoft.com/office/drawing/2014/main" id="{80D6DAA3-B388-49D5-A7D4-10B34039C645}"/>
              </a:ext>
            </a:extLst>
          </p:cNvPr>
          <p:cNvGraphicFramePr/>
          <p:nvPr>
            <p:extLst>
              <p:ext uri="{D42A27DB-BD31-4B8C-83A1-F6EECF244321}">
                <p14:modId xmlns:p14="http://schemas.microsoft.com/office/powerpoint/2010/main" val="2541847324"/>
              </p:ext>
            </p:extLst>
          </p:nvPr>
        </p:nvGraphicFramePr>
        <p:xfrm>
          <a:off x="6324138" y="2216630"/>
          <a:ext cx="5760720" cy="2628387"/>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a:extLst>
              <a:ext uri="{FF2B5EF4-FFF2-40B4-BE49-F238E27FC236}">
                <a16:creationId xmlns:a16="http://schemas.microsoft.com/office/drawing/2014/main" id="{122B9DEE-FC23-49BD-84C5-DA1C32FA584B}"/>
              </a:ext>
            </a:extLst>
          </p:cNvPr>
          <p:cNvSpPr txBox="1"/>
          <p:nvPr/>
        </p:nvSpPr>
        <p:spPr>
          <a:xfrm>
            <a:off x="6324138" y="1790881"/>
            <a:ext cx="3775708" cy="369332"/>
          </a:xfrm>
          <a:prstGeom prst="rect">
            <a:avLst/>
          </a:prstGeom>
          <a:noFill/>
        </p:spPr>
        <p:txBody>
          <a:bodyPr wrap="square" rtlCol="0">
            <a:spAutoFit/>
          </a:bodyPr>
          <a:lstStyle/>
          <a:p>
            <a:r>
              <a:rPr lang="nb-NO" dirty="0">
                <a:latin typeface="Candara" panose="020E0502030303020204" pitchFamily="34" charset="0"/>
              </a:rPr>
              <a:t>Religiøs tilhørighet</a:t>
            </a:r>
          </a:p>
        </p:txBody>
      </p:sp>
      <p:graphicFrame>
        <p:nvGraphicFramePr>
          <p:cNvPr id="9" name="Diagram 8">
            <a:extLst>
              <a:ext uri="{FF2B5EF4-FFF2-40B4-BE49-F238E27FC236}">
                <a16:creationId xmlns:a16="http://schemas.microsoft.com/office/drawing/2014/main" id="{E7284978-81A1-4B2E-BECC-C7DCBDEEF10A}"/>
              </a:ext>
            </a:extLst>
          </p:cNvPr>
          <p:cNvGraphicFramePr/>
          <p:nvPr>
            <p:extLst>
              <p:ext uri="{D42A27DB-BD31-4B8C-83A1-F6EECF244321}">
                <p14:modId xmlns:p14="http://schemas.microsoft.com/office/powerpoint/2010/main" val="4273270112"/>
              </p:ext>
            </p:extLst>
          </p:nvPr>
        </p:nvGraphicFramePr>
        <p:xfrm>
          <a:off x="563418" y="2273048"/>
          <a:ext cx="5760720" cy="251555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47140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2866B74-75BA-465F-8ACE-B0615E784B22}"/>
              </a:ext>
            </a:extLst>
          </p:cNvPr>
          <p:cNvSpPr>
            <a:spLocks noGrp="1"/>
          </p:cNvSpPr>
          <p:nvPr>
            <p:ph type="title"/>
          </p:nvPr>
        </p:nvSpPr>
        <p:spPr/>
        <p:txBody>
          <a:bodyPr/>
          <a:lstStyle/>
          <a:p>
            <a:r>
              <a:rPr lang="nb-NO" dirty="0">
                <a:latin typeface="Palatino Linotype" panose="02040502050505030304" pitchFamily="18" charset="0"/>
              </a:rPr>
              <a:t>Hovedfunn fra den kvantitative undersøkelsen</a:t>
            </a:r>
          </a:p>
        </p:txBody>
      </p:sp>
      <p:sp>
        <p:nvSpPr>
          <p:cNvPr id="3" name="Plassholder for innhold 2">
            <a:extLst>
              <a:ext uri="{FF2B5EF4-FFF2-40B4-BE49-F238E27FC236}">
                <a16:creationId xmlns:a16="http://schemas.microsoft.com/office/drawing/2014/main" id="{DB04467F-0E75-42D9-B55C-20B316F1AD91}"/>
              </a:ext>
            </a:extLst>
          </p:cNvPr>
          <p:cNvSpPr>
            <a:spLocks noGrp="1"/>
          </p:cNvSpPr>
          <p:nvPr>
            <p:ph idx="1"/>
          </p:nvPr>
        </p:nvSpPr>
        <p:spPr>
          <a:xfrm>
            <a:off x="1050879" y="2337352"/>
            <a:ext cx="9810604" cy="4428753"/>
          </a:xfrm>
        </p:spPr>
        <p:txBody>
          <a:bodyPr/>
          <a:lstStyle/>
          <a:p>
            <a:r>
              <a:rPr lang="nb-NO" sz="2400" dirty="0">
                <a:latin typeface="Palatino Linotype" panose="02040502050505030304" pitchFamily="18" charset="0"/>
              </a:rPr>
              <a:t>Hovedfunn 1 – opplevelser av å bli behandlet dårligere enn andre er utbredt </a:t>
            </a:r>
          </a:p>
          <a:p>
            <a:pPr marL="617220" lvl="1" indent="-342900">
              <a:buFont typeface="Arial" panose="020B0604020202020204" pitchFamily="34" charset="0"/>
              <a:buChar char="•"/>
            </a:pPr>
            <a:r>
              <a:rPr lang="nb-NO" sz="2000" dirty="0">
                <a:latin typeface="Palatino Linotype" panose="02040502050505030304" pitchFamily="18" charset="0"/>
              </a:rPr>
              <a:t>Særlig på bakgrunn av etnisitet, nasjonal opprinnelse, hudfarge og religiøs tilhørighet</a:t>
            </a:r>
          </a:p>
          <a:p>
            <a:pPr marL="617220" lvl="1" indent="-342900">
              <a:buFont typeface="Arial" panose="020B0604020202020204" pitchFamily="34" charset="0"/>
              <a:buChar char="•"/>
            </a:pPr>
            <a:r>
              <a:rPr lang="nb-NO" sz="2000" dirty="0">
                <a:latin typeface="Palatino Linotype" panose="02040502050505030304" pitchFamily="18" charset="0"/>
              </a:rPr>
              <a:t>Variasjon på tvers av tjenester/sektorer </a:t>
            </a:r>
          </a:p>
          <a:p>
            <a:r>
              <a:rPr lang="nb-NO" sz="2400" dirty="0">
                <a:latin typeface="Palatino Linotype" panose="02040502050505030304" pitchFamily="18" charset="0"/>
              </a:rPr>
              <a:t>Hovedfunn 2 – ingen store forskjeller mellom undergrupper</a:t>
            </a:r>
          </a:p>
          <a:p>
            <a:pPr marL="617220" lvl="1" indent="-342900">
              <a:buFont typeface="Arial" panose="020B0604020202020204" pitchFamily="34" charset="0"/>
              <a:buChar char="•"/>
            </a:pPr>
            <a:r>
              <a:rPr lang="nb-NO" sz="2000" dirty="0">
                <a:latin typeface="Palatino Linotype" panose="02040502050505030304" pitchFamily="18" charset="0"/>
              </a:rPr>
              <a:t>Menn noe mer utsatt enn kvinner </a:t>
            </a:r>
          </a:p>
          <a:p>
            <a:pPr marL="617220" lvl="1" indent="-342900">
              <a:buFont typeface="Arial" panose="020B0604020202020204" pitchFamily="34" charset="0"/>
              <a:buChar char="•"/>
            </a:pPr>
            <a:r>
              <a:rPr lang="nb-NO" sz="2000" dirty="0">
                <a:latin typeface="Palatino Linotype" panose="02040502050505030304" pitchFamily="18" charset="0"/>
              </a:rPr>
              <a:t>Innvandrere mer utsatt enn etterkommere av innvandrere</a:t>
            </a:r>
          </a:p>
          <a:p>
            <a:pPr marL="617220" lvl="1" indent="-342900">
              <a:buFont typeface="Arial" panose="020B0604020202020204" pitchFamily="34" charset="0"/>
              <a:buChar char="•"/>
            </a:pPr>
            <a:r>
              <a:rPr lang="nb-NO" sz="2000" dirty="0">
                <a:latin typeface="Palatino Linotype" panose="02040502050505030304" pitchFamily="18" charset="0"/>
              </a:rPr>
              <a:t>Muslimer mer utsatt enn andre</a:t>
            </a:r>
          </a:p>
          <a:p>
            <a:pPr lvl="1"/>
            <a:endParaRPr lang="nb-NO" dirty="0">
              <a:latin typeface="Palatino Linotype" panose="02040502050505030304" pitchFamily="18" charset="0"/>
            </a:endParaRPr>
          </a:p>
        </p:txBody>
      </p:sp>
    </p:spTree>
    <p:extLst>
      <p:ext uri="{BB962C8B-B14F-4D97-AF65-F5344CB8AC3E}">
        <p14:creationId xmlns:p14="http://schemas.microsoft.com/office/powerpoint/2010/main" val="28512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38C2BC-98A4-442F-B141-8A1D39F09A07}"/>
              </a:ext>
            </a:extLst>
          </p:cNvPr>
          <p:cNvSpPr>
            <a:spLocks noGrp="1"/>
          </p:cNvSpPr>
          <p:nvPr>
            <p:ph type="title"/>
          </p:nvPr>
        </p:nvSpPr>
        <p:spPr/>
        <p:txBody>
          <a:bodyPr>
            <a:normAutofit/>
          </a:bodyPr>
          <a:lstStyle/>
          <a:p>
            <a:r>
              <a:rPr lang="nb-NO" sz="3200" dirty="0">
                <a:latin typeface="Palatino Linotype" panose="02040502050505030304" pitchFamily="18" charset="0"/>
              </a:rPr>
              <a:t>HOVEDFUNN fra Innsiktsseminarer</a:t>
            </a:r>
          </a:p>
        </p:txBody>
      </p:sp>
      <p:sp>
        <p:nvSpPr>
          <p:cNvPr id="3" name="Plassholder for innhold 2">
            <a:extLst>
              <a:ext uri="{FF2B5EF4-FFF2-40B4-BE49-F238E27FC236}">
                <a16:creationId xmlns:a16="http://schemas.microsoft.com/office/drawing/2014/main" id="{2230C8C6-71F7-4381-A8F4-34BE7CA82BE1}"/>
              </a:ext>
            </a:extLst>
          </p:cNvPr>
          <p:cNvSpPr>
            <a:spLocks noGrp="1"/>
          </p:cNvSpPr>
          <p:nvPr>
            <p:ph idx="1"/>
          </p:nvPr>
        </p:nvSpPr>
        <p:spPr/>
        <p:txBody>
          <a:bodyPr>
            <a:normAutofit/>
          </a:bodyPr>
          <a:lstStyle/>
          <a:p>
            <a:r>
              <a:rPr lang="nb-NO" dirty="0">
                <a:latin typeface="Palatino Linotype" panose="02040502050505030304" pitchFamily="18" charset="0"/>
              </a:rPr>
              <a:t>Deltakere fra: </a:t>
            </a:r>
            <a:r>
              <a:rPr lang="nb-NO" b="1" dirty="0">
                <a:latin typeface="Palatino Linotype" panose="02040502050505030304" pitchFamily="18" charset="0"/>
              </a:rPr>
              <a:t>sivilsamfunnsorganisasjoner som arbeider på rasisme- og diskrimineringsfeltet</a:t>
            </a:r>
            <a:r>
              <a:rPr lang="nb-NO" dirty="0">
                <a:latin typeface="Palatino Linotype" panose="02040502050505030304" pitchFamily="18" charset="0"/>
              </a:rPr>
              <a:t>, </a:t>
            </a:r>
            <a:r>
              <a:rPr lang="nb-NO" b="1" dirty="0">
                <a:latin typeface="Palatino Linotype" panose="02040502050505030304" pitchFamily="18" charset="0"/>
              </a:rPr>
              <a:t>etater og tjenester på bydelsnivå i Oslo kommune</a:t>
            </a:r>
            <a:r>
              <a:rPr lang="nb-NO" dirty="0">
                <a:latin typeface="Palatino Linotype" panose="02040502050505030304" pitchFamily="18" charset="0"/>
              </a:rPr>
              <a:t>, </a:t>
            </a:r>
            <a:r>
              <a:rPr lang="nb-NO" b="1" dirty="0">
                <a:latin typeface="Palatino Linotype" panose="02040502050505030304" pitchFamily="18" charset="0"/>
              </a:rPr>
              <a:t>representanter for brukergrupper</a:t>
            </a:r>
            <a:r>
              <a:rPr lang="nb-NO" dirty="0">
                <a:latin typeface="Palatino Linotype" panose="02040502050505030304" pitchFamily="18" charset="0"/>
              </a:rPr>
              <a:t>, </a:t>
            </a:r>
            <a:r>
              <a:rPr lang="nb-NO" b="1" dirty="0">
                <a:latin typeface="Palatino Linotype" panose="02040502050505030304" pitchFamily="18" charset="0"/>
              </a:rPr>
              <a:t>representanter for skole- og elevråd i ulike bydeler i Oslo</a:t>
            </a:r>
            <a:r>
              <a:rPr lang="nb-NO" dirty="0">
                <a:latin typeface="Palatino Linotype" panose="02040502050505030304" pitchFamily="18" charset="0"/>
              </a:rPr>
              <a:t>, samt </a:t>
            </a:r>
            <a:r>
              <a:rPr lang="nb-NO" b="1" dirty="0">
                <a:latin typeface="Palatino Linotype" panose="02040502050505030304" pitchFamily="18" charset="0"/>
              </a:rPr>
              <a:t>minoritetsungdom.</a:t>
            </a:r>
          </a:p>
          <a:p>
            <a:r>
              <a:rPr lang="nb-NO" dirty="0">
                <a:latin typeface="Palatino Linotype" panose="02040502050505030304" pitchFamily="18" charset="0"/>
              </a:rPr>
              <a:t>Innsiktsseminarer som hadde fokus på interseksjonalitet. </a:t>
            </a:r>
          </a:p>
          <a:p>
            <a:r>
              <a:rPr lang="nb-NO" dirty="0">
                <a:latin typeface="Palatino Linotype" panose="02040502050505030304" pitchFamily="18" charset="0"/>
              </a:rPr>
              <a:t>Viktig: de konkrete eksemplene vi her har ikke gir seg ut for å beskrive et totalbilde av opplevd rasisme og diskriminering i møte med Oslo kommune.</a:t>
            </a:r>
          </a:p>
          <a:p>
            <a:r>
              <a:rPr lang="nb-NO" dirty="0">
                <a:latin typeface="Palatino Linotype" panose="02040502050505030304" pitchFamily="18" charset="0"/>
              </a:rPr>
              <a:t>Dette er opplevelser og erfaringer som opplagt vil være farget av deres utgangspunkt og ståsteder.</a:t>
            </a:r>
          </a:p>
          <a:p>
            <a:endParaRPr lang="nb-NO" dirty="0">
              <a:latin typeface="Palatino Linotype" panose="02040502050505030304" pitchFamily="18" charset="0"/>
            </a:endParaRPr>
          </a:p>
          <a:p>
            <a:endParaRPr lang="nb-NO" dirty="0">
              <a:latin typeface="Palatino Linotype" panose="02040502050505030304" pitchFamily="18" charset="0"/>
            </a:endParaRPr>
          </a:p>
        </p:txBody>
      </p:sp>
    </p:spTree>
    <p:extLst>
      <p:ext uri="{BB962C8B-B14F-4D97-AF65-F5344CB8AC3E}">
        <p14:creationId xmlns:p14="http://schemas.microsoft.com/office/powerpoint/2010/main" val="85900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851181-6A23-4DA3-95D5-2ACAFA4EBDC9}"/>
              </a:ext>
            </a:extLst>
          </p:cNvPr>
          <p:cNvSpPr>
            <a:spLocks noGrp="1"/>
          </p:cNvSpPr>
          <p:nvPr>
            <p:ph type="title"/>
          </p:nvPr>
        </p:nvSpPr>
        <p:spPr/>
        <p:txBody>
          <a:bodyPr>
            <a:normAutofit/>
          </a:bodyPr>
          <a:lstStyle/>
          <a:p>
            <a:r>
              <a:rPr lang="nb-NO" sz="3200" dirty="0">
                <a:latin typeface="Palatino Linotype" panose="02040502050505030304" pitchFamily="18" charset="0"/>
              </a:rPr>
              <a:t>Hovedfunn: skole</a:t>
            </a:r>
          </a:p>
        </p:txBody>
      </p:sp>
      <p:sp>
        <p:nvSpPr>
          <p:cNvPr id="3" name="Plassholder for innhold 2">
            <a:extLst>
              <a:ext uri="{FF2B5EF4-FFF2-40B4-BE49-F238E27FC236}">
                <a16:creationId xmlns:a16="http://schemas.microsoft.com/office/drawing/2014/main" id="{B5589E09-7A36-48B1-ABFB-E857E464459A}"/>
              </a:ext>
            </a:extLst>
          </p:cNvPr>
          <p:cNvSpPr>
            <a:spLocks noGrp="1"/>
          </p:cNvSpPr>
          <p:nvPr>
            <p:ph idx="1"/>
          </p:nvPr>
        </p:nvSpPr>
        <p:spPr/>
        <p:txBody>
          <a:bodyPr/>
          <a:lstStyle/>
          <a:p>
            <a:r>
              <a:rPr lang="nb-NO" dirty="0">
                <a:latin typeface="Candara" panose="020E0502030303020204" pitchFamily="34" charset="0"/>
              </a:rPr>
              <a:t>Hovedfokus blant aktørene var på skolesektoren og arbeidsmarkedet, men også noen eksempler fra helsevesenet, NAV, barnevern.</a:t>
            </a:r>
          </a:p>
          <a:p>
            <a:r>
              <a:rPr lang="nb-NO" dirty="0">
                <a:latin typeface="Candara" panose="020E0502030303020204" pitchFamily="34" charset="0"/>
              </a:rPr>
              <a:t>Innspill angående skole:  </a:t>
            </a:r>
          </a:p>
          <a:p>
            <a:r>
              <a:rPr lang="nb-NO" dirty="0">
                <a:latin typeface="Candara" panose="020E0502030303020204" pitchFamily="34" charset="0"/>
              </a:rPr>
              <a:t>Problematisk bruk av </a:t>
            </a:r>
            <a:r>
              <a:rPr lang="nb-NO" b="1" dirty="0">
                <a:latin typeface="Candara" panose="020E0502030303020204" pitchFamily="34" charset="0"/>
              </a:rPr>
              <a:t>stigmatiserende språkbruk og begreper </a:t>
            </a:r>
            <a:r>
              <a:rPr lang="nb-NO" dirty="0">
                <a:latin typeface="Candara" panose="020E0502030303020204" pitchFamily="34" charset="0"/>
              </a:rPr>
              <a:t>i skolen (N-ordet; bruk av stigmatiserende utrykk mot LHBT-personer; stigmatisering av muslimer.)</a:t>
            </a:r>
          </a:p>
          <a:p>
            <a:r>
              <a:rPr lang="nb-NO" dirty="0">
                <a:latin typeface="Candara" panose="020E0502030303020204" pitchFamily="34" charset="0"/>
              </a:rPr>
              <a:t>Etterlysning av </a:t>
            </a:r>
            <a:r>
              <a:rPr lang="nb-NO" b="1" dirty="0">
                <a:latin typeface="Candara" panose="020E0502030303020204" pitchFamily="34" charset="0"/>
              </a:rPr>
              <a:t>kompetanse</a:t>
            </a:r>
            <a:r>
              <a:rPr lang="nb-NO" dirty="0">
                <a:latin typeface="Candara" panose="020E0502030303020204" pitchFamily="34" charset="0"/>
              </a:rPr>
              <a:t> på feltet i skolen – både hvordan snakke om tematikken, men også hvordan ta tak i det når rasisme og diskriminering oppstår.</a:t>
            </a:r>
          </a:p>
          <a:p>
            <a:r>
              <a:rPr lang="nb-NO" dirty="0">
                <a:latin typeface="Candara" panose="020E0502030303020204" pitchFamily="34" charset="0"/>
              </a:rPr>
              <a:t>Dårlig med </a:t>
            </a:r>
            <a:r>
              <a:rPr lang="nb-NO" b="1" dirty="0">
                <a:latin typeface="Candara" panose="020E0502030303020204" pitchFamily="34" charset="0"/>
              </a:rPr>
              <a:t>ressurser</a:t>
            </a:r>
            <a:r>
              <a:rPr lang="nb-NO" dirty="0">
                <a:latin typeface="Candara" panose="020E0502030303020204" pitchFamily="34" charset="0"/>
              </a:rPr>
              <a:t> til å følge opp diskriminering og rasisme.</a:t>
            </a:r>
          </a:p>
          <a:p>
            <a:r>
              <a:rPr lang="nb-NO" dirty="0">
                <a:latin typeface="Candara" panose="020E0502030303020204" pitchFamily="34" charset="0"/>
              </a:rPr>
              <a:t>Men: også mobbing og trakassering av lærere med minoritetsbakgrunn gjort av elever – for eksempel pga. språklige ferdigheter. </a:t>
            </a:r>
          </a:p>
          <a:p>
            <a:endParaRPr lang="nb-NO" dirty="0"/>
          </a:p>
        </p:txBody>
      </p:sp>
    </p:spTree>
    <p:extLst>
      <p:ext uri="{BB962C8B-B14F-4D97-AF65-F5344CB8AC3E}">
        <p14:creationId xmlns:p14="http://schemas.microsoft.com/office/powerpoint/2010/main" val="45075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696723-981F-46FD-A8BA-11CA294F8972}"/>
              </a:ext>
            </a:extLst>
          </p:cNvPr>
          <p:cNvSpPr>
            <a:spLocks noGrp="1"/>
          </p:cNvSpPr>
          <p:nvPr>
            <p:ph type="title"/>
          </p:nvPr>
        </p:nvSpPr>
        <p:spPr/>
        <p:txBody>
          <a:bodyPr/>
          <a:lstStyle/>
          <a:p>
            <a:r>
              <a:rPr lang="nb-NO" dirty="0">
                <a:latin typeface="Candara" panose="020E0502030303020204" pitchFamily="34" charset="0"/>
              </a:rPr>
              <a:t>Hovedfunn: arbeidsmarked</a:t>
            </a:r>
          </a:p>
        </p:txBody>
      </p:sp>
      <p:sp>
        <p:nvSpPr>
          <p:cNvPr id="3" name="Plassholder for innhold 2">
            <a:extLst>
              <a:ext uri="{FF2B5EF4-FFF2-40B4-BE49-F238E27FC236}">
                <a16:creationId xmlns:a16="http://schemas.microsoft.com/office/drawing/2014/main" id="{4C361F09-EFCF-4C52-9612-1CCDC2E96AA3}"/>
              </a:ext>
            </a:extLst>
          </p:cNvPr>
          <p:cNvSpPr>
            <a:spLocks noGrp="1"/>
          </p:cNvSpPr>
          <p:nvPr>
            <p:ph idx="1"/>
          </p:nvPr>
        </p:nvSpPr>
        <p:spPr/>
        <p:txBody>
          <a:bodyPr/>
          <a:lstStyle/>
          <a:p>
            <a:r>
              <a:rPr lang="nb-NO" dirty="0">
                <a:latin typeface="Palatino Linotype" panose="02040502050505030304" pitchFamily="18" charset="0"/>
              </a:rPr>
              <a:t>Oslo kommune har en jobb å gjøre med tanke på </a:t>
            </a:r>
            <a:r>
              <a:rPr lang="nb-NO" b="1" dirty="0">
                <a:latin typeface="Palatino Linotype" panose="02040502050505030304" pitchFamily="18" charset="0"/>
              </a:rPr>
              <a:t>rekruttering</a:t>
            </a:r>
            <a:r>
              <a:rPr lang="nb-NO" dirty="0">
                <a:latin typeface="Palatino Linotype" panose="02040502050505030304" pitchFamily="18" charset="0"/>
              </a:rPr>
              <a:t>, spesielt i </a:t>
            </a:r>
            <a:r>
              <a:rPr lang="nb-NO" b="1" dirty="0">
                <a:latin typeface="Palatino Linotype" panose="02040502050505030304" pitchFamily="18" charset="0"/>
              </a:rPr>
              <a:t>lederstillinger.</a:t>
            </a:r>
            <a:r>
              <a:rPr lang="nb-NO" dirty="0">
                <a:latin typeface="Palatino Linotype" panose="02040502050505030304" pitchFamily="18" charset="0"/>
              </a:rPr>
              <a:t> </a:t>
            </a:r>
          </a:p>
          <a:p>
            <a:r>
              <a:rPr lang="nb-NO" dirty="0">
                <a:latin typeface="Palatino Linotype" panose="02040502050505030304" pitchFamily="18" charset="0"/>
              </a:rPr>
              <a:t>Marginalisering på bakgrunn av seksuell orientering og kjønnsidentitet erfart som et betydelig problem.</a:t>
            </a:r>
          </a:p>
          <a:p>
            <a:r>
              <a:rPr lang="nb-NO" dirty="0">
                <a:latin typeface="Palatino Linotype" panose="02040502050505030304" pitchFamily="18" charset="0"/>
              </a:rPr>
              <a:t>Formelle språk- og kompetansekrav oppleves ofte som et hinder også for høyt utdannede med innvandrerbakgrunn og høyere utdanning fra andre land.</a:t>
            </a:r>
          </a:p>
          <a:p>
            <a:r>
              <a:rPr lang="nb-NO" dirty="0">
                <a:latin typeface="Palatino Linotype" panose="02040502050505030304" pitchFamily="18" charset="0"/>
              </a:rPr>
              <a:t>Mangel på </a:t>
            </a:r>
            <a:r>
              <a:rPr lang="nb-NO" b="1" dirty="0">
                <a:latin typeface="Palatino Linotype" panose="02040502050505030304" pitchFamily="18" charset="0"/>
              </a:rPr>
              <a:t>kompetanse</a:t>
            </a:r>
            <a:r>
              <a:rPr lang="nb-NO" dirty="0">
                <a:latin typeface="Palatino Linotype" panose="02040502050505030304" pitchFamily="18" charset="0"/>
              </a:rPr>
              <a:t>; mangel på </a:t>
            </a:r>
            <a:r>
              <a:rPr lang="nb-NO" b="1" dirty="0">
                <a:latin typeface="Palatino Linotype" panose="02040502050505030304" pitchFamily="18" charset="0"/>
              </a:rPr>
              <a:t>ressurser</a:t>
            </a:r>
            <a:r>
              <a:rPr lang="nb-NO" dirty="0">
                <a:latin typeface="Palatino Linotype" panose="02040502050505030304" pitchFamily="18" charset="0"/>
              </a:rPr>
              <a:t>; samt mangel på </a:t>
            </a:r>
            <a:r>
              <a:rPr lang="nb-NO" b="1" dirty="0">
                <a:latin typeface="Palatino Linotype" panose="02040502050505030304" pitchFamily="18" charset="0"/>
              </a:rPr>
              <a:t>mekanismer for å både forebygge men også for ansvarliggjøring i kommunens arbeid på dette.</a:t>
            </a:r>
          </a:p>
          <a:p>
            <a:endParaRPr lang="nb-NO" dirty="0">
              <a:latin typeface="Palatino Linotype" panose="02040502050505030304" pitchFamily="18" charset="0"/>
            </a:endParaRPr>
          </a:p>
        </p:txBody>
      </p:sp>
    </p:spTree>
    <p:extLst>
      <p:ext uri="{BB962C8B-B14F-4D97-AF65-F5344CB8AC3E}">
        <p14:creationId xmlns:p14="http://schemas.microsoft.com/office/powerpoint/2010/main" val="3149766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ED333-191E-F200-4DC5-BE0284D62474}"/>
              </a:ext>
            </a:extLst>
          </p:cNvPr>
          <p:cNvSpPr>
            <a:spLocks noGrp="1"/>
          </p:cNvSpPr>
          <p:nvPr>
            <p:ph type="title"/>
          </p:nvPr>
        </p:nvSpPr>
        <p:spPr/>
        <p:txBody>
          <a:bodyPr/>
          <a:lstStyle/>
          <a:p>
            <a:r>
              <a:rPr lang="nb-NO" dirty="0">
                <a:latin typeface="Palatino Linotype" panose="02040502050505030304" pitchFamily="18" charset="0"/>
              </a:rPr>
              <a:t>Oppsummering og diskusjon</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5D8DABF2-13D3-5E16-BB09-C74BE214A04B}"/>
              </a:ext>
            </a:extLst>
          </p:cNvPr>
          <p:cNvSpPr>
            <a:spLocks noGrp="1"/>
          </p:cNvSpPr>
          <p:nvPr>
            <p:ph idx="1"/>
          </p:nvPr>
        </p:nvSpPr>
        <p:spPr/>
        <p:txBody>
          <a:bodyPr>
            <a:normAutofit/>
          </a:bodyPr>
          <a:lstStyle/>
          <a:p>
            <a:r>
              <a:rPr lang="nb-NO" sz="3000" dirty="0">
                <a:latin typeface="Palatino Linotype" panose="02040502050505030304" pitchFamily="18" charset="0"/>
              </a:rPr>
              <a:t>Hvordan harmonerer disse funnene med annen forskning?</a:t>
            </a:r>
          </a:p>
          <a:p>
            <a:r>
              <a:rPr lang="nb-NO" sz="3000" dirty="0">
                <a:latin typeface="Palatino Linotype" panose="02040502050505030304" pitchFamily="18" charset="0"/>
              </a:rPr>
              <a:t>Hva bør følges opp i videre forskning? </a:t>
            </a:r>
          </a:p>
        </p:txBody>
      </p:sp>
    </p:spTree>
    <p:extLst>
      <p:ext uri="{BB962C8B-B14F-4D97-AF65-F5344CB8AC3E}">
        <p14:creationId xmlns:p14="http://schemas.microsoft.com/office/powerpoint/2010/main" val="197347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FF6793-07AC-4AF8-837B-667CCD9C4C7B}"/>
              </a:ext>
            </a:extLst>
          </p:cNvPr>
          <p:cNvSpPr>
            <a:spLocks noGrp="1"/>
          </p:cNvSpPr>
          <p:nvPr>
            <p:ph type="title"/>
          </p:nvPr>
        </p:nvSpPr>
        <p:spPr/>
        <p:txBody>
          <a:bodyPr>
            <a:normAutofit/>
          </a:bodyPr>
          <a:lstStyle/>
          <a:p>
            <a:r>
              <a:rPr lang="nb-NO" sz="3200" dirty="0">
                <a:latin typeface="Palatino Linotype" panose="02040502050505030304" pitchFamily="18" charset="0"/>
              </a:rPr>
              <a:t>Bakgrunn</a:t>
            </a:r>
          </a:p>
        </p:txBody>
      </p:sp>
      <p:sp>
        <p:nvSpPr>
          <p:cNvPr id="3" name="Plassholder for innhold 2">
            <a:extLst>
              <a:ext uri="{FF2B5EF4-FFF2-40B4-BE49-F238E27FC236}">
                <a16:creationId xmlns:a16="http://schemas.microsoft.com/office/drawing/2014/main" id="{C9163477-A4DA-4D8B-89D6-B0CF0F69FD32}"/>
              </a:ext>
            </a:extLst>
          </p:cNvPr>
          <p:cNvSpPr>
            <a:spLocks noGrp="1"/>
          </p:cNvSpPr>
          <p:nvPr>
            <p:ph idx="1"/>
          </p:nvPr>
        </p:nvSpPr>
        <p:spPr/>
        <p:txBody>
          <a:bodyPr>
            <a:normAutofit/>
          </a:bodyPr>
          <a:lstStyle/>
          <a:p>
            <a:r>
              <a:rPr lang="nb-NO" sz="2400" dirty="0">
                <a:latin typeface="Palatino Linotype" panose="02040502050505030304" pitchFamily="18" charset="0"/>
              </a:rPr>
              <a:t>Anbudsprosjekt utlyst av Oslo kommune ved Byrådsavdeling for Arbeid, Integrering og Sosiale Tjenester (AIS).</a:t>
            </a:r>
          </a:p>
          <a:p>
            <a:r>
              <a:rPr lang="nb-NO" sz="2400" dirty="0">
                <a:latin typeface="Palatino Linotype" panose="02040502050505030304" pitchFamily="18" charset="0"/>
              </a:rPr>
              <a:t>Tok sikte på å frembringe empirisk basert kunnskap om rasisme og diskriminering i møte med Oslo kommune.</a:t>
            </a:r>
          </a:p>
          <a:p>
            <a:r>
              <a:rPr lang="nb-NO" sz="2400" dirty="0">
                <a:latin typeface="Palatino Linotype" panose="02040502050505030304" pitchFamily="18" charset="0"/>
              </a:rPr>
              <a:t>Prosjektet har foregått i tidsperioden 15. november 2021 til 15. mai 2022, og har hatt en økonomisk ramme på NOK 1.2 mill. </a:t>
            </a:r>
          </a:p>
          <a:p>
            <a:r>
              <a:rPr lang="nb-NO" sz="2400" dirty="0">
                <a:latin typeface="Palatino Linotype" panose="02040502050505030304" pitchFamily="18" charset="0"/>
              </a:rPr>
              <a:t>I prosjektet er det vektlagt et </a:t>
            </a:r>
            <a:r>
              <a:rPr lang="nb-NO" sz="2400" i="1" dirty="0">
                <a:latin typeface="Palatino Linotype" panose="02040502050505030304" pitchFamily="18" charset="0"/>
              </a:rPr>
              <a:t>interseksjonelt perspektiv </a:t>
            </a:r>
            <a:r>
              <a:rPr lang="nb-NO" sz="2400" dirty="0">
                <a:latin typeface="Palatino Linotype" panose="02040502050505030304" pitchFamily="18" charset="0"/>
              </a:rPr>
              <a:t>(dvs. at alle diskrimineringsgrunnlag, unntatt klassisk kjønnsdiskriminering, inngår).  </a:t>
            </a:r>
          </a:p>
        </p:txBody>
      </p:sp>
    </p:spTree>
    <p:extLst>
      <p:ext uri="{BB962C8B-B14F-4D97-AF65-F5344CB8AC3E}">
        <p14:creationId xmlns:p14="http://schemas.microsoft.com/office/powerpoint/2010/main" val="401253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6B28F2-C676-412D-AA15-4F59A8EFF9B4}"/>
              </a:ext>
            </a:extLst>
          </p:cNvPr>
          <p:cNvSpPr>
            <a:spLocks noGrp="1"/>
          </p:cNvSpPr>
          <p:nvPr>
            <p:ph type="title"/>
          </p:nvPr>
        </p:nvSpPr>
        <p:spPr/>
        <p:txBody>
          <a:bodyPr>
            <a:normAutofit/>
          </a:bodyPr>
          <a:lstStyle/>
          <a:p>
            <a:r>
              <a:rPr lang="nb-NO" sz="3200" dirty="0">
                <a:latin typeface="Palatino Linotype" panose="02040502050505030304" pitchFamily="18" charset="0"/>
              </a:rPr>
              <a:t>Bakgrunn</a:t>
            </a:r>
          </a:p>
        </p:txBody>
      </p:sp>
      <p:sp>
        <p:nvSpPr>
          <p:cNvPr id="3" name="Plassholder for innhold 2">
            <a:extLst>
              <a:ext uri="{FF2B5EF4-FFF2-40B4-BE49-F238E27FC236}">
                <a16:creationId xmlns:a16="http://schemas.microsoft.com/office/drawing/2014/main" id="{59326FAF-8D04-4C5D-A95F-348621AD2F8D}"/>
              </a:ext>
            </a:extLst>
          </p:cNvPr>
          <p:cNvSpPr>
            <a:spLocks noGrp="1"/>
          </p:cNvSpPr>
          <p:nvPr>
            <p:ph idx="1"/>
          </p:nvPr>
        </p:nvSpPr>
        <p:spPr/>
        <p:txBody>
          <a:bodyPr>
            <a:normAutofit/>
          </a:bodyPr>
          <a:lstStyle/>
          <a:p>
            <a:pPr marL="0" indent="0">
              <a:buNone/>
            </a:pPr>
            <a:r>
              <a:rPr lang="nb-NO" dirty="0">
                <a:latin typeface="Palatino Linotype" panose="02040502050505030304" pitchFamily="18" charset="0"/>
              </a:rPr>
              <a:t>Forsker I Sindre Bangstad (KIFO)</a:t>
            </a:r>
          </a:p>
          <a:p>
            <a:pPr marL="0" indent="0">
              <a:buNone/>
            </a:pPr>
            <a:r>
              <a:rPr lang="nb-NO" dirty="0">
                <a:latin typeface="Palatino Linotype" panose="02040502050505030304" pitchFamily="18" charset="0"/>
              </a:rPr>
              <a:t>Forsker Tony Sandset (Medisinsk Fakultet, Universitetet i Oslo) Forsker III Netta M. Rønningen (KIFO) </a:t>
            </a:r>
            <a:br>
              <a:rPr lang="nb-NO" dirty="0">
                <a:latin typeface="Palatino Linotype" panose="02040502050505030304" pitchFamily="18" charset="0"/>
              </a:rPr>
            </a:br>
            <a:r>
              <a:rPr lang="nb-NO" dirty="0">
                <a:latin typeface="Palatino Linotype" panose="02040502050505030304" pitchFamily="18" charset="0"/>
              </a:rPr>
              <a:t>Forsker II Edvard N. Larsen (KIFO/Universitetet i Oslo) </a:t>
            </a:r>
            <a:br>
              <a:rPr lang="nb-NO" dirty="0">
                <a:latin typeface="Palatino Linotype" panose="02040502050505030304" pitchFamily="18" charset="0"/>
              </a:rPr>
            </a:br>
            <a:r>
              <a:rPr lang="nb-NO" dirty="0">
                <a:latin typeface="Palatino Linotype" panose="02040502050505030304" pitchFamily="18" charset="0"/>
              </a:rPr>
              <a:t>Førsteamanuensis Prisca B. Massao (Høgskolen i Innlandet, HINN, Hamar) inngått.</a:t>
            </a:r>
          </a:p>
          <a:p>
            <a:r>
              <a:rPr lang="nb-NO" dirty="0">
                <a:latin typeface="Palatino Linotype" panose="02040502050505030304" pitchFamily="18" charset="0"/>
              </a:rPr>
              <a:t>Kvantitative og kvalitative undersøkelsesmetoder:</a:t>
            </a:r>
          </a:p>
          <a:p>
            <a:pPr marL="617220" lvl="1" indent="-342900">
              <a:buFontTx/>
              <a:buChar char="-"/>
            </a:pPr>
            <a:r>
              <a:rPr lang="nb-NO" sz="2000" dirty="0">
                <a:latin typeface="Palatino Linotype" panose="02040502050505030304" pitchFamily="18" charset="0"/>
              </a:rPr>
              <a:t>Kvantitativ survey med 1080 respondenter fra de ti største innvandrergrupper i Oslo i samarbeid med Kantar; </a:t>
            </a:r>
          </a:p>
          <a:p>
            <a:pPr marL="617220" lvl="1" indent="-342900">
              <a:buFontTx/>
              <a:buChar char="-"/>
            </a:pPr>
            <a:r>
              <a:rPr lang="nb-NO" sz="2000" dirty="0">
                <a:latin typeface="Palatino Linotype" panose="02040502050505030304" pitchFamily="18" charset="0"/>
              </a:rPr>
              <a:t>Fem ulike innsiktsseminarer og et innspillsmøte på Oslo Rådhus og Antirasistisk Senter</a:t>
            </a:r>
          </a:p>
          <a:p>
            <a:pPr marL="617220" lvl="1" indent="-342900">
              <a:buFontTx/>
              <a:buChar char="-"/>
            </a:pPr>
            <a:r>
              <a:rPr lang="nb-NO" sz="2000" dirty="0">
                <a:latin typeface="Palatino Linotype" panose="02040502050505030304" pitchFamily="18" charset="0"/>
              </a:rPr>
              <a:t> Deskbasert kunnskapsstatus. </a:t>
            </a:r>
          </a:p>
          <a:p>
            <a:endParaRPr lang="nb-NO" dirty="0">
              <a:latin typeface="Palatino Linotype" panose="02040502050505030304" pitchFamily="18" charset="0"/>
            </a:endParaRPr>
          </a:p>
          <a:p>
            <a:endParaRPr lang="nb-NO" dirty="0">
              <a:latin typeface="Palatino Linotype" panose="02040502050505030304" pitchFamily="18" charset="0"/>
            </a:endParaRPr>
          </a:p>
        </p:txBody>
      </p:sp>
    </p:spTree>
    <p:extLst>
      <p:ext uri="{BB962C8B-B14F-4D97-AF65-F5344CB8AC3E}">
        <p14:creationId xmlns:p14="http://schemas.microsoft.com/office/powerpoint/2010/main" val="241196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A59BE5-B130-40F5-8577-9801E713570B}"/>
              </a:ext>
            </a:extLst>
          </p:cNvPr>
          <p:cNvSpPr>
            <a:spLocks noGrp="1"/>
          </p:cNvSpPr>
          <p:nvPr>
            <p:ph type="title"/>
          </p:nvPr>
        </p:nvSpPr>
        <p:spPr/>
        <p:txBody>
          <a:bodyPr/>
          <a:lstStyle/>
          <a:p>
            <a:r>
              <a:rPr lang="nb-NO" dirty="0">
                <a:latin typeface="Palatino Linotype" panose="02040502050505030304" pitchFamily="18" charset="0"/>
              </a:rPr>
              <a:t>Den kvantitative undersøkelsen</a:t>
            </a:r>
          </a:p>
        </p:txBody>
      </p:sp>
      <p:sp>
        <p:nvSpPr>
          <p:cNvPr id="3" name="Plassholder for innhold 2">
            <a:extLst>
              <a:ext uri="{FF2B5EF4-FFF2-40B4-BE49-F238E27FC236}">
                <a16:creationId xmlns:a16="http://schemas.microsoft.com/office/drawing/2014/main" id="{DBF4B814-D583-4722-BC17-0A7586BDCBA3}"/>
              </a:ext>
            </a:extLst>
          </p:cNvPr>
          <p:cNvSpPr>
            <a:spLocks noGrp="1"/>
          </p:cNvSpPr>
          <p:nvPr>
            <p:ph idx="1"/>
          </p:nvPr>
        </p:nvSpPr>
        <p:spPr/>
        <p:txBody>
          <a:bodyPr/>
          <a:lstStyle/>
          <a:p>
            <a:r>
              <a:rPr lang="nb-NO" sz="2400" dirty="0">
                <a:latin typeface="Palatino Linotype" panose="02040502050505030304" pitchFamily="18" charset="0"/>
              </a:rPr>
              <a:t>Gjennomført av kantar </a:t>
            </a:r>
          </a:p>
          <a:p>
            <a:r>
              <a:rPr lang="nb-NO" sz="2400" dirty="0">
                <a:latin typeface="Palatino Linotype" panose="02040502050505030304" pitchFamily="18" charset="0"/>
              </a:rPr>
              <a:t>Innvandrere og norskfødte med minst én innvandrerforelder bosatt i Oslo kommune</a:t>
            </a:r>
          </a:p>
          <a:p>
            <a:r>
              <a:rPr lang="nb-NO" sz="2400" dirty="0">
                <a:latin typeface="Palatino Linotype" panose="02040502050505030304" pitchFamily="18" charset="0"/>
              </a:rPr>
              <a:t>Antall: 1082 respondenter </a:t>
            </a:r>
          </a:p>
          <a:p>
            <a:r>
              <a:rPr lang="nb-NO" sz="2400" dirty="0">
                <a:latin typeface="Palatino Linotype" panose="02040502050505030304" pitchFamily="18" charset="0"/>
              </a:rPr>
              <a:t>Svarprosent: 4,85</a:t>
            </a:r>
          </a:p>
          <a:p>
            <a:r>
              <a:rPr lang="nb-NO" sz="2400" dirty="0">
                <a:latin typeface="Palatino Linotype" panose="02040502050505030304" pitchFamily="18" charset="0"/>
              </a:rPr>
              <a:t>Overordnet mål: kartlegge selvrapportert diskriminering  </a:t>
            </a:r>
          </a:p>
          <a:p>
            <a:pPr marL="0" indent="0">
              <a:buNone/>
            </a:pPr>
            <a:endParaRPr lang="nb-NO" dirty="0">
              <a:latin typeface="Palatino Linotype" panose="02040502050505030304" pitchFamily="18" charset="0"/>
            </a:endParaRPr>
          </a:p>
          <a:p>
            <a:endParaRPr lang="nb-NO" dirty="0">
              <a:latin typeface="Palatino Linotype" panose="02040502050505030304" pitchFamily="18" charset="0"/>
            </a:endParaRPr>
          </a:p>
        </p:txBody>
      </p:sp>
    </p:spTree>
    <p:extLst>
      <p:ext uri="{BB962C8B-B14F-4D97-AF65-F5344CB8AC3E}">
        <p14:creationId xmlns:p14="http://schemas.microsoft.com/office/powerpoint/2010/main" val="1438719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A7E048F-6720-4371-8F2D-A579CA7DDB88}"/>
              </a:ext>
            </a:extLst>
          </p:cNvPr>
          <p:cNvSpPr>
            <a:spLocks noGrp="1"/>
          </p:cNvSpPr>
          <p:nvPr>
            <p:ph type="title"/>
          </p:nvPr>
        </p:nvSpPr>
        <p:spPr/>
        <p:txBody>
          <a:bodyPr>
            <a:normAutofit/>
          </a:bodyPr>
          <a:lstStyle/>
          <a:p>
            <a:r>
              <a:rPr lang="nb-NO" sz="3200" dirty="0">
                <a:latin typeface="Palatino Linotype" panose="02040502050505030304" pitchFamily="18" charset="0"/>
              </a:rPr>
              <a:t>Begrensninger ved undersøkelsen</a:t>
            </a:r>
          </a:p>
        </p:txBody>
      </p:sp>
      <p:sp>
        <p:nvSpPr>
          <p:cNvPr id="3" name="Plassholder for innhold 2">
            <a:extLst>
              <a:ext uri="{FF2B5EF4-FFF2-40B4-BE49-F238E27FC236}">
                <a16:creationId xmlns:a16="http://schemas.microsoft.com/office/drawing/2014/main" id="{FA2BB333-F6DA-4541-A9B5-32A46F802ECE}"/>
              </a:ext>
            </a:extLst>
          </p:cNvPr>
          <p:cNvSpPr>
            <a:spLocks noGrp="1"/>
          </p:cNvSpPr>
          <p:nvPr>
            <p:ph idx="1"/>
          </p:nvPr>
        </p:nvSpPr>
        <p:spPr/>
        <p:txBody>
          <a:bodyPr>
            <a:normAutofit/>
          </a:bodyPr>
          <a:lstStyle/>
          <a:p>
            <a:r>
              <a:rPr lang="nb-NO" sz="2400" dirty="0">
                <a:latin typeface="Palatino Linotype" panose="02040502050505030304" pitchFamily="18" charset="0"/>
              </a:rPr>
              <a:t>Representativitet? </a:t>
            </a:r>
          </a:p>
          <a:p>
            <a:r>
              <a:rPr lang="nb-NO" sz="2400" dirty="0">
                <a:latin typeface="Palatino Linotype" panose="02040502050505030304" pitchFamily="18" charset="0"/>
              </a:rPr>
              <a:t>Selrapportert diskriminering</a:t>
            </a:r>
          </a:p>
          <a:p>
            <a:r>
              <a:rPr lang="nb-NO" sz="2400" dirty="0">
                <a:latin typeface="Palatino Linotype" panose="02040502050505030304" pitchFamily="18" charset="0"/>
              </a:rPr>
              <a:t>Utfordring: Manglende dekning av mindre minoritetsgrupper som urfolk og nasjonale minoriteter, eller personer med LHBT-orientering, og vi har heller ikke data på erfaringene til utenlandsadopterte.  </a:t>
            </a:r>
          </a:p>
        </p:txBody>
      </p:sp>
    </p:spTree>
    <p:extLst>
      <p:ext uri="{BB962C8B-B14F-4D97-AF65-F5344CB8AC3E}">
        <p14:creationId xmlns:p14="http://schemas.microsoft.com/office/powerpoint/2010/main" val="2144802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C5DF10-2EB5-43B8-9A88-89B546029143}"/>
              </a:ext>
            </a:extLst>
          </p:cNvPr>
          <p:cNvSpPr>
            <a:spLocks noGrp="1"/>
          </p:cNvSpPr>
          <p:nvPr>
            <p:ph type="title"/>
          </p:nvPr>
        </p:nvSpPr>
        <p:spPr/>
        <p:txBody>
          <a:bodyPr>
            <a:normAutofit/>
          </a:bodyPr>
          <a:lstStyle/>
          <a:p>
            <a:r>
              <a:rPr lang="nb-NO" sz="2400" dirty="0">
                <a:latin typeface="Palatino Linotype" panose="02040502050505030304" pitchFamily="18" charset="0"/>
              </a:rPr>
              <a:t>Kontakt med Oslo kommunES TJENESTER</a:t>
            </a:r>
          </a:p>
        </p:txBody>
      </p:sp>
      <p:graphicFrame>
        <p:nvGraphicFramePr>
          <p:cNvPr id="5" name="Diagram 4">
            <a:extLst>
              <a:ext uri="{FF2B5EF4-FFF2-40B4-BE49-F238E27FC236}">
                <a16:creationId xmlns:a16="http://schemas.microsoft.com/office/drawing/2014/main" id="{52A0B22F-EFF5-4B1C-BE8D-A305776B1AB7}"/>
              </a:ext>
            </a:extLst>
          </p:cNvPr>
          <p:cNvGraphicFramePr/>
          <p:nvPr>
            <p:extLst>
              <p:ext uri="{D42A27DB-BD31-4B8C-83A1-F6EECF244321}">
                <p14:modId xmlns:p14="http://schemas.microsoft.com/office/powerpoint/2010/main" val="3216227059"/>
              </p:ext>
            </p:extLst>
          </p:nvPr>
        </p:nvGraphicFramePr>
        <p:xfrm>
          <a:off x="560832" y="1995947"/>
          <a:ext cx="10129745" cy="40097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3923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6BEADA0-9AC2-4F34-AA90-11C45E60D3FE}"/>
              </a:ext>
            </a:extLst>
          </p:cNvPr>
          <p:cNvGraphicFramePr/>
          <p:nvPr>
            <p:extLst>
              <p:ext uri="{D42A27DB-BD31-4B8C-83A1-F6EECF244321}">
                <p14:modId xmlns:p14="http://schemas.microsoft.com/office/powerpoint/2010/main" val="2360523046"/>
              </p:ext>
            </p:extLst>
          </p:nvPr>
        </p:nvGraphicFramePr>
        <p:xfrm>
          <a:off x="643467" y="643466"/>
          <a:ext cx="10905066" cy="55710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4791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FDCA3DC0-CE0F-4AC3-BCA3-7D56C4D8D151}"/>
              </a:ext>
            </a:extLst>
          </p:cNvPr>
          <p:cNvSpPr>
            <a:spLocks noGrp="1"/>
          </p:cNvSpPr>
          <p:nvPr>
            <p:ph idx="1"/>
          </p:nvPr>
        </p:nvSpPr>
        <p:spPr/>
        <p:txBody>
          <a:bodyPr/>
          <a:lstStyle/>
          <a:p>
            <a:r>
              <a:rPr lang="nb-NO" sz="2400" dirty="0">
                <a:latin typeface="Palatino Linotype" panose="02040502050505030304" pitchFamily="18" charset="0"/>
              </a:rPr>
              <a:t>Opplevelser av å bli behandlet dårligere enn andre er utbredt </a:t>
            </a:r>
          </a:p>
          <a:p>
            <a:pPr lvl="1"/>
            <a:r>
              <a:rPr lang="nb-NO" sz="2200" dirty="0">
                <a:latin typeface="Palatino Linotype" panose="02040502050505030304" pitchFamily="18" charset="0"/>
              </a:rPr>
              <a:t>Særlig på bakgrunn av etnisitet, nasjonal opprinnelse, hudfarge og religiøs tilhørighet</a:t>
            </a:r>
          </a:p>
          <a:p>
            <a:r>
              <a:rPr lang="nb-NO" sz="2400" dirty="0">
                <a:latin typeface="Palatino Linotype" panose="02040502050505030304" pitchFamily="18" charset="0"/>
              </a:rPr>
              <a:t>Variasjon på tvers av tjenester/sektorer</a:t>
            </a:r>
          </a:p>
          <a:p>
            <a:r>
              <a:rPr lang="nb-NO" sz="2400" dirty="0">
                <a:latin typeface="Palatino Linotype" panose="02040502050505030304" pitchFamily="18" charset="0"/>
              </a:rPr>
              <a:t>Er noen grupper mer utsatt enn andre?</a:t>
            </a:r>
          </a:p>
          <a:p>
            <a:pPr marL="0" indent="0">
              <a:buNone/>
            </a:pPr>
            <a:endParaRPr lang="nb-NO" sz="2400" dirty="0">
              <a:latin typeface="Palatino Linotype" panose="02040502050505030304" pitchFamily="18" charset="0"/>
            </a:endParaRPr>
          </a:p>
          <a:p>
            <a:endParaRPr lang="nb-NO" dirty="0">
              <a:latin typeface="Palatino Linotype" panose="02040502050505030304" pitchFamily="18" charset="0"/>
            </a:endParaRPr>
          </a:p>
          <a:p>
            <a:pPr marL="0" indent="0">
              <a:buNone/>
            </a:pPr>
            <a:endParaRPr lang="nb-NO" dirty="0">
              <a:latin typeface="Palatino Linotype" panose="02040502050505030304" pitchFamily="18" charset="0"/>
            </a:endParaRPr>
          </a:p>
        </p:txBody>
      </p:sp>
    </p:spTree>
    <p:extLst>
      <p:ext uri="{BB962C8B-B14F-4D97-AF65-F5344CB8AC3E}">
        <p14:creationId xmlns:p14="http://schemas.microsoft.com/office/powerpoint/2010/main" val="3530826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Plassholder for innhold 3">
            <a:extLst>
              <a:ext uri="{FF2B5EF4-FFF2-40B4-BE49-F238E27FC236}">
                <a16:creationId xmlns:a16="http://schemas.microsoft.com/office/drawing/2014/main" id="{0708A517-040F-4D37-B340-E666B336B4CD}"/>
              </a:ext>
            </a:extLst>
          </p:cNvPr>
          <p:cNvGraphicFramePr>
            <a:graphicFrameLocks/>
          </p:cNvGraphicFramePr>
          <p:nvPr>
            <p:extLst>
              <p:ext uri="{D42A27DB-BD31-4B8C-83A1-F6EECF244321}">
                <p14:modId xmlns:p14="http://schemas.microsoft.com/office/powerpoint/2010/main" val="284294439"/>
              </p:ext>
            </p:extLst>
          </p:nvPr>
        </p:nvGraphicFramePr>
        <p:xfrm>
          <a:off x="312763" y="2023051"/>
          <a:ext cx="9576303" cy="3835881"/>
        </p:xfrm>
        <a:graphic>
          <a:graphicData uri="http://schemas.openxmlformats.org/drawingml/2006/chart">
            <c:chart xmlns:c="http://schemas.openxmlformats.org/drawingml/2006/chart" xmlns:r="http://schemas.openxmlformats.org/officeDocument/2006/relationships" r:id="rId3"/>
          </a:graphicData>
        </a:graphic>
      </p:graphicFrame>
      <p:sp>
        <p:nvSpPr>
          <p:cNvPr id="3" name="TekstSylinder 2">
            <a:extLst>
              <a:ext uri="{FF2B5EF4-FFF2-40B4-BE49-F238E27FC236}">
                <a16:creationId xmlns:a16="http://schemas.microsoft.com/office/drawing/2014/main" id="{861B8B32-DDFB-4451-8AAE-F0B9FFC4AB25}"/>
              </a:ext>
            </a:extLst>
          </p:cNvPr>
          <p:cNvSpPr txBox="1"/>
          <p:nvPr/>
        </p:nvSpPr>
        <p:spPr>
          <a:xfrm>
            <a:off x="312764" y="1424977"/>
            <a:ext cx="9384392" cy="369332"/>
          </a:xfrm>
          <a:prstGeom prst="rect">
            <a:avLst/>
          </a:prstGeom>
          <a:noFill/>
        </p:spPr>
        <p:txBody>
          <a:bodyPr wrap="square" rtlCol="0">
            <a:spAutoFit/>
          </a:bodyPr>
          <a:lstStyle/>
          <a:p>
            <a:r>
              <a:rPr lang="nb-NO" dirty="0">
                <a:latin typeface="Palatino Linotype" panose="02040502050505030304" pitchFamily="18" charset="0"/>
              </a:rPr>
              <a:t>Opplevd forskjellsbehandling på bakgrunn av etnisitet, nasjonal opprinnelse, hudfarge </a:t>
            </a:r>
          </a:p>
        </p:txBody>
      </p:sp>
      <p:sp>
        <p:nvSpPr>
          <p:cNvPr id="6" name="TekstSylinder 5">
            <a:extLst>
              <a:ext uri="{FF2B5EF4-FFF2-40B4-BE49-F238E27FC236}">
                <a16:creationId xmlns:a16="http://schemas.microsoft.com/office/drawing/2014/main" id="{E343F5B6-1AF4-47F1-BDE3-D2FF1ABEA9B2}"/>
              </a:ext>
            </a:extLst>
          </p:cNvPr>
          <p:cNvSpPr txBox="1"/>
          <p:nvPr/>
        </p:nvSpPr>
        <p:spPr>
          <a:xfrm>
            <a:off x="312764" y="525776"/>
            <a:ext cx="4910328" cy="523220"/>
          </a:xfrm>
          <a:prstGeom prst="rect">
            <a:avLst/>
          </a:prstGeom>
          <a:noFill/>
        </p:spPr>
        <p:txBody>
          <a:bodyPr wrap="square" rtlCol="0">
            <a:spAutoFit/>
          </a:bodyPr>
          <a:lstStyle/>
          <a:p>
            <a:r>
              <a:rPr lang="nb-NO" sz="2800" dirty="0">
                <a:latin typeface="Palatino Linotype" panose="02040502050505030304" pitchFamily="18" charset="0"/>
              </a:rPr>
              <a:t>Kjønn</a:t>
            </a:r>
          </a:p>
        </p:txBody>
      </p:sp>
    </p:spTree>
    <p:extLst>
      <p:ext uri="{BB962C8B-B14F-4D97-AF65-F5344CB8AC3E}">
        <p14:creationId xmlns:p14="http://schemas.microsoft.com/office/powerpoint/2010/main" val="4234404922"/>
      </p:ext>
    </p:extLst>
  </p:cSld>
  <p:clrMapOvr>
    <a:masterClrMapping/>
  </p:clrMapOvr>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0A6B3E479ACEE4C88ED947631AAF1DE" ma:contentTypeVersion="11" ma:contentTypeDescription="Opprett et nytt dokument." ma:contentTypeScope="" ma:versionID="e9dac072e87466a4c662a0e6819a4400">
  <xsd:schema xmlns:xsd="http://www.w3.org/2001/XMLSchema" xmlns:xs="http://www.w3.org/2001/XMLSchema" xmlns:p="http://schemas.microsoft.com/office/2006/metadata/properties" xmlns:ns2="86273f8a-624c-43e1-8764-5bbc816bc867" xmlns:ns3="c0575d2e-6bd2-490f-8903-86eafe0953ab" targetNamespace="http://schemas.microsoft.com/office/2006/metadata/properties" ma:root="true" ma:fieldsID="509de5c8d53d3a048e621819168a3f26" ns2:_="" ns3:_="">
    <xsd:import namespace="86273f8a-624c-43e1-8764-5bbc816bc867"/>
    <xsd:import namespace="c0575d2e-6bd2-490f-8903-86eafe0953ab"/>
    <xsd:element name="properties">
      <xsd:complexType>
        <xsd:sequence>
          <xsd:element name="documentManagement">
            <xsd:complexType>
              <xsd:all>
                <xsd:element ref="ns2:MediaServiceMetadata" minOccurs="0"/>
                <xsd:element ref="ns2:MediaServiceFastMetadata" minOccurs="0"/>
                <xsd:element ref="ns2:_Flow_SignoffStatus"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273f8a-624c-43e1-8764-5bbc816bc8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Flow_SignoffStatus" ma:index="10" nillable="true" ma:displayName="Godkjenningsstatus" ma:internalName="Godkjenningsstatus">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lcf76f155ced4ddcb4097134ff3c332f" ma:index="14" nillable="true" ma:taxonomy="true" ma:internalName="lcf76f155ced4ddcb4097134ff3c332f" ma:taxonomyFieldName="MediaServiceImageTags" ma:displayName="Bildemerkelapper" ma:readOnly="false" ma:fieldId="{5cf76f15-5ced-4ddc-b409-7134ff3c332f}" ma:taxonomyMulti="true" ma:sspId="c528fd71-ad7b-48f8-811b-c0b5643803a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575d2e-6bd2-490f-8903-86eafe0953ab"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3f774ee7-64f1-496a-8802-2d2b40be50c1}" ma:internalName="TaxCatchAll" ma:showField="CatchAllData" ma:web="c0575d2e-6bd2-490f-8903-86eafe0953a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6273f8a-624c-43e1-8764-5bbc816bc867">
      <Terms xmlns="http://schemas.microsoft.com/office/infopath/2007/PartnerControls"/>
    </lcf76f155ced4ddcb4097134ff3c332f>
    <TaxCatchAll xmlns="c0575d2e-6bd2-490f-8903-86eafe0953ab" xsi:nil="true"/>
    <_Flow_SignoffStatus xmlns="86273f8a-624c-43e1-8764-5bbc816bc867" xsi:nil="true"/>
  </documentManagement>
</p:properties>
</file>

<file path=customXml/itemProps1.xml><?xml version="1.0" encoding="utf-8"?>
<ds:datastoreItem xmlns:ds="http://schemas.openxmlformats.org/officeDocument/2006/customXml" ds:itemID="{805279F8-57D5-45F3-8DBC-F727A868907E}"/>
</file>

<file path=customXml/itemProps2.xml><?xml version="1.0" encoding="utf-8"?>
<ds:datastoreItem xmlns:ds="http://schemas.openxmlformats.org/officeDocument/2006/customXml" ds:itemID="{EE24DF34-6AB5-49DA-85F9-D7AFEDD368B3}">
  <ds:schemaRefs>
    <ds:schemaRef ds:uri="http://schemas.microsoft.com/sharepoint/v3/contenttype/forms"/>
  </ds:schemaRefs>
</ds:datastoreItem>
</file>

<file path=customXml/itemProps3.xml><?xml version="1.0" encoding="utf-8"?>
<ds:datastoreItem xmlns:ds="http://schemas.openxmlformats.org/officeDocument/2006/customXml" ds:itemID="{841D97C0-7F75-4181-86DA-2C4F83D9B93B}">
  <ds:schemaRefs>
    <ds:schemaRef ds:uri="http://purl.org/dc/terms/"/>
    <ds:schemaRef ds:uri="http://schemas.openxmlformats.org/package/2006/metadata/core-properties"/>
    <ds:schemaRef ds:uri="http://schemas.microsoft.com/office/2006/documentManagement/types"/>
    <ds:schemaRef ds:uri="3c68946b-b9fc-4c0d-9190-9e99577c9bca"/>
    <ds:schemaRef ds:uri="http://purl.org/dc/elements/1.1/"/>
    <ds:schemaRef ds:uri="http://schemas.microsoft.com/office/2006/metadata/properties"/>
    <ds:schemaRef ds:uri="923851af-529b-4b5e-90da-7f9f5f7d9095"/>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213</TotalTime>
  <Words>926</Words>
  <Application>Microsoft Office PowerPoint</Application>
  <PresentationFormat>Widescreen</PresentationFormat>
  <Paragraphs>78</Paragraphs>
  <Slides>16</Slides>
  <Notes>8</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16</vt:i4>
      </vt:variant>
    </vt:vector>
  </HeadingPairs>
  <TitlesOfParts>
    <vt:vector size="23" baseType="lpstr">
      <vt:lpstr>Arial</vt:lpstr>
      <vt:lpstr>Batang</vt:lpstr>
      <vt:lpstr>Bembo</vt:lpstr>
      <vt:lpstr>Calibri</vt:lpstr>
      <vt:lpstr>Candara</vt:lpstr>
      <vt:lpstr>Palatino Linotype</vt:lpstr>
      <vt:lpstr>ArchiveVTI</vt:lpstr>
      <vt:lpstr>Kartlegging av erfaringer med rasisme og diskriminering i møte med Oslo kommune</vt:lpstr>
      <vt:lpstr>Bakgrunn</vt:lpstr>
      <vt:lpstr>Bakgrunn</vt:lpstr>
      <vt:lpstr>Den kvantitative undersøkelsen</vt:lpstr>
      <vt:lpstr>Begrensninger ved undersøkelsen</vt:lpstr>
      <vt:lpstr>Kontakt med Oslo kommunES TJENESTER</vt:lpstr>
      <vt:lpstr>PowerPoint-presentasjon</vt:lpstr>
      <vt:lpstr>PowerPoint-presentasjon</vt:lpstr>
      <vt:lpstr>PowerPoint-presentasjon</vt:lpstr>
      <vt:lpstr>PowerPoint-presentasjon</vt:lpstr>
      <vt:lpstr>PowerPoint-presentasjon</vt:lpstr>
      <vt:lpstr>Hovedfunn fra den kvantitative undersøkelsen</vt:lpstr>
      <vt:lpstr>HOVEDFUNN fra Innsiktsseminarer</vt:lpstr>
      <vt:lpstr>Hovedfunn: skole</vt:lpstr>
      <vt:lpstr>Hovedfunn: arbeidsmarked</vt:lpstr>
      <vt:lpstr>Oppsummering og diskusjon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Sindre Bangstad</dc:creator>
  <cp:lastModifiedBy>Tone Skåre</cp:lastModifiedBy>
  <cp:revision>25</cp:revision>
  <cp:lastPrinted>2022-10-26T13:25:13Z</cp:lastPrinted>
  <dcterms:created xsi:type="dcterms:W3CDTF">2022-05-30T08:07:35Z</dcterms:created>
  <dcterms:modified xsi:type="dcterms:W3CDTF">2022-10-26T13:26:49Z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a2396b7-5846-48ff-8468-5f49f8ad722a_Enabled">
    <vt:lpwstr>true</vt:lpwstr>
  </property>
  <property fmtid="{D5CDD505-2E9C-101B-9397-08002B2CF9AE}" pid="3" name="MSIP_Label_7a2396b7-5846-48ff-8468-5f49f8ad722a_SetDate">
    <vt:lpwstr>2022-10-26T13:24:48Z</vt:lpwstr>
  </property>
  <property fmtid="{D5CDD505-2E9C-101B-9397-08002B2CF9AE}" pid="4" name="MSIP_Label_7a2396b7-5846-48ff-8468-5f49f8ad722a_Method">
    <vt:lpwstr>Standard</vt:lpwstr>
  </property>
  <property fmtid="{D5CDD505-2E9C-101B-9397-08002B2CF9AE}" pid="5" name="MSIP_Label_7a2396b7-5846-48ff-8468-5f49f8ad722a_Name">
    <vt:lpwstr>Lav</vt:lpwstr>
  </property>
  <property fmtid="{D5CDD505-2E9C-101B-9397-08002B2CF9AE}" pid="6" name="MSIP_Label_7a2396b7-5846-48ff-8468-5f49f8ad722a_SiteId">
    <vt:lpwstr>e6795081-6391-442e-9ab4-5e9ef74f18ea</vt:lpwstr>
  </property>
  <property fmtid="{D5CDD505-2E9C-101B-9397-08002B2CF9AE}" pid="7" name="MSIP_Label_7a2396b7-5846-48ff-8468-5f49f8ad722a_ActionId">
    <vt:lpwstr>ef01c0a1-d035-48ba-bec6-48ab5ae63842</vt:lpwstr>
  </property>
  <property fmtid="{D5CDD505-2E9C-101B-9397-08002B2CF9AE}" pid="8" name="MSIP_Label_7a2396b7-5846-48ff-8468-5f49f8ad722a_ContentBits">
    <vt:lpwstr>0</vt:lpwstr>
  </property>
  <property fmtid="{D5CDD505-2E9C-101B-9397-08002B2CF9AE}" pid="9" name="ContentTypeId">
    <vt:lpwstr>0x01010060A6B3E479ACEE4C88ED947631AAF1DE</vt:lpwstr>
  </property>
</Properties>
</file>