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16"/>
  </p:notesMasterIdLst>
  <p:sldIdLst>
    <p:sldId id="264" r:id="rId5"/>
    <p:sldId id="274" r:id="rId6"/>
    <p:sldId id="279" r:id="rId7"/>
    <p:sldId id="275" r:id="rId8"/>
    <p:sldId id="276" r:id="rId9"/>
    <p:sldId id="280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slo Sans Office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264"/>
            <p14:sldId id="274"/>
            <p14:sldId id="279"/>
            <p14:sldId id="275"/>
            <p14:sldId id="276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pen Lode" initials="EL" lastIdx="3" clrIdx="0">
    <p:extLst>
      <p:ext uri="{19B8F6BF-5375-455C-9EA6-DF929625EA0E}">
        <p15:presenceInfo xmlns:p15="http://schemas.microsoft.com/office/powerpoint/2012/main" userId="S::espen.lode@uke.oslo.kommune.no::5abb6f77-58c3-40aa-9969-0e8d8ab152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DA"/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7682"/>
  </p:normalViewPr>
  <p:slideViewPr>
    <p:cSldViewPr snapToGrid="0" snapToObjects="1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0T14:03:05.123" idx="2">
    <p:pos x="7781" y="713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16.02.2023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16.02.2023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6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8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44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11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7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69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05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90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61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30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16.02.2023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5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4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37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16.02.2023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5816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16.02.2023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61008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593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5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3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16.02.2023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928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16.02.2023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246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16.02.2023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16.02.2023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55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16.02.2023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3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16.02.2023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8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16.02.2023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74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4289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6252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16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895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1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4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4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16.02.2023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83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9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538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451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16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5025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466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36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595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4882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704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896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16.02.2023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10183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16.02.2023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01888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32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93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54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16.02.2023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0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16.02.2023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713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79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16.02.2023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72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16.02.2023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61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436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16.02.2023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766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16.02.2023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08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16.02.2023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79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16.02.2023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20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6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16.02.2023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29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16.02.2023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  <p:sldLayoutId id="2147483762" r:id="rId42"/>
    <p:sldLayoutId id="2147483763" r:id="rId43"/>
    <p:sldLayoutId id="2147483764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  <p:sldLayoutId id="2147483771" r:id="rId51"/>
    <p:sldLayoutId id="2147483775" r:id="rId52"/>
    <p:sldLayoutId id="2147483776" r:id="rId53"/>
    <p:sldLayoutId id="2147483777" r:id="rId54"/>
    <p:sldLayoutId id="2147483778" r:id="rId55"/>
    <p:sldLayoutId id="2147483779" r:id="rId56"/>
    <p:sldLayoutId id="2147483783" r:id="rId57"/>
    <p:sldLayoutId id="2147483784" r:id="rId58"/>
    <p:sldLayoutId id="2147483785" r:id="rId59"/>
    <p:sldLayoutId id="2147483786" r:id="rId60"/>
    <p:sldLayoutId id="2147483788" r:id="rId61"/>
    <p:sldLayoutId id="2147483790" r:id="rId62"/>
    <p:sldLayoutId id="2147483791" r:id="rId6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66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d.net/solutions-and-services/data-and-ai/kmd-spend-analysi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sb.no/klass/klassifikasjoner/6" TargetMode="External"/><Relationship Id="rId4" Type="http://schemas.openxmlformats.org/officeDocument/2006/relationships/hyperlink" Target="http://www.unspsc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16.02.2023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032332" y="421018"/>
            <a:ext cx="5901320" cy="4060824"/>
          </a:xfrm>
        </p:spPr>
        <p:txBody>
          <a:bodyPr/>
          <a:lstStyle/>
          <a:p>
            <a:r>
              <a:rPr lang="nb-NO" dirty="0"/>
              <a:t>SMB i Oslo kommunes leverandørportefølje</a:t>
            </a:r>
          </a:p>
        </p:txBody>
      </p:sp>
    </p:spTree>
    <p:extLst>
      <p:ext uri="{BB962C8B-B14F-4D97-AF65-F5344CB8AC3E}">
        <p14:creationId xmlns:p14="http://schemas.microsoft.com/office/powerpoint/2010/main" val="46932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9E81C3-1B09-46A4-ACB2-2A35E12FE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SMB leverandører i samkjøpsporteføljen 2022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3C60852-A56F-4C87-9203-7B42E9A5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48D503-D3EC-4C27-9983-FF0A31E3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FF6C77E-8622-40F6-A1DC-C33FA00A8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70"/>
          <a:stretch/>
        </p:blipFill>
        <p:spPr>
          <a:xfrm>
            <a:off x="76200" y="3149087"/>
            <a:ext cx="4886325" cy="368194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5B2BFCA-B6FE-4769-AA0C-03F8E61B7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234" y="3601860"/>
            <a:ext cx="6238650" cy="1360665"/>
          </a:xfrm>
          <a:prstGeom prst="rect">
            <a:avLst/>
          </a:prstGeom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F23F9446-4DFE-4113-A42A-395013EB6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052389"/>
              </p:ext>
            </p:extLst>
          </p:nvPr>
        </p:nvGraphicFramePr>
        <p:xfrm>
          <a:off x="1118394" y="1407521"/>
          <a:ext cx="8623300" cy="1638300"/>
        </p:xfrm>
        <a:graphic>
          <a:graphicData uri="http://schemas.openxmlformats.org/drawingml/2006/table">
            <a:tbl>
              <a:tblPr/>
              <a:tblGrid>
                <a:gridCol w="3839989">
                  <a:extLst>
                    <a:ext uri="{9D8B030D-6E8A-4147-A177-3AD203B41FA5}">
                      <a16:colId xmlns:a16="http://schemas.microsoft.com/office/drawing/2014/main" val="3492477917"/>
                    </a:ext>
                  </a:extLst>
                </a:gridCol>
                <a:gridCol w="4783311">
                  <a:extLst>
                    <a:ext uri="{9D8B030D-6E8A-4147-A177-3AD203B41FA5}">
                      <a16:colId xmlns:a16="http://schemas.microsoft.com/office/drawing/2014/main" val="3641019669"/>
                    </a:ext>
                  </a:extLst>
                </a:gridCol>
              </a:tblGrid>
              <a:tr h="2667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SMB-analyser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26306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 fakturert Oslo kommune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4893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kategorien håndverkertjenester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018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næringsgruppe Bygge- og anleggsvirksomhet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29827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 Oslo kommunes samkjøpsportefølje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 i samkjøpsporteføljen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2009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kategorien håndverkertjenester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49197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næringsgruppe Bygge- og anleggsvirksomhet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31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94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67C7B6-BDF0-405F-9F53-F141AA42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SMB leverandører i samkjøpsporteføljen 2022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2018F00-27CE-49AA-B133-C3CF592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62A3C8-1FAD-4E74-9A12-E348C554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66079EA-F87B-4F2A-89DA-F480E20B1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53"/>
          <a:stretch/>
        </p:blipFill>
        <p:spPr>
          <a:xfrm>
            <a:off x="0" y="3193254"/>
            <a:ext cx="5002523" cy="359560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9991485-7255-4614-B2C6-1A8016798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49" y="3554980"/>
            <a:ext cx="6073775" cy="1336364"/>
          </a:xfrm>
          <a:prstGeom prst="rect">
            <a:avLst/>
          </a:prstGeom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A30BB11F-2F94-48E5-8708-0502330AA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72635"/>
              </p:ext>
            </p:extLst>
          </p:nvPr>
        </p:nvGraphicFramePr>
        <p:xfrm>
          <a:off x="1095375" y="1419276"/>
          <a:ext cx="8623300" cy="1638300"/>
        </p:xfrm>
        <a:graphic>
          <a:graphicData uri="http://schemas.openxmlformats.org/drawingml/2006/table">
            <a:tbl>
              <a:tblPr/>
              <a:tblGrid>
                <a:gridCol w="3839989">
                  <a:extLst>
                    <a:ext uri="{9D8B030D-6E8A-4147-A177-3AD203B41FA5}">
                      <a16:colId xmlns:a16="http://schemas.microsoft.com/office/drawing/2014/main" val="1445570309"/>
                    </a:ext>
                  </a:extLst>
                </a:gridCol>
                <a:gridCol w="4783311">
                  <a:extLst>
                    <a:ext uri="{9D8B030D-6E8A-4147-A177-3AD203B41FA5}">
                      <a16:colId xmlns:a16="http://schemas.microsoft.com/office/drawing/2014/main" val="3714857272"/>
                    </a:ext>
                  </a:extLst>
                </a:gridCol>
              </a:tblGrid>
              <a:tr h="2667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SMB-analyser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67323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 fakturert Oslo kommune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3400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kategorien håndverkertjenester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57351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næringsgruppe Bygge- og anleggsvirksomhet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33306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 Oslo kommunes samkjøpsportefølje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 i samkjøpsporteføljen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7889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kategorien håndverkertjenester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0475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næringsgruppe Bygge- og anleggsvirksomhet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41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86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6A6845-9CAC-48CB-92B0-8A5A481D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Innledning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714281-01BB-4CAB-AB4D-04C21B794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490464"/>
            <a:ext cx="9469438" cy="4060824"/>
          </a:xfrm>
        </p:spPr>
        <p:txBody>
          <a:bodyPr/>
          <a:lstStyle/>
          <a:p>
            <a:r>
              <a:rPr lang="nb-NO" dirty="0"/>
              <a:t>Oslo kommune kjøpte i 2022 varer og tjenester fra 15 728 forskjellige leverandører</a:t>
            </a:r>
          </a:p>
          <a:p>
            <a:r>
              <a:rPr lang="nb-NO" dirty="0"/>
              <a:t>115 av disse leverandørene tilhører porteføljen av samkjøpsavtaler, som er Oslo kommunes konsernovergripende avtaler. Samkjøpsavtalene inngås og forvaltes av UKE ved Innkjøpstjenester på vegne av Oslo kommunes virksomheter</a:t>
            </a:r>
          </a:p>
          <a:p>
            <a:r>
              <a:rPr lang="nb-NO" dirty="0"/>
              <a:t>Denne rapporten vil vise andelen små, mellomstore og store leverandører som Oslo kommune kjøpte varer og tjenester fra i 2022. Rapporten vil vise oversikt på andel i det totale leverandørmarkedet, andel i samkjøpsporteføljen, andel innen kategori håndverkertjenester og andel innen næringsgruppe Bygge- og anleggsvirksomhet.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D392AA-3B4C-4D66-BDF4-62A5EC31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D64B5F-1B5C-4B5A-97BC-BF706DDA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233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4D16AB-61B4-436D-93E1-65503927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Sammendrag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031AEB-E0A1-45E2-AB10-48E74B25F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70" y="1494877"/>
            <a:ext cx="5790568" cy="1498760"/>
          </a:xfrm>
        </p:spPr>
        <p:txBody>
          <a:bodyPr/>
          <a:lstStyle/>
          <a:p>
            <a:r>
              <a:rPr lang="nb-NO" dirty="0"/>
              <a:t>Analysene viser en høy andel SMB-leverandører med leveranser til Oslo kommune i 2022.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6BAF2D-6DC2-4D26-BC19-6D9CA883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7F03D5A1-9B48-478F-BC35-665AA456D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11" y="2714626"/>
            <a:ext cx="5099980" cy="3577726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72432F60-29E4-4A0F-91D9-9D7224F5F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291" y="413446"/>
            <a:ext cx="5427998" cy="3015554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4D822026-7743-4076-850C-041D8C36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908" y="3689407"/>
            <a:ext cx="5531381" cy="30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5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FB2761-35E6-4756-B466-474F0592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Metode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FB2D67-09D3-4679-9C2B-A93C8CE73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605961"/>
            <a:ext cx="9469438" cy="4060824"/>
          </a:xfrm>
        </p:spPr>
        <p:txBody>
          <a:bodyPr/>
          <a:lstStyle/>
          <a:p>
            <a:r>
              <a:rPr lang="nb-NO" dirty="0"/>
              <a:t>Det er vanlig å omtale små- og mellomstore bedrifter med betegnelsen SMB. Definisjonene på små, mellomstore og store bedrifter kan variere, og baseres vanligvis på antall ansatte i en bedrift. Tabellen under viser noen eksempler på definisjoner: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I denne rapporten er det av praktiske årsaker benyttet definisjonene til </a:t>
            </a:r>
            <a:r>
              <a:rPr lang="nb-NO" dirty="0" err="1"/>
              <a:t>UKEs</a:t>
            </a:r>
            <a:r>
              <a:rPr lang="nb-NO" dirty="0"/>
              <a:t> innkjøpsanalyseverktøy (KMD Innkjøpsanalyse) som utgangspunkt for SMB. I KMD lagres alle fakturaer som er bokført i Oslo kommune, og verktøyet gir således et innblikk i Oslo kommunes leverandørportefølje.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5169AE-DC60-4FDB-8759-45114DEF9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C8E50F-01B3-4A04-A08F-65B8465F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689D8C3-06C1-480C-82A7-C35E844D3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53" y="2917960"/>
            <a:ext cx="5482872" cy="131092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E279B9A3-D579-4564-91BB-88A2161ED0A2}"/>
              </a:ext>
            </a:extLst>
          </p:cNvPr>
          <p:cNvSpPr txBox="1"/>
          <p:nvPr/>
        </p:nvSpPr>
        <p:spPr>
          <a:xfrm>
            <a:off x="842053" y="4310840"/>
            <a:ext cx="6936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200" dirty="0"/>
              <a:t>*</a:t>
            </a:r>
            <a:r>
              <a:rPr lang="nb-NO" sz="1200" dirty="0" err="1"/>
              <a:t>UKEs</a:t>
            </a:r>
            <a:r>
              <a:rPr lang="nb-NO" sz="1200" dirty="0"/>
              <a:t> innkjøpsanalyseverktøy </a:t>
            </a:r>
            <a:r>
              <a:rPr lang="nb-NO" sz="12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www.kmd.net/solutions-and-services/data-and-ai/kmd-spend-analysis</a:t>
            </a:r>
            <a:r>
              <a:rPr lang="nb-NO" sz="12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469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C5670F-544E-44BA-9721-70960158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Metode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35CE0D-6BA8-486F-8CC1-A60399F4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04449"/>
            <a:ext cx="9993389" cy="4060824"/>
          </a:xfrm>
        </p:spPr>
        <p:txBody>
          <a:bodyPr/>
          <a:lstStyle/>
          <a:p>
            <a:r>
              <a:rPr lang="nb-NO" dirty="0" err="1"/>
              <a:t>UKEs</a:t>
            </a:r>
            <a:r>
              <a:rPr lang="nb-NO" dirty="0"/>
              <a:t> innkjøpsanalyseverktøy henter informasjon om antall ansatte per leverandør fra Brønnøysundregisteret og definerer bedriftsstørrelse på følgende måte: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Analysene er basert på året 2022 og viser andel SMB blant følgende grupper: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F6F7D8-4032-4477-8C69-B82397A8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5553F5-2DD7-4D7B-883A-69B011F1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367F236-BDAD-428F-8249-CC0D4D523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532" y="2343150"/>
            <a:ext cx="5915025" cy="7239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8A83AC9-04CA-4490-9FA6-8473FD826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26" y="4119407"/>
            <a:ext cx="10801143" cy="173736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AB65855-9145-4393-B900-5E7C782B5580}"/>
              </a:ext>
            </a:extLst>
          </p:cNvPr>
          <p:cNvSpPr txBox="1"/>
          <p:nvPr/>
        </p:nvSpPr>
        <p:spPr>
          <a:xfrm>
            <a:off x="1227948" y="6189472"/>
            <a:ext cx="76762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1200" dirty="0"/>
              <a:t>*Leverandører kategorisert under UNSPSC-koder knyttet til håndverkertjenester </a:t>
            </a:r>
            <a:r>
              <a:rPr lang="nb-NO" sz="1200" dirty="0">
                <a:hlinkClick r:id="rId4"/>
              </a:rPr>
              <a:t>www.unspsc.org</a:t>
            </a:r>
            <a:endParaRPr lang="nb-NO" sz="120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2B7D85F-1761-4680-B5A0-87DE72D44CE7}"/>
              </a:ext>
            </a:extLst>
          </p:cNvPr>
          <p:cNvSpPr txBox="1"/>
          <p:nvPr/>
        </p:nvSpPr>
        <p:spPr>
          <a:xfrm>
            <a:off x="1227947" y="6417630"/>
            <a:ext cx="10055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1100" dirty="0"/>
              <a:t>**Leverandører registrert på næringsgruppe Bygge- og anleggsvirksomhet i Statistisk Sentralbyrå </a:t>
            </a:r>
            <a:r>
              <a:rPr lang="nb-NO" sz="1100" dirty="0">
                <a:hlinkClick r:id="rId5"/>
              </a:rPr>
              <a:t>www.ssb.no/klass/klassifikasjoner/6</a:t>
            </a:r>
            <a:r>
              <a:rPr lang="nb-NO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079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6FED10-F47E-40E8-8D65-ACAA0641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SMB alle leverandører i 2022</a:t>
            </a:r>
            <a:br>
              <a:rPr lang="nb-NO" dirty="0"/>
            </a:b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AC8802-E5F0-45A4-A7F0-926D8962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72551F-9466-42C1-9C8E-7365CB28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3FBB805-5123-4DE7-ABD2-A82B73C2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19"/>
          <a:stretch/>
        </p:blipFill>
        <p:spPr>
          <a:xfrm>
            <a:off x="-28466" y="3200401"/>
            <a:ext cx="4992316" cy="358023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DBE5258-72AF-4BC0-B299-A397956C8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993" y="3200401"/>
            <a:ext cx="6229107" cy="2118316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337C2CDE-C0C2-43EC-9993-081FBE2019A7}"/>
              </a:ext>
            </a:extLst>
          </p:cNvPr>
          <p:cNvSpPr txBox="1"/>
          <p:nvPr/>
        </p:nvSpPr>
        <p:spPr>
          <a:xfrm>
            <a:off x="5124225" y="5508387"/>
            <a:ext cx="4711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Posten «</a:t>
            </a:r>
            <a:r>
              <a:rPr lang="nb-NO" b="1" dirty="0"/>
              <a:t>ukjente</a:t>
            </a:r>
            <a:r>
              <a:rPr lang="nb-NO" dirty="0"/>
              <a:t>» gjelder bedrifter som ikke er registrert med antall ansatte i Brønnøysundregisteret. Eksempelvis utenlandske leverandører. 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281EBB5-FE52-419A-8DBB-8AEAD5FF1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358432"/>
              </p:ext>
            </p:extLst>
          </p:nvPr>
        </p:nvGraphicFramePr>
        <p:xfrm>
          <a:off x="1280319" y="1349613"/>
          <a:ext cx="8623300" cy="1638300"/>
        </p:xfrm>
        <a:graphic>
          <a:graphicData uri="http://schemas.openxmlformats.org/drawingml/2006/table">
            <a:tbl>
              <a:tblPr/>
              <a:tblGrid>
                <a:gridCol w="3839989">
                  <a:extLst>
                    <a:ext uri="{9D8B030D-6E8A-4147-A177-3AD203B41FA5}">
                      <a16:colId xmlns:a16="http://schemas.microsoft.com/office/drawing/2014/main" val="3480331989"/>
                    </a:ext>
                  </a:extLst>
                </a:gridCol>
                <a:gridCol w="4783311">
                  <a:extLst>
                    <a:ext uri="{9D8B030D-6E8A-4147-A177-3AD203B41FA5}">
                      <a16:colId xmlns:a16="http://schemas.microsoft.com/office/drawing/2014/main" val="2536633510"/>
                    </a:ext>
                  </a:extLst>
                </a:gridCol>
              </a:tblGrid>
              <a:tr h="2667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SMB-analyser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120896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 fakturert Oslo kommune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80458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kategorien håndverkertjenester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54431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næringsgruppe Bygge- og anleggsvirksomhet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083567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 Oslo kommunes samkjøpsportefølje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 i samkjøpsporteføljen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6961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kategorien håndverkertjenester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9348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næringsgruppe Bygge- og anleggsvirksomhet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3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81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CFA12D-0A24-4333-B2FB-CDEE41AD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SMB alle leverandører i 2022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1E3A28-29C5-451D-8B60-D9B13C1D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F21F207-AB23-45AA-994B-120155D9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C8AD44E-1A85-4948-8DE5-AD770D446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95"/>
          <a:stretch/>
        </p:blipFill>
        <p:spPr>
          <a:xfrm>
            <a:off x="0" y="3199243"/>
            <a:ext cx="4898338" cy="362356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11DC93F-573A-4B10-BB67-C1070847F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682" y="3623565"/>
            <a:ext cx="6392228" cy="1387461"/>
          </a:xfrm>
          <a:prstGeom prst="rect">
            <a:avLst/>
          </a:prstGeom>
        </p:spPr>
      </p:pic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70E0272-1C74-4A26-993A-D1D105407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58162"/>
              </p:ext>
            </p:extLst>
          </p:nvPr>
        </p:nvGraphicFramePr>
        <p:xfrm>
          <a:off x="1270794" y="1376000"/>
          <a:ext cx="8623300" cy="1638300"/>
        </p:xfrm>
        <a:graphic>
          <a:graphicData uri="http://schemas.openxmlformats.org/drawingml/2006/table">
            <a:tbl>
              <a:tblPr/>
              <a:tblGrid>
                <a:gridCol w="3839989">
                  <a:extLst>
                    <a:ext uri="{9D8B030D-6E8A-4147-A177-3AD203B41FA5}">
                      <a16:colId xmlns:a16="http://schemas.microsoft.com/office/drawing/2014/main" val="2112063690"/>
                    </a:ext>
                  </a:extLst>
                </a:gridCol>
                <a:gridCol w="4783311">
                  <a:extLst>
                    <a:ext uri="{9D8B030D-6E8A-4147-A177-3AD203B41FA5}">
                      <a16:colId xmlns:a16="http://schemas.microsoft.com/office/drawing/2014/main" val="3573373660"/>
                    </a:ext>
                  </a:extLst>
                </a:gridCol>
              </a:tblGrid>
              <a:tr h="2667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SMB-analyser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42498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 fakturert Oslo kommune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68538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kategorien håndverkertjenester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9587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næringsgruppe Bygge- og anleggsvirksomhet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743557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 Oslo kommunes samkjøpsportefølje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 i samkjøpsporteføljen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7979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kategorien håndverkertjenester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0133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næringsgruppe Bygge- og anleggsvirksomhet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055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73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6898E3-3F5F-4318-8144-679EC230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SMB alle leverandører i 2022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301452C-2A04-478D-B144-23CF37DA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DCE2D2-1D36-4F6F-8C58-03EDDE23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755AB5A-226D-4342-80BF-9A82B88C0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371" y="3603624"/>
            <a:ext cx="6308290" cy="1635222"/>
          </a:xfrm>
          <a:prstGeom prst="rect">
            <a:avLst/>
          </a:prstGeom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B413C90A-96CA-4563-AAD0-96C10BC42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771600"/>
              </p:ext>
            </p:extLst>
          </p:nvPr>
        </p:nvGraphicFramePr>
        <p:xfrm>
          <a:off x="1261269" y="1376000"/>
          <a:ext cx="8623300" cy="1638300"/>
        </p:xfrm>
        <a:graphic>
          <a:graphicData uri="http://schemas.openxmlformats.org/drawingml/2006/table">
            <a:tbl>
              <a:tblPr/>
              <a:tblGrid>
                <a:gridCol w="3839989">
                  <a:extLst>
                    <a:ext uri="{9D8B030D-6E8A-4147-A177-3AD203B41FA5}">
                      <a16:colId xmlns:a16="http://schemas.microsoft.com/office/drawing/2014/main" val="2457505236"/>
                    </a:ext>
                  </a:extLst>
                </a:gridCol>
                <a:gridCol w="4783311">
                  <a:extLst>
                    <a:ext uri="{9D8B030D-6E8A-4147-A177-3AD203B41FA5}">
                      <a16:colId xmlns:a16="http://schemas.microsoft.com/office/drawing/2014/main" val="224729018"/>
                    </a:ext>
                  </a:extLst>
                </a:gridCol>
              </a:tblGrid>
              <a:tr h="2667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SMB-analyser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208597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 fakturert Oslo kommune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25154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kategorien håndverkertjenester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1775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næringsgruppe Bygge- og anleggsvirksomhet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78836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 Oslo kommunes samkjøpsportefølje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 i samkjøpsporteføljen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76832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kategorien håndverkertjenester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46461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næringsgruppe Bygge- og anleggsvirksomhet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46000"/>
                  </a:ext>
                </a:extLst>
              </a:tr>
            </a:tbl>
          </a:graphicData>
        </a:graphic>
      </p:graphicFrame>
      <p:pic>
        <p:nvPicPr>
          <p:cNvPr id="14" name="Bilde 13">
            <a:extLst>
              <a:ext uri="{FF2B5EF4-FFF2-40B4-BE49-F238E27FC236}">
                <a16:creationId xmlns:a16="http://schemas.microsoft.com/office/drawing/2014/main" id="{376FA339-EDDE-4E8A-91F2-4985A3875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17" y="3385632"/>
            <a:ext cx="4215879" cy="32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2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15803B-8206-4094-9518-F03EA4BF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SMB leverandører i samkjøpsporteføljen 2022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68B36EE-1BA7-47D0-8394-CA412C36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16.02.2023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D2100E-81A4-46B3-9594-53277DC3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45B858C-1307-477A-9C0E-1F787C55A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26"/>
          <a:stretch/>
        </p:blipFill>
        <p:spPr>
          <a:xfrm>
            <a:off x="216688" y="3333750"/>
            <a:ext cx="4564862" cy="356037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E5668EF-788A-435E-80C8-65FACD16C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36"/>
          <a:stretch/>
        </p:blipFill>
        <p:spPr>
          <a:xfrm>
            <a:off x="4781550" y="3429000"/>
            <a:ext cx="5300324" cy="1601904"/>
          </a:xfrm>
          <a:prstGeom prst="rect">
            <a:avLst/>
          </a:prstGeom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60360501-4916-489F-9907-A82EC8230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329551"/>
              </p:ext>
            </p:extLst>
          </p:nvPr>
        </p:nvGraphicFramePr>
        <p:xfrm>
          <a:off x="1222652" y="1376000"/>
          <a:ext cx="8623300" cy="1638300"/>
        </p:xfrm>
        <a:graphic>
          <a:graphicData uri="http://schemas.openxmlformats.org/drawingml/2006/table">
            <a:tbl>
              <a:tblPr/>
              <a:tblGrid>
                <a:gridCol w="3839989">
                  <a:extLst>
                    <a:ext uri="{9D8B030D-6E8A-4147-A177-3AD203B41FA5}">
                      <a16:colId xmlns:a16="http://schemas.microsoft.com/office/drawing/2014/main" val="3134706741"/>
                    </a:ext>
                  </a:extLst>
                </a:gridCol>
                <a:gridCol w="4783311">
                  <a:extLst>
                    <a:ext uri="{9D8B030D-6E8A-4147-A177-3AD203B41FA5}">
                      <a16:colId xmlns:a16="http://schemas.microsoft.com/office/drawing/2014/main" val="1253548889"/>
                    </a:ext>
                  </a:extLst>
                </a:gridCol>
              </a:tblGrid>
              <a:tr h="2667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SMB-analyser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1397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 fakturert Oslo kommune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2135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kategorien håndverkertjenester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52900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næringsgruppe Bygge- og anleggsvirksomhet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07327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 Oslo kommunes samkjøpsportefølje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leverandører i samkjøpsporteføljen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12325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kategorien håndverkertjenester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0019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Leverandører innen næringsgruppe Bygge- og anleggsvirksomhet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556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760059"/>
      </p:ext>
    </p:extLst>
  </p:cSld>
  <p:clrMapOvr>
    <a:masterClrMapping/>
  </p:clrMapOvr>
</p:sld>
</file>

<file path=ppt/theme/theme1.xml><?xml version="1.0" encoding="utf-8"?>
<a:theme xmlns:a="http://schemas.openxmlformats.org/drawingml/2006/main" name="UKE-mal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19a953-0d6b-48d4-b0a1-4493728ec651" xsi:nil="true"/>
    <lcf76f155ced4ddcb4097134ff3c332f xmlns="d5e233af-9246-42f3-9fae-fd021d9109f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B9111D2A31994F8CBA4F8201C80111" ma:contentTypeVersion="8" ma:contentTypeDescription="Opprett et nytt dokument." ma:contentTypeScope="" ma:versionID="7b7397a616d18b69ce5709d70221bbb5">
  <xsd:schema xmlns:xsd="http://www.w3.org/2001/XMLSchema" xmlns:xs="http://www.w3.org/2001/XMLSchema" xmlns:p="http://schemas.microsoft.com/office/2006/metadata/properties" xmlns:ns2="d5e233af-9246-42f3-9fae-fd021d9109f5" xmlns:ns3="6919a953-0d6b-48d4-b0a1-4493728ec651" targetNamespace="http://schemas.microsoft.com/office/2006/metadata/properties" ma:root="true" ma:fieldsID="ff87bc9fa2e201e6fd57560ddfb57355" ns2:_="" ns3:_="">
    <xsd:import namespace="d5e233af-9246-42f3-9fae-fd021d9109f5"/>
    <xsd:import namespace="6919a953-0d6b-48d4-b0a1-4493728ec6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233af-9246-42f3-9fae-fd021d9109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c528fd71-ad7b-48f8-811b-c0b5643803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9a953-0d6b-48d4-b0a1-4493728ec65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9a46e11-fab5-4475-baba-cc6a35e867a1}" ma:internalName="TaxCatchAll" ma:showField="CatchAllData" ma:web="6919a953-0d6b-48d4-b0a1-4493728ec6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2069F6-2EB7-4A8A-9445-E9D79F30CE24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6919a953-0d6b-48d4-b0a1-4493728ec651"/>
    <ds:schemaRef ds:uri="http://purl.org/dc/elements/1.1/"/>
    <ds:schemaRef ds:uri="d5e233af-9246-42f3-9fae-fd021d9109f5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5C433E5-FC04-48B1-A65A-46A8D3B0F2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233af-9246-42f3-9fae-fd021d9109f5"/>
    <ds:schemaRef ds:uri="6919a953-0d6b-48d4-b0a1-4493728ec6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BE1288-FB6B-4B93-B3E5-32DF438CE4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UKE Powerpoint</Template>
  <TotalTime>9186</TotalTime>
  <Words>577</Words>
  <Application>Microsoft Office PowerPoint</Application>
  <PresentationFormat>Widescreen</PresentationFormat>
  <Paragraphs>104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Oslo Sans Office</vt:lpstr>
      <vt:lpstr>Arial</vt:lpstr>
      <vt:lpstr>Wingdings</vt:lpstr>
      <vt:lpstr>Calibri</vt:lpstr>
      <vt:lpstr>UKE-mal</vt:lpstr>
      <vt:lpstr>SMB i Oslo kommunes leverandørportefølje</vt:lpstr>
      <vt:lpstr>Innledning</vt:lpstr>
      <vt:lpstr>Sammendrag</vt:lpstr>
      <vt:lpstr>Metode</vt:lpstr>
      <vt:lpstr>Metode</vt:lpstr>
      <vt:lpstr>SMB alle leverandører i 2022 </vt:lpstr>
      <vt:lpstr>SMB alle leverandører i 2022</vt:lpstr>
      <vt:lpstr>SMB alle leverandører i 2022</vt:lpstr>
      <vt:lpstr>SMB leverandører i samkjøpsporteføljen 2022</vt:lpstr>
      <vt:lpstr>SMB leverandører i samkjøpsporteføljen 2022</vt:lpstr>
      <vt:lpstr>SMB leverandører i samkjøpsporteføljen 2022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SMB oversikt i Bygge- og anleggsvirksomhet for Oslo kommune</dc:title>
  <dc:creator>Espen Lode</dc:creator>
  <cp:lastModifiedBy>Kjersti Therese Myhra</cp:lastModifiedBy>
  <cp:revision>204</cp:revision>
  <cp:lastPrinted>2019-03-22T09:42:42Z</cp:lastPrinted>
  <dcterms:created xsi:type="dcterms:W3CDTF">2023-02-03T13:07:00Z</dcterms:created>
  <dcterms:modified xsi:type="dcterms:W3CDTF">2023-02-16T09:24:28Z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2023-02-06T09:25:12Z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067ae09d-7e8a-4bfa-99d0-bbd86b0aa441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0x0101000AB9111D2A31994F8CBA4F8201C80111</vt:lpwstr>
  </property>
  <property fmtid="{D5CDD505-2E9C-101B-9397-08002B2CF9AE}" pid="10" name="MediaServiceImageTags">
    <vt:lpwstr/>
  </property>
</Properties>
</file>