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71"/>
  </p:notesMasterIdLst>
  <p:sldIdLst>
    <p:sldId id="256" r:id="rId6"/>
    <p:sldId id="285" r:id="rId7"/>
    <p:sldId id="262" r:id="rId8"/>
    <p:sldId id="258" r:id="rId9"/>
    <p:sldId id="286" r:id="rId10"/>
    <p:sldId id="291" r:id="rId11"/>
    <p:sldId id="314" r:id="rId12"/>
    <p:sldId id="265" r:id="rId13"/>
    <p:sldId id="267" r:id="rId14"/>
    <p:sldId id="292" r:id="rId15"/>
    <p:sldId id="273" r:id="rId16"/>
    <p:sldId id="274" r:id="rId17"/>
    <p:sldId id="322" r:id="rId18"/>
    <p:sldId id="269" r:id="rId19"/>
    <p:sldId id="272" r:id="rId20"/>
    <p:sldId id="275" r:id="rId21"/>
    <p:sldId id="287" r:id="rId22"/>
    <p:sldId id="288" r:id="rId23"/>
    <p:sldId id="290" r:id="rId24"/>
    <p:sldId id="320" r:id="rId25"/>
    <p:sldId id="297" r:id="rId26"/>
    <p:sldId id="296" r:id="rId27"/>
    <p:sldId id="323" r:id="rId28"/>
    <p:sldId id="324" r:id="rId29"/>
    <p:sldId id="294" r:id="rId30"/>
    <p:sldId id="321" r:id="rId31"/>
    <p:sldId id="312" r:id="rId32"/>
    <p:sldId id="313" r:id="rId33"/>
    <p:sldId id="276" r:id="rId34"/>
    <p:sldId id="289" r:id="rId35"/>
    <p:sldId id="280" r:id="rId36"/>
    <p:sldId id="279" r:id="rId37"/>
    <p:sldId id="281" r:id="rId38"/>
    <p:sldId id="282" r:id="rId39"/>
    <p:sldId id="277" r:id="rId40"/>
    <p:sldId id="278" r:id="rId41"/>
    <p:sldId id="283" r:id="rId42"/>
    <p:sldId id="298" r:id="rId43"/>
    <p:sldId id="299" r:id="rId44"/>
    <p:sldId id="300" r:id="rId45"/>
    <p:sldId id="301" r:id="rId46"/>
    <p:sldId id="302" r:id="rId47"/>
    <p:sldId id="332" r:id="rId48"/>
    <p:sldId id="333" r:id="rId49"/>
    <p:sldId id="334" r:id="rId50"/>
    <p:sldId id="284" r:id="rId51"/>
    <p:sldId id="304" r:id="rId52"/>
    <p:sldId id="316" r:id="rId53"/>
    <p:sldId id="317" r:id="rId54"/>
    <p:sldId id="325" r:id="rId55"/>
    <p:sldId id="318" r:id="rId56"/>
    <p:sldId id="319" r:id="rId57"/>
    <p:sldId id="326" r:id="rId58"/>
    <p:sldId id="331" r:id="rId59"/>
    <p:sldId id="329" r:id="rId60"/>
    <p:sldId id="330" r:id="rId61"/>
    <p:sldId id="328" r:id="rId62"/>
    <p:sldId id="327" r:id="rId63"/>
    <p:sldId id="307" r:id="rId64"/>
    <p:sldId id="309" r:id="rId65"/>
    <p:sldId id="310" r:id="rId66"/>
    <p:sldId id="315" r:id="rId67"/>
    <p:sldId id="311" r:id="rId68"/>
    <p:sldId id="268" r:id="rId69"/>
    <p:sldId id="295" r:id="rId70"/>
  </p:sldIdLst>
  <p:sldSz cx="12192000" cy="6858000"/>
  <p:notesSz cx="6797675" cy="9926638"/>
  <p:embeddedFontLst>
    <p:embeddedFont>
      <p:font typeface="Oslo Sans Office" panose="02000000000000000000" pitchFamily="2" charset="0"/>
      <p:regular r:id="rId72"/>
      <p:bold r:id="rId73"/>
      <p:italic r:id="rId74"/>
      <p:boldItalic r:id="rId75"/>
    </p:embeddedFont>
    <p:embeddedFont>
      <p:font typeface="Helvetica" panose="020B0604020202020204" pitchFamily="34" charset="0"/>
      <p:regular r:id="rId76"/>
      <p:bold r:id="rId77"/>
      <p:italic r:id="rId78"/>
      <p:boldItalic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56"/>
            <p14:sldId id="285"/>
            <p14:sldId id="262"/>
            <p14:sldId id="258"/>
            <p14:sldId id="286"/>
            <p14:sldId id="291"/>
            <p14:sldId id="314"/>
            <p14:sldId id="265"/>
            <p14:sldId id="267"/>
            <p14:sldId id="292"/>
            <p14:sldId id="273"/>
            <p14:sldId id="274"/>
            <p14:sldId id="322"/>
            <p14:sldId id="269"/>
            <p14:sldId id="272"/>
            <p14:sldId id="275"/>
            <p14:sldId id="287"/>
            <p14:sldId id="288"/>
            <p14:sldId id="290"/>
            <p14:sldId id="320"/>
            <p14:sldId id="297"/>
            <p14:sldId id="296"/>
            <p14:sldId id="323"/>
            <p14:sldId id="324"/>
            <p14:sldId id="294"/>
            <p14:sldId id="321"/>
            <p14:sldId id="312"/>
            <p14:sldId id="313"/>
            <p14:sldId id="276"/>
            <p14:sldId id="289"/>
            <p14:sldId id="280"/>
            <p14:sldId id="279"/>
            <p14:sldId id="281"/>
            <p14:sldId id="282"/>
            <p14:sldId id="277"/>
            <p14:sldId id="278"/>
            <p14:sldId id="283"/>
            <p14:sldId id="298"/>
            <p14:sldId id="299"/>
            <p14:sldId id="300"/>
            <p14:sldId id="301"/>
            <p14:sldId id="302"/>
            <p14:sldId id="332"/>
            <p14:sldId id="333"/>
            <p14:sldId id="334"/>
            <p14:sldId id="284"/>
            <p14:sldId id="304"/>
            <p14:sldId id="316"/>
            <p14:sldId id="317"/>
            <p14:sldId id="325"/>
            <p14:sldId id="318"/>
            <p14:sldId id="319"/>
            <p14:sldId id="326"/>
            <p14:sldId id="331"/>
            <p14:sldId id="329"/>
            <p14:sldId id="330"/>
            <p14:sldId id="328"/>
            <p14:sldId id="327"/>
            <p14:sldId id="307"/>
            <p14:sldId id="309"/>
            <p14:sldId id="310"/>
            <p14:sldId id="315"/>
            <p14:sldId id="311"/>
            <p14:sldId id="268"/>
            <p14:sldId id="295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4F612-B9F6-A90D-F86D-E833F9ADB590}" v="50" dt="2022-10-26T12:36:22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279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984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font" Target="fonts/font5.fntdata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font" Target="fonts/font11.fntdata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6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Steinsbu" userId="S::kare.steinsbu@uke.oslo.kommune.no::87552cf2-2ee9-45d2-926a-aee5569e845a" providerId="AD" clId="Web-{FBF4F612-B9F6-A90D-F86D-E833F9ADB590}"/>
    <pc:docChg chg="modSld">
      <pc:chgData name="Kåre Steinsbu" userId="S::kare.steinsbu@uke.oslo.kommune.no::87552cf2-2ee9-45d2-926a-aee5569e845a" providerId="AD" clId="Web-{FBF4F612-B9F6-A90D-F86D-E833F9ADB590}" dt="2022-10-26T12:36:22.667" v="28"/>
      <pc:docMkLst>
        <pc:docMk/>
      </pc:docMkLst>
      <pc:sldChg chg="delSp modSp">
        <pc:chgData name="Kåre Steinsbu" userId="S::kare.steinsbu@uke.oslo.kommune.no::87552cf2-2ee9-45d2-926a-aee5569e845a" providerId="AD" clId="Web-{FBF4F612-B9F6-A90D-F86D-E833F9ADB590}" dt="2022-10-26T12:36:22.667" v="28"/>
        <pc:sldMkLst>
          <pc:docMk/>
          <pc:sldMk cId="2658725676" sldId="333"/>
        </pc:sldMkLst>
        <pc:cxnChg chg="del mod">
          <ac:chgData name="Kåre Steinsbu" userId="S::kare.steinsbu@uke.oslo.kommune.no::87552cf2-2ee9-45d2-926a-aee5569e845a" providerId="AD" clId="Web-{FBF4F612-B9F6-A90D-F86D-E833F9ADB590}" dt="2022-10-26T12:36:22.667" v="28"/>
          <ac:cxnSpMkLst>
            <pc:docMk/>
            <pc:sldMk cId="2658725676" sldId="333"/>
            <ac:cxnSpMk id="14" creationId="{00000000-0000-0000-0000-000000000000}"/>
          </ac:cxnSpMkLst>
        </pc:cxnChg>
      </pc:sldChg>
      <pc:sldChg chg="modSp">
        <pc:chgData name="Kåre Steinsbu" userId="S::kare.steinsbu@uke.oslo.kommune.no::87552cf2-2ee9-45d2-926a-aee5569e845a" providerId="AD" clId="Web-{FBF4F612-B9F6-A90D-F86D-E833F9ADB590}" dt="2022-10-26T12:02:42.933" v="27" actId="14100"/>
        <pc:sldMkLst>
          <pc:docMk/>
          <pc:sldMk cId="2849382278" sldId="334"/>
        </pc:sldMkLst>
        <pc:spChg chg="mod">
          <ac:chgData name="Kåre Steinsbu" userId="S::kare.steinsbu@uke.oslo.kommune.no::87552cf2-2ee9-45d2-926a-aee5569e845a" providerId="AD" clId="Web-{FBF4F612-B9F6-A90D-F86D-E833F9ADB590}" dt="2022-10-26T12:02:37.698" v="26" actId="20577"/>
          <ac:spMkLst>
            <pc:docMk/>
            <pc:sldMk cId="2849382278" sldId="334"/>
            <ac:spMk id="16" creationId="{00000000-0000-0000-0000-000000000000}"/>
          </ac:spMkLst>
        </pc:spChg>
        <pc:cxnChg chg="mod">
          <ac:chgData name="Kåre Steinsbu" userId="S::kare.steinsbu@uke.oslo.kommune.no::87552cf2-2ee9-45d2-926a-aee5569e845a" providerId="AD" clId="Web-{FBF4F612-B9F6-A90D-F86D-E833F9ADB590}" dt="2022-10-26T12:02:42.933" v="27" actId="14100"/>
          <ac:cxnSpMkLst>
            <pc:docMk/>
            <pc:sldMk cId="2849382278" sldId="334"/>
            <ac:cxnSpMk id="24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KGV er en </a:t>
            </a:r>
            <a:r>
              <a:rPr lang="nb-NO" dirty="0" err="1"/>
              <a:t>skybasert</a:t>
            </a:r>
            <a:r>
              <a:rPr lang="nb-NO" dirty="0"/>
              <a:t> innkjøpsverktøy.</a:t>
            </a:r>
            <a:r>
              <a:rPr lang="nb-NO" baseline="0" dirty="0"/>
              <a:t> </a:t>
            </a:r>
            <a:r>
              <a:rPr lang="nb-NO" dirty="0"/>
              <a:t>KGV løser ikke problemet med at personell ikke kan anskaffelser. Det er en forutsetning at personell</a:t>
            </a:r>
            <a:r>
              <a:rPr lang="nb-NO" baseline="0" dirty="0"/>
              <a:t> kan anskaffelser og har kjennskap til regelverk for at verktøyet skal benyttes på en optimal måte.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65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lovpålagt å benytte elektronisk innlevering av tilbud</a:t>
            </a:r>
            <a:r>
              <a:rPr lang="nb-NO" baseline="0" dirty="0"/>
              <a:t> </a:t>
            </a:r>
            <a:r>
              <a:rPr lang="nb-NO" baseline="0" dirty="0" err="1"/>
              <a:t>jf</a:t>
            </a:r>
            <a:r>
              <a:rPr lang="nb-NO" baseline="0" dirty="0"/>
              <a:t> anskaffelsesregelverket. Vanlig e-post har ikke de funksjonalitetene som er krevd for å være et godkjent verktøy for innlevering av tilbud. EU-</a:t>
            </a:r>
            <a:r>
              <a:rPr lang="nb-NO" baseline="0" dirty="0" err="1"/>
              <a:t>supply</a:t>
            </a:r>
            <a:r>
              <a:rPr lang="nb-NO" baseline="0" dirty="0"/>
              <a:t> er Oslo kommune sin leverandør innen KGV.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684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hovedsak benytter Oslo kommune KGV </a:t>
            </a:r>
            <a:r>
              <a:rPr lang="nb-NO" dirty="0" err="1"/>
              <a:t>light</a:t>
            </a:r>
            <a:r>
              <a:rPr lang="nb-NO" dirty="0"/>
              <a:t>. Det vil si at bl.a. krav / kriterier funksjonen og evaluering av tilbud</a:t>
            </a:r>
            <a:r>
              <a:rPr lang="nb-NO" baseline="0" dirty="0"/>
              <a:t> funksjonen i KGV ikke blir benyttet.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301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i UKE  ser at vi får mange henvendelser fra brukerne</a:t>
            </a:r>
            <a:r>
              <a:rPr lang="nb-NO" baseline="0" dirty="0"/>
              <a:t> i virksomhetene som omfatter support som egentlig skal gå til EU-Supply. Det anbefales at support funksjonen til EU Supply benyttes. De er tilgjengelig hele tiden i motsetning til oss i UKE.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422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UKE’s</a:t>
            </a:r>
            <a:r>
              <a:rPr lang="nb-NO" dirty="0"/>
              <a:t> rolle er</a:t>
            </a:r>
            <a:r>
              <a:rPr lang="nb-NO" baseline="0" dirty="0"/>
              <a:t> Virksomhetsoperatør. De som skal ha tilgang til samkjøpsavtalene (KON_ tilgang) må ta kontakt med avtaleansvarlige for å få tilgang til den aktuelle samkjøpsavtalen.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181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67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39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verktoy-og-systemer/konkurransegjennomforingsverktoy-kg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u.eu-supply.com/oslo.asp" TargetMode="External"/><Relationship Id="rId2" Type="http://schemas.openxmlformats.org/officeDocument/2006/relationships/hyperlink" Target="https://edu.eu-supply.com/oslo.asp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KGV verktøy fra EU-Supply</a:t>
            </a:r>
            <a:br>
              <a:rPr lang="nb-NO" dirty="0"/>
            </a:br>
            <a:r>
              <a:rPr lang="nb-NO" sz="2800" dirty="0"/>
              <a:t>Introduksjonskurs til konkurransegjennom-føringsverktøyet</a:t>
            </a:r>
          </a:p>
        </p:txBody>
      </p:sp>
    </p:spTree>
    <p:extLst>
      <p:ext uri="{BB962C8B-B14F-4D97-AF65-F5344CB8AC3E}">
        <p14:creationId xmlns:p14="http://schemas.microsoft.com/office/powerpoint/2010/main" val="1338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KGV – Innlogging side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80" y="2032000"/>
            <a:ext cx="715012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6"/>
          <p:cNvCxnSpPr/>
          <p:nvPr/>
        </p:nvCxnSpPr>
        <p:spPr>
          <a:xfrm>
            <a:off x="9288435" y="1969650"/>
            <a:ext cx="0" cy="82800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47" y="2218550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9288435" y="3791086"/>
            <a:ext cx="183129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Innlogging med bruker ID og passord</a:t>
            </a:r>
          </a:p>
        </p:txBody>
      </p:sp>
      <p:cxnSp>
        <p:nvCxnSpPr>
          <p:cNvPr id="11" name="Rett linje 10"/>
          <p:cNvCxnSpPr/>
          <p:nvPr/>
        </p:nvCxnSpPr>
        <p:spPr>
          <a:xfrm>
            <a:off x="9270945" y="3636525"/>
            <a:ext cx="0" cy="82800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63" y="3862425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9536085" y="2191890"/>
            <a:ext cx="183129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Valg av språk.</a:t>
            </a:r>
          </a:p>
        </p:txBody>
      </p:sp>
    </p:spTree>
    <p:extLst>
      <p:ext uri="{BB962C8B-B14F-4D97-AF65-F5344CB8AC3E}">
        <p14:creationId xmlns:p14="http://schemas.microsoft.com/office/powerpoint/2010/main" val="157811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7402" y="234226"/>
            <a:ext cx="9469438" cy="1311999"/>
          </a:xfrm>
        </p:spPr>
        <p:txBody>
          <a:bodyPr/>
          <a:lstStyle/>
          <a:p>
            <a:r>
              <a:rPr lang="nb-NO" dirty="0"/>
              <a:t>KGV  - Forside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42169" y="1712451"/>
            <a:ext cx="1514474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Oversikt over konkurranser i egen virksomhet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Kontrakts-håndteringsverktøyet (KAV)</a:t>
            </a:r>
          </a:p>
          <a:p>
            <a:pPr algn="r"/>
            <a:endParaRPr lang="nb-NO" sz="1400" b="1" dirty="0">
              <a:latin typeface="Calibri" panose="020F0502020204030204" pitchFamily="34" charset="0"/>
            </a:endParaRPr>
          </a:p>
          <a:p>
            <a:pPr algn="r"/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42169" y="3544910"/>
            <a:ext cx="151447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Tilgang til </a:t>
            </a:r>
            <a:br>
              <a:rPr lang="nb-NO" sz="1400" b="1" dirty="0">
                <a:latin typeface="Calibri" panose="020F0502020204030204" pitchFamily="34" charset="0"/>
              </a:rPr>
            </a:br>
            <a:r>
              <a:rPr lang="nb-NO" sz="1400" b="1" dirty="0">
                <a:latin typeface="Calibri" panose="020F0502020204030204" pitchFamily="34" charset="0"/>
              </a:rPr>
              <a:t>felles maler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0499272" y="3262578"/>
            <a:ext cx="165032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Varsler knyttet til pågående prosesser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34" y="3163498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77" y="2249098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77" y="3263121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96" y="1110634"/>
            <a:ext cx="7916525" cy="52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8" y="3534911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77" y="2351241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09" y="3637771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77" y="2737346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4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konkurranser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92894" y="2563276"/>
            <a:ext cx="151447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nb-NO" sz="1400" b="1" dirty="0">
                <a:latin typeface="Calibri" panose="020F0502020204030204" pitchFamily="34" charset="0"/>
              </a:rPr>
              <a:t>Oversikt egne </a:t>
            </a:r>
          </a:p>
          <a:p>
            <a:pPr algn="r"/>
            <a:r>
              <a:rPr lang="nb-NO" sz="1400" b="1" dirty="0">
                <a:latin typeface="Calibri" panose="020F0502020204030204" pitchFamily="34" charset="0"/>
              </a:rPr>
              <a:t>og avdelingens konkurranser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514480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51" y="1943100"/>
            <a:ext cx="6848854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850058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4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konkurranse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78" y="4359804"/>
            <a:ext cx="7315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33" y="1824038"/>
            <a:ext cx="7306734" cy="18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283493" y="2151270"/>
            <a:ext cx="151447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Gå til «Mine aktive»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231901" y="4496000"/>
            <a:ext cx="1514475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Trykk deretter på «Lag konkurranse» knappen.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4" y="1955680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525141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3" y="2305043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12" y="4890504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9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 av konkurranse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3" y="3036888"/>
            <a:ext cx="16637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84" y="3133725"/>
            <a:ext cx="109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1276350"/>
            <a:ext cx="8734426" cy="50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84" y="3616325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3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 av konkurranse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249116" y="2470568"/>
            <a:ext cx="183129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Legg inn konkurransedetaljer</a:t>
            </a:r>
          </a:p>
        </p:txBody>
      </p:sp>
      <p:cxnSp>
        <p:nvCxnSpPr>
          <p:cNvPr id="9" name="Rett linje 8"/>
          <p:cNvCxnSpPr/>
          <p:nvPr/>
        </p:nvCxnSpPr>
        <p:spPr>
          <a:xfrm>
            <a:off x="9005857" y="2375475"/>
            <a:ext cx="0" cy="82800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306616"/>
            <a:ext cx="7058024" cy="49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tt linje 10"/>
          <p:cNvCxnSpPr/>
          <p:nvPr/>
        </p:nvCxnSpPr>
        <p:spPr>
          <a:xfrm flipH="1">
            <a:off x="8609857" y="2740206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1660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405937" y="203567"/>
            <a:ext cx="2333625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3200" dirty="0">
                <a:solidFill>
                  <a:schemeClr val="accent1"/>
                </a:solidFill>
                <a:latin typeface="Helvetica"/>
                <a:ea typeface="+mj-ea"/>
                <a:cs typeface="Helvetica"/>
              </a:rPr>
              <a:t>Sjekklisten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9405936" y="788342"/>
            <a:ext cx="2333625" cy="70942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Tildele team: </a:t>
            </a:r>
            <a:r>
              <a:rPr lang="nb-NO" sz="1300" dirty="0">
                <a:latin typeface="Calibri" panose="020F0502020204030204" pitchFamily="34" charset="0"/>
              </a:rPr>
              <a:t>Hv</a:t>
            </a:r>
            <a:r>
              <a:rPr lang="nb-NO" sz="13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nb-NO" sz="1300" dirty="0">
                <a:latin typeface="Calibri" panose="020F0502020204030204" pitchFamily="34" charset="0"/>
              </a:rPr>
              <a:t>m har tilgang til denne konkurransen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Mottakere av meldinger: </a:t>
            </a:r>
            <a:r>
              <a:rPr lang="nb-NO" sz="1300" dirty="0">
                <a:latin typeface="Calibri" panose="020F0502020204030204" pitchFamily="34" charset="0"/>
              </a:rPr>
              <a:t>Hvem skal varsles om meldinger fra leverandør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CPV koder: </a:t>
            </a:r>
            <a:r>
              <a:rPr lang="nb-NO" sz="1300" dirty="0">
                <a:latin typeface="Calibri" panose="020F0502020204030204" pitchFamily="34" charset="0"/>
              </a:rPr>
              <a:t>Velg riktig CPV koder </a:t>
            </a:r>
            <a:r>
              <a:rPr lang="nb-NO" sz="1300" dirty="0" err="1">
                <a:latin typeface="Calibri" panose="020F0502020204030204" pitchFamily="34" charset="0"/>
              </a:rPr>
              <a:t>ift</a:t>
            </a:r>
            <a:r>
              <a:rPr lang="nb-NO" sz="1300" dirty="0">
                <a:latin typeface="Calibri" panose="020F0502020204030204" pitchFamily="34" charset="0"/>
              </a:rPr>
              <a:t> anskaffelsen.</a:t>
            </a:r>
            <a:endParaRPr lang="nb-NO" sz="1300" b="1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Tidsfrister: </a:t>
            </a:r>
            <a:r>
              <a:rPr lang="nb-NO" sz="1300" dirty="0">
                <a:latin typeface="Calibri" panose="020F0502020204030204" pitchFamily="34" charset="0"/>
              </a:rPr>
              <a:t>Alle frister knyttet til konkurransen legges inn her. 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ESPD skjema: </a:t>
            </a:r>
            <a:r>
              <a:rPr lang="nb-NO" sz="1300" dirty="0">
                <a:latin typeface="Calibri" panose="020F0502020204030204" pitchFamily="34" charset="0"/>
              </a:rPr>
              <a:t>Skal benyttes ved alle anskaffelser over EØS - terskelverdi</a:t>
            </a:r>
            <a:endParaRPr lang="nb-NO" sz="1300" b="1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Eksterne dokumenter: </a:t>
            </a:r>
            <a:r>
              <a:rPr lang="nb-NO" sz="1300" dirty="0">
                <a:latin typeface="Calibri" panose="020F0502020204030204" pitchFamily="34" charset="0"/>
              </a:rPr>
              <a:t>Konkurransedokumenter som tilhører kunngjøringen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Forside: </a:t>
            </a:r>
            <a:r>
              <a:rPr lang="nb-NO" sz="1300" dirty="0">
                <a:latin typeface="Calibri" panose="020F0502020204030204" pitchFamily="34" charset="0"/>
              </a:rPr>
              <a:t>Invitasjonsbrev til deltagere i konkurransen (maler for dette i KGV)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Brukerinnstilling for tilbudsåpning: </a:t>
            </a:r>
            <a:r>
              <a:rPr lang="nb-NO" sz="1300" dirty="0">
                <a:latin typeface="Calibri" panose="020F0502020204030204" pitchFamily="34" charset="0"/>
              </a:rPr>
              <a:t>Legg til hvem som kan åpne tilbud. OBS!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Kunngjøring i Doffin /TED: </a:t>
            </a:r>
            <a:r>
              <a:rPr lang="nb-NO" sz="1300" dirty="0">
                <a:latin typeface="Calibri" panose="020F0502020204030204" pitchFamily="34" charset="0"/>
              </a:rPr>
              <a:t>til Doffin skjema </a:t>
            </a:r>
          </a:p>
          <a:p>
            <a:pPr>
              <a:spcBef>
                <a:spcPts val="600"/>
              </a:spcBef>
            </a:pPr>
            <a:r>
              <a:rPr lang="nb-NO" sz="1300" b="1" dirty="0">
                <a:latin typeface="Calibri" panose="020F0502020204030204" pitchFamily="34" charset="0"/>
              </a:rPr>
              <a:t>Anskaffelsesprotokoll: </a:t>
            </a:r>
            <a:r>
              <a:rPr lang="nb-NO" sz="1300" dirty="0">
                <a:latin typeface="Calibri" panose="020F0502020204030204" pitchFamily="34" charset="0"/>
              </a:rPr>
              <a:t>Logger alle trinn i prosessen og har fritekstfelt</a:t>
            </a:r>
          </a:p>
          <a:p>
            <a:pPr>
              <a:spcBef>
                <a:spcPts val="600"/>
              </a:spcBef>
            </a:pPr>
            <a:endParaRPr lang="nb-NO" sz="13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b-NO" sz="13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b-NO" sz="13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b-NO" sz="1300" dirty="0">
              <a:latin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45" y="1117967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83" y="203567"/>
            <a:ext cx="6699661" cy="67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34" y="2968625"/>
            <a:ext cx="554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4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Tildelt team		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00" y="3518758"/>
            <a:ext cx="138004" cy="11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0164764" y="1879600"/>
            <a:ext cx="1514475" cy="41857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«Legg til/fjern medlemmer» Da vil du få opp oversikt over personer som du ønsker å ha tilgang til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kan endre eier ved å trykke «Endre eier…» hvis det er andre personer i teamet enn du, som skal være eier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32000"/>
            <a:ext cx="89344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67" y="4036658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28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Mottakere av meldinger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61" y="2032000"/>
            <a:ext cx="7104966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67" y="3716954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00" y="3306033"/>
            <a:ext cx="138004" cy="11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9156504" y="3306033"/>
            <a:ext cx="1831296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du velge hvem som skal få beskjed i outlook om meldinger og spørsmål som kommer inn i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Kun de som er tildelt team kan være mottakere av meldinger</a:t>
            </a:r>
          </a:p>
        </p:txBody>
      </p:sp>
    </p:spTree>
    <p:extLst>
      <p:ext uri="{BB962C8B-B14F-4D97-AF65-F5344CB8AC3E}">
        <p14:creationId xmlns:p14="http://schemas.microsoft.com/office/powerpoint/2010/main" val="35249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Tidsfrister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5" y="2930044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307729" y="2048433"/>
            <a:ext cx="1831296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Viktige tidsfrister: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Ved kunngjøring i Doffin /TED må du fylle ut «Ønsket dato for oversendelse til behandling»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Fyll ut «Frist for spørsmål» for at Spørsmål og svar funksjonen skal aktiveres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«Frist for levering» skal fylles ut uavhengig av konkurranse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49" y="1343026"/>
            <a:ext cx="5716326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93" y="3398483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4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Innledning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KGV er et nettbasert innkjøpsverktøy for å gjennomføre anskaffelsesprosessen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KGV støtter brukerne med prosedyremaler og sjekklister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Bruk av verktøyet forutsetter at man kan anskaffelsesregelverket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698334"/>
            <a:ext cx="9469438" cy="1311999"/>
          </a:xfrm>
        </p:spPr>
        <p:txBody>
          <a:bodyPr/>
          <a:lstStyle/>
          <a:p>
            <a:r>
              <a:rPr lang="nb-NO" dirty="0"/>
              <a:t>ESPD skjema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7" y="2147389"/>
            <a:ext cx="9469438" cy="30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26629" y="2536778"/>
            <a:ext cx="2066238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ESPD skjema: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Fyll ut de aktuelle delene i skjemaet.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Anskaffelses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Avvisningskriterier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Kvalifikasjonskrav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Reduksjon av leverandører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Gjennomgå og akseptere ESPD skjemaet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43" y="3180138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59" y="3944583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6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dokumenter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37" y="3088290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8801199" y="1740072"/>
            <a:ext cx="1514475" cy="41857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«Last opp filer» for å komme til neste side hvor du laster opp de dokumentene som skal være med i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får du oversikt over de dokumentene som er lastet opp i konkurransen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80" y="1967642"/>
            <a:ext cx="673727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07" y="3770185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8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dokumenter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64" y="2032000"/>
            <a:ext cx="7493559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47" y="3446335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97" y="3005740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9558436" y="2488734"/>
            <a:ext cx="1514475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Drag and </a:t>
            </a:r>
            <a:r>
              <a:rPr lang="nb-NO" sz="1400" b="1" dirty="0" err="1">
                <a:latin typeface="Calibri" panose="020F0502020204030204" pitchFamily="34" charset="0"/>
              </a:rPr>
              <a:t>drop</a:t>
            </a:r>
            <a:r>
              <a:rPr lang="nb-NO" sz="1400" b="1" dirty="0">
                <a:latin typeface="Calibri" panose="020F0502020204030204" pitchFamily="34" charset="0"/>
              </a:rPr>
              <a:t> funksjon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Når filene er lagt til vil det komme til syne en blå «Last opp vedlegg» knapp som du trykker på for å få lastet opp vedleggene</a:t>
            </a:r>
          </a:p>
        </p:txBody>
      </p:sp>
    </p:spTree>
    <p:extLst>
      <p:ext uri="{BB962C8B-B14F-4D97-AF65-F5344CB8AC3E}">
        <p14:creationId xmlns:p14="http://schemas.microsoft.com/office/powerpoint/2010/main" val="157389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Forside - Invitasjonsbrev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12" y="1366837"/>
            <a:ext cx="749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09" y="2616199"/>
            <a:ext cx="3905250" cy="3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30" y="3799926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90" y="1295218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529696" y="3799926"/>
            <a:ext cx="1514475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Huk av for mal som skal benyttes som invitasjonsbrev og trykk på «Velg» knappen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29697" y="1569873"/>
            <a:ext cx="151447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Trykk på «last inn mal»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30" y="1994325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96" y="4503407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3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Forside – Invitasjonsbrev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01" y="2032000"/>
            <a:ext cx="677375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29696" y="3092192"/>
            <a:ext cx="1514475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Skriv inn navn på virksomhet og eventuelle endringer. Tittel på konkurransen vil automatisk linket i brevet. Trykk deretter på «Lagre» og «Ferdig» knappen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45" y="3407651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30" y="4172095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2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4426" y="624752"/>
            <a:ext cx="9469438" cy="680174"/>
          </a:xfrm>
        </p:spPr>
        <p:txBody>
          <a:bodyPr/>
          <a:lstStyle/>
          <a:p>
            <a:r>
              <a:rPr lang="nb-NO" dirty="0"/>
              <a:t>Brukerinnstillinger for tilbudsåpning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93" y="1400175"/>
            <a:ext cx="868030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54" y="3974816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87" y="3481345"/>
            <a:ext cx="138004" cy="11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0583864" y="2826260"/>
            <a:ext cx="1514475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Her legger du inn de navnene som skal ha mulighet til å åpne tilbud. </a:t>
            </a:r>
          </a:p>
          <a:p>
            <a:r>
              <a:rPr lang="nb-NO" sz="1400" b="1" dirty="0">
                <a:latin typeface="Calibri" panose="020F0502020204030204" pitchFamily="34" charset="0"/>
              </a:rPr>
              <a:t>NB: Her må du legge til ditt eget navn for at du skal ha mulighet til å åpne din egen konkurranse.</a:t>
            </a:r>
          </a:p>
        </p:txBody>
      </p:sp>
    </p:spTree>
    <p:extLst>
      <p:ext uri="{BB962C8B-B14F-4D97-AF65-F5344CB8AC3E}">
        <p14:creationId xmlns:p14="http://schemas.microsoft.com/office/powerpoint/2010/main" val="1335500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Tilbudsåpning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4" y="1797050"/>
            <a:ext cx="4787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94362" y="1708056"/>
            <a:ext cx="206623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Tilbudsåpning i sjekklisten </a:t>
            </a:r>
            <a:r>
              <a:rPr lang="nb-NO" sz="1400" b="1" u="sng" dirty="0">
                <a:latin typeface="Calibri" panose="020F0502020204030204" pitchFamily="34" charset="0"/>
              </a:rPr>
              <a:t>før</a:t>
            </a:r>
            <a:r>
              <a:rPr lang="nb-NO" sz="1400" b="1" dirty="0">
                <a:latin typeface="Calibri" panose="020F0502020204030204" pitchFamily="34" charset="0"/>
              </a:rPr>
              <a:t> frist for innlevering. Åpne knappen er ikke aktivert.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28229" y="2799244"/>
            <a:ext cx="206623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Tilbudsåpning i sjekklisten </a:t>
            </a:r>
            <a:r>
              <a:rPr lang="nb-NO" sz="1400" b="1" u="sng" dirty="0">
                <a:latin typeface="Calibri" panose="020F0502020204030204" pitchFamily="34" charset="0"/>
              </a:rPr>
              <a:t>etter </a:t>
            </a:r>
            <a:r>
              <a:rPr lang="nb-NO" sz="1400" b="1" dirty="0">
                <a:latin typeface="Calibri" panose="020F0502020204030204" pitchFamily="34" charset="0"/>
              </a:rPr>
              <a:t>frist for innlevering. Åpne knappen er aktivert.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94362" y="4242811"/>
            <a:ext cx="2066238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Her får du oversikt over de som har tilgang til å åpne tilbud. Når den ene har åpnet tilbudene, så vil tilbudene være tilgjengelig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00" y="1708056"/>
            <a:ext cx="138004" cy="8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00" y="2007025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4" y="3030538"/>
            <a:ext cx="488023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00" y="2973938"/>
            <a:ext cx="138004" cy="8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99" y="3257550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4" y="3968795"/>
            <a:ext cx="6216121" cy="200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99" y="4490063"/>
            <a:ext cx="138004" cy="110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32" y="4960479"/>
            <a:ext cx="84093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7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Kunngjøring i </a:t>
            </a:r>
            <a:r>
              <a:rPr lang="nb-NO" dirty="0" err="1"/>
              <a:t>Doffin</a:t>
            </a:r>
            <a:r>
              <a:rPr lang="nb-NO" dirty="0"/>
              <a:t>/TED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27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1" y="2206022"/>
            <a:ext cx="7808913" cy="37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88" y="3329361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8" y="4047641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404814" y="2837528"/>
            <a:ext cx="1798636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 type publisering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 kunngjøringsskjema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Ved EØS kunngjøring: velg hvem som skal oversette kunngjøringen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«Lagre»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2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Kunngjøring i </a:t>
            </a:r>
            <a:r>
              <a:rPr lang="nb-NO" dirty="0" err="1"/>
              <a:t>Doffin</a:t>
            </a:r>
            <a:r>
              <a:rPr lang="nb-NO" dirty="0"/>
              <a:t>/TED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28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9" y="2130249"/>
            <a:ext cx="7446963" cy="38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38" y="3329360"/>
            <a:ext cx="202924" cy="1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80" y="4056682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309702" y="2837528"/>
            <a:ext cx="1798636" cy="31085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Etter at kunngjøringsskjemaet er  laget i </a:t>
            </a:r>
            <a:r>
              <a:rPr lang="nb-NO" sz="1400" b="1" dirty="0" err="1">
                <a:latin typeface="Calibri" panose="020F0502020204030204" pitchFamily="34" charset="0"/>
              </a:rPr>
              <a:t>Doffin</a:t>
            </a:r>
            <a:r>
              <a:rPr lang="nb-NO" sz="1400" b="1" dirty="0">
                <a:latin typeface="Calibri" panose="020F0502020204030204" pitchFamily="34" charset="0"/>
              </a:rPr>
              <a:t>/TED. Trykk på </a:t>
            </a:r>
            <a:r>
              <a:rPr lang="nb-NO" sz="1400" b="1" dirty="0" err="1">
                <a:latin typeface="Calibri" panose="020F0502020204030204" pitchFamily="34" charset="0"/>
              </a:rPr>
              <a:t>kvappen</a:t>
            </a:r>
            <a:r>
              <a:rPr lang="nb-NO" sz="1400" b="1" dirty="0">
                <a:latin typeface="Calibri" panose="020F0502020204030204" pitchFamily="34" charset="0"/>
              </a:rPr>
              <a:t> «Aksepter». Du </a:t>
            </a:r>
            <a:r>
              <a:rPr lang="nb-NO" sz="1400" b="1" dirty="0" err="1">
                <a:latin typeface="Calibri" panose="020F0502020204030204" pitchFamily="34" charset="0"/>
              </a:rPr>
              <a:t>kommmer</a:t>
            </a:r>
            <a:r>
              <a:rPr lang="nb-NO" sz="1400" b="1" dirty="0">
                <a:latin typeface="Calibri" panose="020F0502020204030204" pitchFamily="34" charset="0"/>
              </a:rPr>
              <a:t> ut i sjekklisten.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«Kunngjør» i sjekklisten og deretter trykk på «Kunngjør» knappen.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Meldingsfunksjon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29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0" y="2486189"/>
            <a:ext cx="151447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nb-NO" sz="1400" b="1" dirty="0">
                <a:latin typeface="Calibri" panose="020F0502020204030204" pitchFamily="34" charset="0"/>
              </a:rPr>
              <a:t>Brukes til å sende meldinger i konkurransen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2457532"/>
            <a:ext cx="109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57" y="1946357"/>
            <a:ext cx="9469438" cy="36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tt linje 11"/>
          <p:cNvCxnSpPr/>
          <p:nvPr/>
        </p:nvCxnSpPr>
        <p:spPr>
          <a:xfrm flipH="1">
            <a:off x="1586388" y="3009982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3795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5700" y="361950"/>
            <a:ext cx="9149563" cy="914400"/>
          </a:xfrm>
        </p:spPr>
        <p:txBody>
          <a:bodyPr/>
          <a:lstStyle/>
          <a:p>
            <a:r>
              <a:rPr lang="nb-NO" dirty="0"/>
              <a:t>Hva er KGV?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5200" y="1276350"/>
            <a:ext cx="9149563" cy="4264024"/>
          </a:xfrm>
        </p:spPr>
        <p:txBody>
          <a:bodyPr/>
          <a:lstStyle/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KGV står for elektronisk konkurransegjennomføringsverktøy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Web system benyttes for gjennomføring av anskaffelser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nb-NO" dirty="0"/>
          </a:p>
          <a:p>
            <a:pPr lvl="1" fontAlgn="base"/>
            <a:endParaRPr lang="nb-NO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nb-NO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nb-NO" dirty="0"/>
          </a:p>
          <a:p>
            <a:pPr lvl="1" fontAlgn="base"/>
            <a:endParaRPr lang="nb-NO" dirty="0">
              <a:solidFill>
                <a:schemeClr val="tx1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Avklaringer / forhandlinger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Spørsmål og svar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Meldinger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Tildeling av oppdrag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Minikonkurranser /Dynamisk innkjøpsordning (DPS)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7388"/>
              </p:ext>
            </p:extLst>
          </p:nvPr>
        </p:nvGraphicFramePr>
        <p:xfrm>
          <a:off x="1155700" y="2228850"/>
          <a:ext cx="8128000" cy="18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310">
                <a:tc>
                  <a:txBody>
                    <a:bodyPr/>
                    <a:lstStyle/>
                    <a:p>
                      <a:r>
                        <a:rPr lang="nb-NO" dirty="0"/>
                        <a:t>Oppdragsgiver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Leverandør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Konkurransedokumenter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Søknad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Kunngjøring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Tilbud / evt. revidert tilbud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nb-NO" dirty="0"/>
                        <a:t>Tildeling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94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Meldingsfunksjonen – Sende melding til alle leverandører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30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75" y="2032000"/>
            <a:ext cx="599383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6"/>
          <p:cNvCxnSpPr/>
          <p:nvPr/>
        </p:nvCxnSpPr>
        <p:spPr>
          <a:xfrm flipH="1">
            <a:off x="2787575" y="3819607"/>
            <a:ext cx="279475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Rett linje 7"/>
          <p:cNvCxnSpPr/>
          <p:nvPr/>
        </p:nvCxnSpPr>
        <p:spPr>
          <a:xfrm>
            <a:off x="2776507" y="3566100"/>
            <a:ext cx="0" cy="82800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kstSylinder 9"/>
          <p:cNvSpPr txBox="1"/>
          <p:nvPr/>
        </p:nvSpPr>
        <p:spPr>
          <a:xfrm>
            <a:off x="869754" y="3179881"/>
            <a:ext cx="1831296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du skal sende melding til alle leverandørene, må du huke av for «Send til alle leverandører»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</a:t>
            </a:r>
            <a:r>
              <a:rPr lang="nb-NO" sz="1400" b="1" u="sng" dirty="0">
                <a:latin typeface="Calibri" panose="020F0502020204030204" pitchFamily="34" charset="0"/>
              </a:rPr>
              <a:t>du </a:t>
            </a:r>
            <a:r>
              <a:rPr lang="nb-NO" sz="1400" b="1" dirty="0">
                <a:latin typeface="Calibri" panose="020F0502020204030204" pitchFamily="34" charset="0"/>
              </a:rPr>
              <a:t>ikke gjør dette, så vil ikke leverandører som kommer inn i konkurransen senere, ha tilgang til meldingen</a:t>
            </a:r>
          </a:p>
        </p:txBody>
      </p:sp>
    </p:spTree>
    <p:extLst>
      <p:ext uri="{BB962C8B-B14F-4D97-AF65-F5344CB8AC3E}">
        <p14:creationId xmlns:p14="http://schemas.microsoft.com/office/powerpoint/2010/main" val="25167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Meldingsfunksjonen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31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0" y="2486189"/>
            <a:ext cx="1514475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nb-NO" sz="1400" b="1" dirty="0">
                <a:latin typeface="Calibri" panose="020F0502020204030204" pitchFamily="34" charset="0"/>
              </a:rPr>
              <a:t>I de tilfellene hvor spørsmål har kommet i meldings-funksjonen, så er det mulighet å kopiere dette over til «Spørsmål og svar» funksjonen.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40" y="2457531"/>
            <a:ext cx="138004" cy="11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01" y="1341519"/>
            <a:ext cx="882179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ett linje 14"/>
          <p:cNvCxnSpPr/>
          <p:nvPr/>
        </p:nvCxnSpPr>
        <p:spPr>
          <a:xfrm flipH="1">
            <a:off x="1514475" y="3000539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47922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og svar funksjonen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32</a:t>
            </a:fld>
            <a:endParaRPr lang="nb-N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3572039"/>
            <a:ext cx="109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102870" y="3659907"/>
            <a:ext cx="151447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nb-NO" sz="1400" b="1" dirty="0">
                <a:latin typeface="Calibri" panose="020F0502020204030204" pitchFamily="34" charset="0"/>
              </a:rPr>
              <a:t>Brukes til spørsmål og svar i konkurransen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09346"/>
            <a:ext cx="71784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tt linje 13"/>
          <p:cNvCxnSpPr/>
          <p:nvPr/>
        </p:nvCxnSpPr>
        <p:spPr>
          <a:xfrm flipH="1">
            <a:off x="1819275" y="4029239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32548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og svarfunksjonen – endre spørsmål og svar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33</a:t>
            </a:fld>
            <a:endParaRPr lang="nb-NO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29" y="2032000"/>
            <a:ext cx="6684721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0" y="2486189"/>
            <a:ext cx="2581275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Spørsmålene må redigeres for å anonymisere hvem avsenderen er og evt. Forretningshemmeligheter.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NB: Vær obs på om innkomne spørsmål er avhuket på «Kommersielt beskyttet». Hvis det er det, så vil svaret ved publisering kun gå til avsenderen av spørsmålet.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32" y="1690687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854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Publisering av spørsmål og svar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34</a:t>
            </a:fld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79" y="1793875"/>
            <a:ext cx="666108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314323" y="4505489"/>
            <a:ext cx="242887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Spørsmålene som skal publiseres må hukes på og deretter trykke publiser.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4417621"/>
            <a:ext cx="109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tt linje 9"/>
          <p:cNvCxnSpPr/>
          <p:nvPr/>
        </p:nvCxnSpPr>
        <p:spPr>
          <a:xfrm flipH="1">
            <a:off x="2797967" y="4874821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22408C"/>
            </a:solidFill>
            <a:prstDash val="solid"/>
            <a:headEnd type="oval" w="med" len="med"/>
            <a:tailEnd type="oval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3958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tilbud og leverandører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069" y="2032000"/>
            <a:ext cx="68779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35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-57150" y="2212143"/>
            <a:ext cx="1514475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nb-NO" sz="1400" b="1" dirty="0">
                <a:latin typeface="Calibri" panose="020F0502020204030204" pitchFamily="34" charset="0"/>
              </a:rPr>
              <a:t>Viser hvor langt den enkelte leverandør har kommet i besvarelsen, samt mottatte tilbud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43" y="2300923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37" y="2822090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5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Innkomne tilbud</a:t>
            </a:r>
          </a:p>
        </p:txBody>
      </p:sp>
      <p:pic>
        <p:nvPicPr>
          <p:cNvPr id="6" name="Bilde 2" descr="image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/>
          <a:stretch/>
        </p:blipFill>
        <p:spPr bwMode="auto">
          <a:xfrm>
            <a:off x="2110422" y="1569720"/>
            <a:ext cx="7513638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36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74491" y="3596323"/>
            <a:ext cx="1514475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Samlet oversikt over alle tilbud.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Oversikt over alle dokumentene i tilbudene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98" y="3596323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04" y="4288820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6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Avslutning av konkurransen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37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32" y="1690687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6200" y="1722299"/>
            <a:ext cx="2293809" cy="37548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Evaluering av tilbudene skjer utenfor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Virksomhetene må vurdere om de skal benytte anskaffelsesprotokollen i KGV eller anskaffelsesveilederen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Utsending av tildelingsbrev gjøres </a:t>
            </a:r>
            <a:r>
              <a:rPr lang="nb-NO" sz="1400" b="1" dirty="0" err="1">
                <a:latin typeface="Calibri" panose="020F0502020204030204" pitchFamily="34" charset="0"/>
              </a:rPr>
              <a:t>ihht</a:t>
            </a:r>
            <a:r>
              <a:rPr lang="nb-NO" sz="1400" b="1" dirty="0">
                <a:latin typeface="Calibri" panose="020F0502020204030204" pitchFamily="34" charset="0"/>
              </a:rPr>
              <a:t> virksomhetens rutiner.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Kunngjøring av kontraktstildeling gjøres i </a:t>
            </a:r>
            <a:r>
              <a:rPr lang="nb-NO" sz="1400" b="1" dirty="0" err="1">
                <a:latin typeface="Calibri" panose="020F0502020204030204" pitchFamily="34" charset="0"/>
              </a:rPr>
              <a:t>Doffin</a:t>
            </a:r>
            <a:r>
              <a:rPr lang="nb-NO" sz="1400" b="1" dirty="0">
                <a:latin typeface="Calibri" panose="020F0502020204030204" pitchFamily="34" charset="0"/>
              </a:rPr>
              <a:t>/TED.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Avslutte konkurransen i KGV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22" y="2032000"/>
            <a:ext cx="804742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7" y="3587036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Kontraktstildeling	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38</a:t>
            </a:fld>
            <a:endParaRPr lang="nb-NO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36632"/>
            <a:ext cx="9469438" cy="40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164" y="4048005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39" y="3398718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10376376" y="2684006"/>
            <a:ext cx="1637665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får du </a:t>
            </a:r>
            <a:r>
              <a:rPr lang="nb-NO" sz="1400" b="1" dirty="0" err="1">
                <a:latin typeface="Calibri" panose="020F0502020204030204" pitchFamily="34" charset="0"/>
              </a:rPr>
              <a:t>overiskt</a:t>
            </a:r>
            <a:r>
              <a:rPr lang="nb-NO" sz="1400" b="1" dirty="0">
                <a:latin typeface="Calibri" panose="020F0502020204030204" pitchFamily="34" charset="0"/>
              </a:rPr>
              <a:t> over alle leverandørene som har levert inn tilbud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den leverandøren som er rangert som </a:t>
            </a:r>
            <a:r>
              <a:rPr lang="nb-NO" sz="1400" b="1" dirty="0" err="1">
                <a:latin typeface="Calibri" panose="020F0502020204030204" pitchFamily="34" charset="0"/>
              </a:rPr>
              <a:t>nr</a:t>
            </a:r>
            <a:r>
              <a:rPr lang="nb-NO" sz="1400" b="1" dirty="0">
                <a:latin typeface="Calibri" panose="020F0502020204030204" pitchFamily="34" charset="0"/>
              </a:rPr>
              <a:t> 1. Trykk «Lagre»</a:t>
            </a:r>
          </a:p>
        </p:txBody>
      </p:sp>
    </p:spTree>
    <p:extLst>
      <p:ext uri="{BB962C8B-B14F-4D97-AF65-F5344CB8AC3E}">
        <p14:creationId xmlns:p14="http://schemas.microsoft.com/office/powerpoint/2010/main" val="2312061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Kontraktstildeling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39</a:t>
            </a:fld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9" y="2032000"/>
            <a:ext cx="81216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4" y="4034473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4601210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9739311" y="4034473"/>
            <a:ext cx="1514475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Skriv inn begrunnelsen og trykk «Lagre». Begrunnelsen vil automatisk bli oppdatert i anskaffelsesprotokollen.</a:t>
            </a:r>
          </a:p>
        </p:txBody>
      </p:sp>
    </p:spTree>
    <p:extLst>
      <p:ext uri="{BB962C8B-B14F-4D97-AF65-F5344CB8AC3E}">
        <p14:creationId xmlns:p14="http://schemas.microsoft.com/office/powerpoint/2010/main" val="199783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565874"/>
          </a:xfrm>
        </p:spPr>
        <p:txBody>
          <a:bodyPr/>
          <a:lstStyle/>
          <a:p>
            <a:r>
              <a:rPr lang="nb-NO" dirty="0"/>
              <a:t>KGV tilpasses brukernes behov og kompetanse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3" name="Multipliser 2"/>
          <p:cNvSpPr/>
          <p:nvPr/>
        </p:nvSpPr>
        <p:spPr>
          <a:xfrm>
            <a:off x="5457825" y="291465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Multipliser 6"/>
          <p:cNvSpPr/>
          <p:nvPr/>
        </p:nvSpPr>
        <p:spPr>
          <a:xfrm>
            <a:off x="6867525" y="291465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Multipliser 7"/>
          <p:cNvSpPr/>
          <p:nvPr/>
        </p:nvSpPr>
        <p:spPr>
          <a:xfrm>
            <a:off x="6896100" y="354330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Multipliser 8"/>
          <p:cNvSpPr/>
          <p:nvPr/>
        </p:nvSpPr>
        <p:spPr>
          <a:xfrm>
            <a:off x="6905625" y="4238625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Multipliser 9"/>
          <p:cNvSpPr/>
          <p:nvPr/>
        </p:nvSpPr>
        <p:spPr>
          <a:xfrm>
            <a:off x="8181975" y="291465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Multipliser 10"/>
          <p:cNvSpPr/>
          <p:nvPr/>
        </p:nvSpPr>
        <p:spPr>
          <a:xfrm>
            <a:off x="8201025" y="358140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Multipliser 11"/>
          <p:cNvSpPr/>
          <p:nvPr/>
        </p:nvSpPr>
        <p:spPr>
          <a:xfrm>
            <a:off x="8201025" y="4238625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Multipliser 12"/>
          <p:cNvSpPr/>
          <p:nvPr/>
        </p:nvSpPr>
        <p:spPr>
          <a:xfrm>
            <a:off x="8181975" y="4914900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Multipliser 13"/>
          <p:cNvSpPr/>
          <p:nvPr/>
        </p:nvSpPr>
        <p:spPr>
          <a:xfrm>
            <a:off x="8172450" y="5457825"/>
            <a:ext cx="514350" cy="381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28" y="2123716"/>
            <a:ext cx="7846232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5356742" y="2951266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6853423" y="2951266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181975" y="2960049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853423" y="3579174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1" name="Rektangel 20"/>
          <p:cNvSpPr/>
          <p:nvPr/>
        </p:nvSpPr>
        <p:spPr>
          <a:xfrm>
            <a:off x="8196448" y="3579174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881998" y="4256933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181975" y="4275241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8158348" y="4914900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8167873" y="5494441"/>
            <a:ext cx="1056904" cy="344384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6520914" y="1896836"/>
            <a:ext cx="1622961" cy="4286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10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Tildelingsmelding	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40</a:t>
            </a:fld>
            <a:endParaRPr lang="nb-N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39621"/>
            <a:ext cx="9469438" cy="34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2" y="4020821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62" y="4636769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0496548" y="3668614"/>
            <a:ext cx="1514475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Oversikt over alle tilbyderne som har deltatt i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«Lag melding»</a:t>
            </a:r>
          </a:p>
        </p:txBody>
      </p:sp>
    </p:spTree>
    <p:extLst>
      <p:ext uri="{BB962C8B-B14F-4D97-AF65-F5344CB8AC3E}">
        <p14:creationId xmlns:p14="http://schemas.microsoft.com/office/powerpoint/2010/main" val="3979969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Tildelingsmelding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41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30" y="3993514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8538100" y="4037965"/>
            <a:ext cx="1514475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 meldingsmal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Legg ved brev til leverandøren  og trykk «Send»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7" y="2098675"/>
            <a:ext cx="7549614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63" y="4376419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121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Kontrakt – Lag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42</a:t>
            </a:fld>
            <a:endParaRPr lang="nb-N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419226"/>
            <a:ext cx="70199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80" y="3261676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80" y="3728719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9671575" y="1851282"/>
            <a:ext cx="2044175" cy="44012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Fyll ut alle felt med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Informasjon som blir fylt ut her blir overført til KAV.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Under «</a:t>
            </a:r>
            <a:r>
              <a:rPr lang="nb-NO" sz="1400" b="1" dirty="0" err="1">
                <a:latin typeface="Calibri" panose="020F0502020204030204" pitchFamily="34" charset="0"/>
              </a:rPr>
              <a:t>Kontraktsflyt</a:t>
            </a:r>
            <a:r>
              <a:rPr lang="nb-NO" sz="1400" b="1" dirty="0">
                <a:latin typeface="Calibri" panose="020F0502020204030204" pitchFamily="34" charset="0"/>
              </a:rPr>
              <a:t>» er det mulighet til elektronisk signering i KGV eller signering utenfor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Under «Kontraktstype»  kan  du velge mellom kontrakt, rammeavtale eller avrop.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Velger du rammeavtale, så får du mulighet til å velge avropsform. </a:t>
            </a:r>
          </a:p>
        </p:txBody>
      </p:sp>
    </p:spTree>
    <p:extLst>
      <p:ext uri="{BB962C8B-B14F-4D97-AF65-F5344CB8AC3E}">
        <p14:creationId xmlns:p14="http://schemas.microsoft.com/office/powerpoint/2010/main" val="655697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GDPR – funksjonalitet – Sletting av dokumenter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43</a:t>
            </a:fld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194" y="3300861"/>
            <a:ext cx="7712943" cy="279196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39390" y="1623778"/>
            <a:ext cx="2293809" cy="44012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Sikrer behandling </a:t>
            </a:r>
            <a:r>
              <a:rPr lang="nb-NO" sz="1400" b="1" dirty="0" err="1">
                <a:latin typeface="Calibri" panose="020F0502020204030204" pitchFamily="34" charset="0"/>
              </a:rPr>
              <a:t>ift</a:t>
            </a:r>
            <a:r>
              <a:rPr lang="nb-NO" sz="1400" b="1" dirty="0">
                <a:latin typeface="Calibri" panose="020F0502020204030204" pitchFamily="34" charset="0"/>
              </a:rPr>
              <a:t> personvernforordningen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Dokumentene må lagres i arkivsystemet før de slettes i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GDPR funksjonaliteten aktiveres i sjekklisten når tilbudene åpnes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«Fjern dokumenter» og du kommer inn i GDPR funksjonaliteten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Funksjonaliteten viser oversikt over dokumentene og alle tilbudene.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 for dokumentene som skal slettes og  trykk på knappen «Slett».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94" y="1623778"/>
            <a:ext cx="7712943" cy="6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193" y="2280996"/>
            <a:ext cx="7712944" cy="10001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713962" y="1759092"/>
            <a:ext cx="381342" cy="155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9603250" y="2402863"/>
            <a:ext cx="1119423" cy="209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324955" y="1837001"/>
            <a:ext cx="7389007" cy="144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 flipV="1">
            <a:off x="1815669" y="2507424"/>
            <a:ext cx="7776377" cy="1162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5703857" y="4744219"/>
            <a:ext cx="122880" cy="877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/>
          <p:cNvCxnSpPr/>
          <p:nvPr/>
        </p:nvCxnSpPr>
        <p:spPr>
          <a:xfrm flipV="1">
            <a:off x="1098920" y="5092757"/>
            <a:ext cx="4604937" cy="118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10263422" y="5900545"/>
            <a:ext cx="385443" cy="192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kobling 21"/>
          <p:cNvCxnSpPr/>
          <p:nvPr/>
        </p:nvCxnSpPr>
        <p:spPr>
          <a:xfrm>
            <a:off x="2037923" y="5847239"/>
            <a:ext cx="8225499" cy="128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51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GDPR – funksjonaliteten – Sletting av meldinger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42793" y="2244777"/>
            <a:ext cx="2293809" cy="31085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inn i meldingsfunksjonen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Finn fram aktuell melding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Kopier ID nummeret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sjekklisten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inn på GDPR funksjonaliteten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Lim inn ID nummeret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for meldingen som skal slettes og </a:t>
            </a:r>
            <a:r>
              <a:rPr lang="nb-NO" sz="1400" b="1" dirty="0" err="1">
                <a:latin typeface="Calibri" panose="020F0502020204030204" pitchFamily="34" charset="0"/>
              </a:rPr>
              <a:t>evt</a:t>
            </a:r>
            <a:r>
              <a:rPr lang="nb-NO" sz="1400" b="1" dirty="0">
                <a:latin typeface="Calibri" panose="020F0502020204030204" pitchFamily="34" charset="0"/>
              </a:rPr>
              <a:t> vedlagt 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«Slett» knappen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025" y="1222569"/>
            <a:ext cx="6741138" cy="165469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25" y="2980912"/>
            <a:ext cx="6741138" cy="3207791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6492815" y="2616679"/>
            <a:ext cx="362310" cy="132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5020574" y="3379831"/>
            <a:ext cx="409471" cy="13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5020574" y="3870385"/>
            <a:ext cx="138022" cy="14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0915291" y="4215442"/>
            <a:ext cx="402566" cy="218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5578416" y="5478118"/>
            <a:ext cx="138022" cy="14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5578416" y="5095336"/>
            <a:ext cx="138022" cy="14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/>
          <p:cNvSpPr/>
          <p:nvPr/>
        </p:nvSpPr>
        <p:spPr>
          <a:xfrm>
            <a:off x="10443714" y="5957977"/>
            <a:ext cx="383036" cy="173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 flipV="1">
            <a:off x="1437736" y="2685691"/>
            <a:ext cx="5055079" cy="569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/>
          <p:cNvCxnSpPr/>
          <p:nvPr/>
        </p:nvCxnSpPr>
        <p:spPr>
          <a:xfrm>
            <a:off x="1385977" y="3276182"/>
            <a:ext cx="3634597" cy="171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/>
          <p:cNvCxnSpPr/>
          <p:nvPr/>
        </p:nvCxnSpPr>
        <p:spPr>
          <a:xfrm flipV="1">
            <a:off x="1178943" y="3945147"/>
            <a:ext cx="3841631" cy="379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/>
          <p:cNvCxnSpPr/>
          <p:nvPr/>
        </p:nvCxnSpPr>
        <p:spPr>
          <a:xfrm>
            <a:off x="1178943" y="4375316"/>
            <a:ext cx="4399473" cy="772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kobling 41"/>
          <p:cNvCxnSpPr/>
          <p:nvPr/>
        </p:nvCxnSpPr>
        <p:spPr>
          <a:xfrm>
            <a:off x="1178943" y="4375316"/>
            <a:ext cx="4399473" cy="1190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/>
          <p:cNvCxnSpPr/>
          <p:nvPr/>
        </p:nvCxnSpPr>
        <p:spPr>
          <a:xfrm flipV="1">
            <a:off x="2053087" y="4307742"/>
            <a:ext cx="8862204" cy="659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kobling 48"/>
          <p:cNvCxnSpPr/>
          <p:nvPr/>
        </p:nvCxnSpPr>
        <p:spPr>
          <a:xfrm>
            <a:off x="2053087" y="4981666"/>
            <a:ext cx="8390627" cy="1010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51"/>
          <p:cNvSpPr/>
          <p:nvPr/>
        </p:nvSpPr>
        <p:spPr>
          <a:xfrm>
            <a:off x="9972136" y="5095336"/>
            <a:ext cx="120770" cy="14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3" name="Rett pilkobling 52"/>
          <p:cNvCxnSpPr/>
          <p:nvPr/>
        </p:nvCxnSpPr>
        <p:spPr>
          <a:xfrm>
            <a:off x="1178943" y="4324710"/>
            <a:ext cx="8747185" cy="823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25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GDPR – funksjonaliteten – Spørsmål og svar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303" y="1671991"/>
            <a:ext cx="7316246" cy="158376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45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879534" y="2193740"/>
            <a:ext cx="332136" cy="114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03" y="3376463"/>
            <a:ext cx="7316246" cy="196868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7475117" y="3468979"/>
            <a:ext cx="1968216" cy="28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309571" y="4256265"/>
            <a:ext cx="164018" cy="16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10808782" y="4715516"/>
            <a:ext cx="455150" cy="307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22783" y="2244903"/>
            <a:ext cx="2293809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inn i meldingsfunksjonen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Finn fram aktuell melding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Kopier ID nummeret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sjekklisten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inn på GDPR funksjonaliteten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Lim inn ID nummeret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/>
                <a:cs typeface="Calibri"/>
              </a:rPr>
              <a:t>Huk av for Spørsmål og svar som skal slettes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«Slett» knappen</a:t>
            </a:r>
          </a:p>
        </p:txBody>
      </p:sp>
      <p:cxnSp>
        <p:nvCxnSpPr>
          <p:cNvPr id="18" name="Rett pilkobling 17"/>
          <p:cNvCxnSpPr/>
          <p:nvPr/>
        </p:nvCxnSpPr>
        <p:spPr>
          <a:xfrm flipV="1">
            <a:off x="1664782" y="2244903"/>
            <a:ext cx="3214752" cy="973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 flipV="1">
            <a:off x="2554579" y="3596093"/>
            <a:ext cx="4920538" cy="516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 flipV="1">
            <a:off x="1287541" y="4330074"/>
            <a:ext cx="3022030" cy="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2160447" y="4721102"/>
            <a:ext cx="8648335" cy="137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82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Arkivering av dokumentasjon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46</a:t>
            </a:fld>
            <a:endParaRPr lang="nb-N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95" y="2032000"/>
            <a:ext cx="280829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7" y="1795462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6" y="5324109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369348" y="2032000"/>
            <a:ext cx="2293809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Arkivering blir foretatt manuelt inntil integrasjon av arkivsystemet er på plass.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Konkurransegrunnlaget med tilhørende dokumentasjon, tilbud, meldinger og Spørsmål og svar må lastes ned fra KGV og lagres i arkivsystemet.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err="1">
                <a:latin typeface="Calibri" panose="020F0502020204030204" pitchFamily="34" charset="0"/>
              </a:rPr>
              <a:t>Pdf</a:t>
            </a:r>
            <a:r>
              <a:rPr lang="nb-NO" sz="1400" b="1" dirty="0">
                <a:latin typeface="Calibri" panose="020F0502020204030204" pitchFamily="34" charset="0"/>
              </a:rPr>
              <a:t> versjonen av Meldinger og Spørsmål og svar finnes under Rapportering</a:t>
            </a:r>
          </a:p>
        </p:txBody>
      </p:sp>
    </p:spTree>
    <p:extLst>
      <p:ext uri="{BB962C8B-B14F-4D97-AF65-F5344CB8AC3E}">
        <p14:creationId xmlns:p14="http://schemas.microsoft.com/office/powerpoint/2010/main" val="3389060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Avslutte og Arkivering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47</a:t>
            </a:fld>
            <a:endParaRPr lang="nb-N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25" y="2274569"/>
            <a:ext cx="7762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3" y="3261675"/>
            <a:ext cx="109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63" y="3728719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9452500" y="2260857"/>
            <a:ext cx="2044175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«Lukk» på avslutte.  Konkurransen blir flyttet til fanen «Fullført»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Søk opp konkurransen under fanen fullført.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vil se at punktet for arkivering er blitt aktivert med «Arkivere»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Når du trykker på «Arkivere» vil konkurransen bli flyttet til fanen «Arkivert».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7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Automatisk arkivering av dokumenter- For virksomheter som er med i spleiselaget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Spleiselag mellom virksomhetene: UKE, REG, UDE, EBY, HAV, UBF, SYE og Munch</a:t>
            </a:r>
          </a:p>
          <a:p>
            <a:r>
              <a:rPr lang="nb-NO" dirty="0"/>
              <a:t>RPA teknologi  som er  installert som en Virksomhetsadministrator  i virksomheten</a:t>
            </a:r>
          </a:p>
          <a:p>
            <a:r>
              <a:rPr lang="nb-NO" dirty="0"/>
              <a:t>Opprett ny sak i ACOS for hver anskaffelse i KGV</a:t>
            </a:r>
          </a:p>
          <a:p>
            <a:r>
              <a:rPr lang="nb-NO" dirty="0"/>
              <a:t>Benytt samme saksnummer og tittel i ACOS og KGV</a:t>
            </a:r>
          </a:p>
          <a:p>
            <a:r>
              <a:rPr lang="nb-NO" dirty="0"/>
              <a:t>Kjøres på bestemte tidspunkt i  uken – varierer fra virksomhet til virksomhet</a:t>
            </a:r>
          </a:p>
          <a:p>
            <a:r>
              <a:rPr lang="nb-NO" dirty="0"/>
              <a:t>Roboten styres  av triggerpunkt for å hente ut dokumenter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383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Automatisk arkivering av dokumenter forts….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387" y="1574801"/>
            <a:ext cx="9469438" cy="4060824"/>
          </a:xfrm>
        </p:spPr>
        <p:txBody>
          <a:bodyPr/>
          <a:lstStyle/>
          <a:p>
            <a:r>
              <a:rPr lang="nb-NO" dirty="0"/>
              <a:t>Superbruker har ansvaret for å informere KGV brukerne i sin egen virksomhet om automatisk arkivering og hva KGV brukerne må forholde seg til</a:t>
            </a:r>
          </a:p>
          <a:p>
            <a:r>
              <a:rPr lang="nb-NO" dirty="0"/>
              <a:t>Alle KGV brukerne må vite når roboten kjøres i virksomheten – Dette er faste tidspunkt i uken.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20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Supportfunksjon og informasjon om KGV/KAV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387" y="1574801"/>
            <a:ext cx="9469438" cy="43783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Superbrukere i virksomheten</a:t>
            </a:r>
          </a:p>
          <a:p>
            <a:pPr lvl="1"/>
            <a:r>
              <a:rPr lang="nb-NO" dirty="0"/>
              <a:t>Virksomhetsadministrator – en eller flere per virksomhet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Brukerstøtte EU – Supply</a:t>
            </a:r>
          </a:p>
          <a:p>
            <a:pPr lvl="1"/>
            <a:r>
              <a:rPr lang="nb-NO" dirty="0"/>
              <a:t>Support ansvar for oppdragsgivere og leverandørene som bruker KGV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Brukermanualer</a:t>
            </a:r>
          </a:p>
          <a:p>
            <a:pPr lvl="1"/>
            <a:r>
              <a:rPr lang="nb-NO" dirty="0"/>
              <a:t>Publisert i KGV, tilgjengelig etter innlogging</a:t>
            </a:r>
          </a:p>
          <a:p>
            <a:r>
              <a:rPr lang="nb-NO" dirty="0" err="1"/>
              <a:t>Webinar</a:t>
            </a:r>
            <a:r>
              <a:rPr lang="nb-NO" dirty="0"/>
              <a:t> (opplæring av funksjoner)</a:t>
            </a:r>
          </a:p>
          <a:p>
            <a:pPr lvl="1"/>
            <a:r>
              <a:rPr lang="nb-NO" dirty="0"/>
              <a:t>EU-Supply arrangerer </a:t>
            </a:r>
            <a:r>
              <a:rPr lang="nb-NO" dirty="0" err="1"/>
              <a:t>webinar</a:t>
            </a:r>
            <a:r>
              <a:rPr lang="nb-NO" dirty="0"/>
              <a:t> annenhver torsdag hvor de tar opp konkrete temaer</a:t>
            </a:r>
          </a:p>
          <a:p>
            <a:r>
              <a:rPr lang="nb-NO" dirty="0"/>
              <a:t>Intranett: </a:t>
            </a:r>
            <a:r>
              <a:rPr lang="nb-NO" dirty="0">
                <a:hlinkClick r:id="rId3"/>
              </a:rPr>
              <a:t>https://felles.intranett.oslo.kommune.no/verktoy-og-systemer/konkurransegjennomforingsverktoy-kgv/</a:t>
            </a:r>
            <a:r>
              <a:rPr lang="nb-NO" dirty="0"/>
              <a:t> </a:t>
            </a:r>
          </a:p>
          <a:p>
            <a:endParaRPr lang="nb-NO" dirty="0"/>
          </a:p>
          <a:p>
            <a:pPr marL="216000" lvl="1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166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Saksnummer og tittel fra </a:t>
            </a:r>
            <a:r>
              <a:rPr lang="nb-NO" dirty="0" err="1"/>
              <a:t>Acos</a:t>
            </a:r>
            <a:r>
              <a:rPr lang="nb-NO" dirty="0"/>
              <a:t> til KGV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86866" y="2078824"/>
            <a:ext cx="2044175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Referanse/Saksnummer: Kopier og lim inn saksnummeret fra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r>
              <a:rPr lang="nb-NO" sz="1400" b="1" dirty="0">
                <a:latin typeface="Calibri" panose="020F0502020204030204" pitchFamily="34" charset="0"/>
              </a:rPr>
              <a:t> til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Navn på konkurransen: Kopier og lim inn tittelen på anskaffelsen fra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r>
              <a:rPr lang="nb-NO" sz="1400" b="1" dirty="0">
                <a:latin typeface="Calibri" panose="020F0502020204030204" pitchFamily="34" charset="0"/>
              </a:rPr>
              <a:t> til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ved bruk av feil saksnummer vil medføre at dokumenter blir lagret på feil sak eller ikke lagret i ACOS.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078824"/>
            <a:ext cx="4368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ktangel 19"/>
          <p:cNvSpPr/>
          <p:nvPr/>
        </p:nvSpPr>
        <p:spPr>
          <a:xfrm>
            <a:off x="3568700" y="2518833"/>
            <a:ext cx="1871133" cy="249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3568700" y="3086100"/>
            <a:ext cx="3530600" cy="27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>
            <a:endCxn id="20" idx="1"/>
          </p:cNvCxnSpPr>
          <p:nvPr/>
        </p:nvCxnSpPr>
        <p:spPr>
          <a:xfrm>
            <a:off x="2616200" y="2643716"/>
            <a:ext cx="9525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2298700" y="3202208"/>
            <a:ext cx="1244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47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Automatisk arkivering av dokumenter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Triggerpunkt for roboten:</a:t>
            </a:r>
          </a:p>
          <a:p>
            <a:pPr lvl="1"/>
            <a:r>
              <a:rPr lang="nb-NO" dirty="0"/>
              <a:t>Tilbudsfrist</a:t>
            </a:r>
          </a:p>
          <a:p>
            <a:pPr lvl="1"/>
            <a:r>
              <a:rPr lang="nb-NO" dirty="0"/>
              <a:t>Avslutting av konkurranse </a:t>
            </a:r>
          </a:p>
          <a:p>
            <a:r>
              <a:rPr lang="nb-NO" dirty="0"/>
              <a:t>Roboten kjøres på faste tidspunkt i uken. Det kan ta noen dager før dokumentene ligger på saken i </a:t>
            </a:r>
            <a:r>
              <a:rPr lang="nb-NO" dirty="0" err="1"/>
              <a:t>Acos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216000" lvl="1" indent="0">
              <a:buNone/>
            </a:pPr>
            <a:r>
              <a:rPr lang="nb-NO" b="1" dirty="0"/>
              <a:t>NB: Konkurransene </a:t>
            </a:r>
            <a:r>
              <a:rPr lang="nb-NO" b="1" u="sng" dirty="0"/>
              <a:t>må</a:t>
            </a:r>
            <a:r>
              <a:rPr lang="nb-NO" b="1" dirty="0"/>
              <a:t> avsluttes i sjekklisten – Hvis ikke, vil ikke alle dokumentene i konkurransen overføres til ACOS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655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Dokumenter som overføres på triggerpunktene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74801"/>
            <a:ext cx="9469438" cy="4060824"/>
          </a:xfrm>
        </p:spPr>
        <p:txBody>
          <a:bodyPr/>
          <a:lstStyle/>
          <a:p>
            <a:r>
              <a:rPr lang="nb-NO" dirty="0"/>
              <a:t>Triggerpunkt 1. Tilbudsfrist:</a:t>
            </a:r>
          </a:p>
          <a:p>
            <a:pPr lvl="1"/>
            <a:r>
              <a:rPr lang="nb-NO" dirty="0"/>
              <a:t>Konkurransegrunnlag med vedlegg og ESPD skjema (Skjer ved flere trinn i KGV)</a:t>
            </a:r>
          </a:p>
          <a:p>
            <a:pPr lvl="1"/>
            <a:r>
              <a:rPr lang="nb-NO" dirty="0"/>
              <a:t>Spørsmål og svar (Skjer ved flere trinn i KGV)</a:t>
            </a:r>
          </a:p>
          <a:p>
            <a:pPr lvl="1"/>
            <a:r>
              <a:rPr lang="nb-NO" dirty="0"/>
              <a:t>Kunngjøring av konkurransen</a:t>
            </a:r>
          </a:p>
          <a:p>
            <a:pPr lvl="1"/>
            <a:r>
              <a:rPr lang="nb-NO" dirty="0"/>
              <a:t>Invitasjonsbrev (Skjer ved flere trinn i KGV)</a:t>
            </a:r>
          </a:p>
          <a:p>
            <a:pPr lvl="1"/>
            <a:r>
              <a:rPr lang="nb-NO" dirty="0"/>
              <a:t>Tilbud med utfylte ESPD skjema</a:t>
            </a:r>
          </a:p>
          <a:p>
            <a:pPr lvl="1"/>
            <a:r>
              <a:rPr lang="nb-NO" dirty="0"/>
              <a:t>Anskaffelsesprotokoll – Loggføring innlevering av tilbud (Skjer ved flere trinn i KGV)</a:t>
            </a:r>
          </a:p>
          <a:p>
            <a:r>
              <a:rPr lang="nb-NO" dirty="0"/>
              <a:t>Triggerpunkt 2. Avslutting av konkurranse:</a:t>
            </a:r>
          </a:p>
          <a:p>
            <a:pPr lvl="1"/>
            <a:r>
              <a:rPr lang="nb-NO" dirty="0"/>
              <a:t>Meldinger med vedlegg</a:t>
            </a:r>
          </a:p>
          <a:p>
            <a:pPr lvl="1"/>
            <a:r>
              <a:rPr lang="nb-NO" dirty="0"/>
              <a:t>Tildelingsmelding med vedlegg (brev til tilbyderne)</a:t>
            </a:r>
          </a:p>
          <a:p>
            <a:pPr lvl="1"/>
            <a:r>
              <a:rPr lang="nb-NO" dirty="0"/>
              <a:t>Anskaffelsesprotokoll (Oppdatert versjon)</a:t>
            </a:r>
          </a:p>
          <a:p>
            <a:pPr lvl="1"/>
            <a:r>
              <a:rPr lang="nb-NO" dirty="0"/>
              <a:t>Kunngjøring av tildeling av kontrakten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573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Robotens triggerpunkt i sjekklisten i KGV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53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9" y="3538537"/>
            <a:ext cx="530013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3623733" y="4584700"/>
            <a:ext cx="4347634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1134837" y="1498600"/>
            <a:ext cx="1676095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Triggerpunkt 1: Frist for levering av tilbud. Roboten blir kjørt på et gitt tidspunkt i uken og henter ut dokumentene etter triggerpunkt 1.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68704" y="4000500"/>
            <a:ext cx="1642228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Triggerpunkt 2: Avslutte. Roboten blir kjørt på et gitt tidspunkt i uken og henter dokumentene etter triggerpunkt 2.</a:t>
            </a:r>
          </a:p>
        </p:txBody>
      </p:sp>
      <p:cxnSp>
        <p:nvCxnSpPr>
          <p:cNvPr id="13" name="Rett pil 12"/>
          <p:cNvCxnSpPr/>
          <p:nvPr/>
        </p:nvCxnSpPr>
        <p:spPr>
          <a:xfrm>
            <a:off x="2455333" y="4842933"/>
            <a:ext cx="1168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09" y="1498600"/>
            <a:ext cx="538599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7112000" y="1735667"/>
            <a:ext cx="1075267" cy="1443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 18"/>
          <p:cNvCxnSpPr/>
          <p:nvPr/>
        </p:nvCxnSpPr>
        <p:spPr>
          <a:xfrm flipV="1">
            <a:off x="2683179" y="2247900"/>
            <a:ext cx="4428821" cy="4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68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Tjenesteforvalters rolle i automatisk arkivering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Ansvaret for generell opplæring av superbrukere i virksomheten. </a:t>
            </a:r>
          </a:p>
          <a:p>
            <a:r>
              <a:rPr lang="nb-NO" dirty="0"/>
              <a:t>Ansvaret for generell opplæringsmateriell for brukere i KGV. </a:t>
            </a:r>
          </a:p>
          <a:p>
            <a:r>
              <a:rPr lang="nb-NO" dirty="0"/>
              <a:t>Etablering av robotbruker i virksomheten</a:t>
            </a:r>
          </a:p>
          <a:p>
            <a:r>
              <a:rPr lang="nb-NO" dirty="0"/>
              <a:t>Overordnet rutiner </a:t>
            </a:r>
            <a:r>
              <a:rPr lang="nb-NO" dirty="0" err="1"/>
              <a:t>ift</a:t>
            </a:r>
            <a:r>
              <a:rPr lang="nb-NO" dirty="0"/>
              <a:t> forvaltning av KGV ved bruk av robot</a:t>
            </a:r>
          </a:p>
          <a:p>
            <a:r>
              <a:rPr lang="nb-NO" dirty="0"/>
              <a:t>Håndtere feil ved </a:t>
            </a:r>
            <a:r>
              <a:rPr lang="nb-NO"/>
              <a:t>automatisk arkivering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716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Superbrukers rolle i automatisk arkivering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Foreta opplæring av brukerne i virksomheten vedrørende rutiner om automatisk arkivering </a:t>
            </a:r>
          </a:p>
          <a:p>
            <a:r>
              <a:rPr lang="nb-NO" dirty="0"/>
              <a:t>Rapportere om feil vedr. automatisk arkivering til tjenesteforvalter i KGV</a:t>
            </a:r>
          </a:p>
          <a:p>
            <a:r>
              <a:rPr lang="nb-NO" dirty="0"/>
              <a:t>Ansvaret for videreformidling av informasjon som publiseres på </a:t>
            </a:r>
            <a:r>
              <a:rPr lang="nb-NO" dirty="0" err="1"/>
              <a:t>workplace</a:t>
            </a:r>
            <a:endParaRPr lang="nb-NO" dirty="0"/>
          </a:p>
          <a:p>
            <a:r>
              <a:rPr lang="nb-NO" dirty="0"/>
              <a:t>Foreta kontroll om konkurranser skal avsluttes i KGV:</a:t>
            </a:r>
          </a:p>
          <a:p>
            <a:pPr lvl="1"/>
            <a:r>
              <a:rPr lang="nb-NO" dirty="0"/>
              <a:t>Gå inn på fanen «Aktive» og se om det er lang tid siden innleveringsfristen er gått ut </a:t>
            </a:r>
          </a:p>
          <a:p>
            <a:pPr lvl="1"/>
            <a:r>
              <a:rPr lang="nb-NO" dirty="0"/>
              <a:t>Ta kontakt med aktuelle saksbehandlere for å få status på anskaffelsen </a:t>
            </a:r>
          </a:p>
          <a:p>
            <a:pPr lvl="1"/>
            <a:r>
              <a:rPr lang="nb-NO" dirty="0"/>
              <a:t>Be saksbehandler avslutte aktuelle konkurranser</a:t>
            </a:r>
          </a:p>
          <a:p>
            <a:pPr marL="216000" lvl="1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363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KGV brukeren sin rolle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Kvalitetssikre at saksnummer og tittel på anskaffelsen er riktig i </a:t>
            </a:r>
            <a:r>
              <a:rPr lang="nb-NO" dirty="0" err="1"/>
              <a:t>Acos</a:t>
            </a:r>
            <a:r>
              <a:rPr lang="nb-NO" dirty="0"/>
              <a:t> og KGV</a:t>
            </a:r>
          </a:p>
          <a:p>
            <a:r>
              <a:rPr lang="nb-NO" dirty="0"/>
              <a:t>Oversikt på triggerpunkt og når roboten kjøres i KGV</a:t>
            </a:r>
          </a:p>
          <a:p>
            <a:r>
              <a:rPr lang="nb-NO" dirty="0"/>
              <a:t>Avslutte konkurransen i KGV når den er ferdig</a:t>
            </a:r>
          </a:p>
          <a:p>
            <a:r>
              <a:rPr lang="nb-NO" dirty="0"/>
              <a:t>Rapporter til Superbruker ved eventuelle feil ????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047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Legge inn konkurransedokumenter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57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2" y="2288116"/>
            <a:ext cx="6794501" cy="24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63338" y="1896534"/>
            <a:ext cx="2120594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Eksterne dokumenter.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Ikke lag undermapper. Roboten er ikke programmert for å åpne undermapper og dokumenter vil ikke bli lagret som ligger i undermapper.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Begrensninger for mottak i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r>
              <a:rPr lang="nb-NO" sz="1400" b="1" dirty="0">
                <a:latin typeface="Calibri" panose="020F0502020204030204" pitchFamily="34" charset="0"/>
              </a:rPr>
              <a:t> på 1,5 GB per dokument.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Dokumentstrukturen i KGV vil bli den samme i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722033" y="2633133"/>
            <a:ext cx="1007533" cy="385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 8"/>
          <p:cNvCxnSpPr/>
          <p:nvPr/>
        </p:nvCxnSpPr>
        <p:spPr>
          <a:xfrm>
            <a:off x="1955800" y="2825749"/>
            <a:ext cx="7281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244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 revisjonslogg om robot er kjørt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58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9" y="1283228"/>
            <a:ext cx="4578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5" y="3210984"/>
            <a:ext cx="464846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236438" y="1761067"/>
            <a:ext cx="1514475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Revisjonsspor: Klikk på «Revisjonsspor» i venstremenyen i KGV.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198338" y="3276600"/>
            <a:ext cx="1514475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Revisjonsspor: Du får opp aktivitetene som er gjort i KGV. Roboten er definert som «</a:t>
            </a:r>
            <a:r>
              <a:rPr lang="nb-NO" sz="1400" b="1" dirty="0" err="1">
                <a:latin typeface="Calibri" panose="020F0502020204030204" pitchFamily="34" charset="0"/>
              </a:rPr>
              <a:t>rpa</a:t>
            </a:r>
            <a:r>
              <a:rPr lang="nb-NO" sz="1400" b="1" dirty="0">
                <a:latin typeface="Calibri" panose="020F0502020204030204" pitchFamily="34" charset="0"/>
              </a:rPr>
              <a:t>». Her ser du alle aktivitetene som roboten har gjennomført.</a:t>
            </a:r>
          </a:p>
        </p:txBody>
      </p:sp>
      <p:sp>
        <p:nvSpPr>
          <p:cNvPr id="6" name="Rektangel 5"/>
          <p:cNvSpPr/>
          <p:nvPr/>
        </p:nvSpPr>
        <p:spPr>
          <a:xfrm>
            <a:off x="4677833" y="3877733"/>
            <a:ext cx="537634" cy="389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 10"/>
          <p:cNvCxnSpPr/>
          <p:nvPr/>
        </p:nvCxnSpPr>
        <p:spPr>
          <a:xfrm>
            <a:off x="2712813" y="4106333"/>
            <a:ext cx="19650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4203700" y="2345842"/>
            <a:ext cx="677333" cy="198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>
            <a:off x="2712813" y="2445037"/>
            <a:ext cx="14908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3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285750"/>
            <a:ext cx="9469438" cy="876300"/>
          </a:xfrm>
        </p:spPr>
        <p:txBody>
          <a:bodyPr/>
          <a:lstStyle/>
          <a:p>
            <a:r>
              <a:rPr lang="nb-NO" dirty="0"/>
              <a:t>Opprette ny bruker/slette bruker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59</a:t>
            </a:fld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19" y="1270000"/>
            <a:ext cx="80547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542171" y="1270000"/>
            <a:ext cx="1514475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For å opprette /slette brukeren bruker må du gå på «Administrasjon» og «Brukerprofiler»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22" y="1319213"/>
            <a:ext cx="14205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23" y="1611313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1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Tjenesteforvalter </a:t>
            </a:r>
            <a:r>
              <a:rPr lang="nb-NO"/>
              <a:t>– Operatortilgang (UKE</a:t>
            </a:r>
            <a:r>
              <a:rPr lang="nb-NO" dirty="0"/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1976" y="1327151"/>
            <a:ext cx="9469438" cy="4060824"/>
          </a:xfrm>
        </p:spPr>
        <p:txBody>
          <a:bodyPr/>
          <a:lstStyle/>
          <a:p>
            <a:pPr lvl="1"/>
            <a:r>
              <a:rPr lang="nb-NO" dirty="0"/>
              <a:t>Har operator tilgang i KGV/KAV </a:t>
            </a:r>
          </a:p>
          <a:p>
            <a:pPr lvl="1"/>
            <a:r>
              <a:rPr lang="nb-NO" dirty="0"/>
              <a:t>Etablere virksomheter i produksjonsplattformen</a:t>
            </a:r>
          </a:p>
          <a:p>
            <a:pPr lvl="1"/>
            <a:r>
              <a:rPr lang="nb-NO" dirty="0"/>
              <a:t>Opprette tilganger til superbrukerne i virksomheten og opplæringsplattformen</a:t>
            </a:r>
          </a:p>
          <a:p>
            <a:pPr lvl="1"/>
            <a:r>
              <a:rPr lang="nb-NO" dirty="0"/>
              <a:t>Kontinuerlig oppdatering ved endringer i regelverket når det gjelder prosedyremaler, sjekklister, diverse maler m.m.</a:t>
            </a:r>
          </a:p>
          <a:p>
            <a:pPr lvl="1"/>
            <a:r>
              <a:rPr lang="nb-NO" dirty="0"/>
              <a:t>Dialog med EU-Supply når det gjelder forvaltning, drift og vedlikehold</a:t>
            </a:r>
          </a:p>
          <a:p>
            <a:pPr lvl="1"/>
            <a:r>
              <a:rPr lang="nb-NO" dirty="0"/>
              <a:t>Dialog med DFØ (Direktoratet for forvaltning og økonomistyring)</a:t>
            </a:r>
          </a:p>
          <a:p>
            <a:pPr lvl="1"/>
            <a:r>
              <a:rPr lang="nb-NO" dirty="0"/>
              <a:t>Informere superbrukere om endringer i KGV/KAV gjennom </a:t>
            </a:r>
            <a:r>
              <a:rPr lang="nb-NO" dirty="0" err="1"/>
              <a:t>workplace</a:t>
            </a:r>
            <a:r>
              <a:rPr lang="nb-NO" dirty="0"/>
              <a:t> SAM/KGV</a:t>
            </a:r>
          </a:p>
          <a:p>
            <a:pPr lvl="1"/>
            <a:r>
              <a:rPr lang="nb-NO" dirty="0"/>
              <a:t>Oppfølging av kontrakt med leverandør av KGV/KAV</a:t>
            </a:r>
          </a:p>
          <a:p>
            <a:pPr lvl="1"/>
            <a:r>
              <a:rPr lang="nb-NO" dirty="0"/>
              <a:t>Telling av brukere og virksomheter </a:t>
            </a:r>
            <a:r>
              <a:rPr lang="nb-NO" dirty="0" err="1"/>
              <a:t>ift</a:t>
            </a:r>
            <a:r>
              <a:rPr lang="nb-NO" dirty="0"/>
              <a:t> fakturering til virksomhetene</a:t>
            </a:r>
          </a:p>
          <a:p>
            <a:pPr lvl="1"/>
            <a:r>
              <a:rPr lang="nb-NO" dirty="0"/>
              <a:t>Oppdatering av opplæringsmateriell</a:t>
            </a:r>
          </a:p>
          <a:p>
            <a:pPr lvl="1"/>
            <a:r>
              <a:rPr lang="nb-NO" dirty="0"/>
              <a:t>Rutiner </a:t>
            </a:r>
            <a:r>
              <a:rPr lang="nb-NO" dirty="0" err="1"/>
              <a:t>ift</a:t>
            </a:r>
            <a:r>
              <a:rPr lang="nb-NO" dirty="0"/>
              <a:t> bruk av KGV/KAV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38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546824"/>
          </a:xfrm>
        </p:spPr>
        <p:txBody>
          <a:bodyPr/>
          <a:lstStyle/>
          <a:p>
            <a:r>
              <a:rPr lang="nb-NO" dirty="0"/>
              <a:t>Opprette ny bruker/slette bruker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60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96" y="1554639"/>
            <a:ext cx="905934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456444" y="1554639"/>
            <a:ext cx="1884326" cy="46166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For å opprette ny bruker må du gå på «Lag bruker».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Her har du oversikt over alle  brukerne som har tilgang til deres enhet i KGV/KAV.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Her kan du slette brukere ved å trykke på «Slett» knappen på den aktuelle brukeren.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NB: Husk å overføre eksisterende konkurranser,  der brukeren er eier, til andre aktuelle brukere før du sletter brukeren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3" y="1554639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70" y="3374741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66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423000"/>
          </a:xfrm>
        </p:spPr>
        <p:txBody>
          <a:bodyPr>
            <a:normAutofit fontScale="90000"/>
          </a:bodyPr>
          <a:lstStyle/>
          <a:p>
            <a:r>
              <a:rPr lang="nb-NO" dirty="0"/>
              <a:t>Opprette ny bruker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61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143001"/>
            <a:ext cx="520064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56444" y="1554639"/>
            <a:ext cx="3410706" cy="50475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Fyll inn følgende: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Navn og etternavn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E-post adresse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Generell </a:t>
            </a:r>
            <a:r>
              <a:rPr lang="nb-NO" sz="1400" b="1" dirty="0" err="1">
                <a:latin typeface="Calibri" panose="020F0502020204030204" pitchFamily="34" charset="0"/>
              </a:rPr>
              <a:t>tlf</a:t>
            </a:r>
            <a:r>
              <a:rPr lang="nb-NO" sz="1400" b="1" dirty="0">
                <a:latin typeface="Calibri" panose="020F0502020204030204" pitchFamily="34" charset="0"/>
              </a:rPr>
              <a:t> </a:t>
            </a:r>
            <a:r>
              <a:rPr lang="nb-NO" sz="1400" b="1" dirty="0" err="1">
                <a:latin typeface="Calibri" panose="020F0502020204030204" pitchFamily="34" charset="0"/>
              </a:rPr>
              <a:t>nr</a:t>
            </a:r>
            <a:r>
              <a:rPr lang="nb-NO" sz="1400" b="1" dirty="0">
                <a:latin typeface="Calibri" panose="020F0502020204030204" pitchFamily="34" charset="0"/>
              </a:rPr>
              <a:t> til Oslo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Lag bruker ID: «Navn» og «Etternavn»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Lag passord.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 rolle vedkommende skal ha. Vanlige brukere skal kun ha «Virksomhetsbruker». Superbrukerne skal ha «Virksomhetsadministrasjon».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Velg avdeling. I den enkelte enheten så er det ikke anledning til å velge avdeling.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Brukerinnstillinger. Her må det vurderes konkret hvilke brukerinnstillinger vedkommende må 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«Lagre». Nå har du opprettet en ny bruker.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Brukeren må også ha tilgang til Opplærings enheten. Du må gå inn i </a:t>
            </a:r>
            <a:r>
              <a:rPr lang="nb-NO" sz="1400" b="1" dirty="0" err="1">
                <a:latin typeface="Calibri" panose="020F0502020204030204" pitchFamily="34" charset="0"/>
              </a:rPr>
              <a:t>Edu</a:t>
            </a:r>
            <a:r>
              <a:rPr lang="nb-NO" sz="1400" b="1" dirty="0">
                <a:latin typeface="Calibri" panose="020F0502020204030204" pitchFamily="34" charset="0"/>
              </a:rPr>
              <a:t> miljøet og opprette ny bruker.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3" y="1769149"/>
            <a:ext cx="1158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56" y="3218882"/>
            <a:ext cx="554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03999"/>
          </a:xfrm>
        </p:spPr>
        <p:txBody>
          <a:bodyPr/>
          <a:lstStyle/>
          <a:p>
            <a:r>
              <a:rPr lang="nb-NO" dirty="0"/>
              <a:t>Mal – Melding til nye brukere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62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257300"/>
            <a:ext cx="9359899" cy="52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19404" y="1960033"/>
            <a:ext cx="1514475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Dette er mal for melding som skal sendes til nyopprettet brukere på e-post.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</a:rPr>
              <a:t>Her skriver du inn brukernavn og passord til brukeren på den aktuelle KGV plattformen   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367367" y="4889500"/>
            <a:ext cx="859366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V="1">
            <a:off x="1100667" y="4986867"/>
            <a:ext cx="1570566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1430867" y="5236633"/>
            <a:ext cx="2675466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01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594449"/>
          </a:xfrm>
        </p:spPr>
        <p:txBody>
          <a:bodyPr/>
          <a:lstStyle/>
          <a:p>
            <a:r>
              <a:rPr lang="nb-NO" dirty="0"/>
              <a:t>Send informasjon til brukeren om ID og Passord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314450"/>
            <a:ext cx="9469438" cy="4778375"/>
          </a:xfrm>
        </p:spPr>
        <p:txBody>
          <a:bodyPr/>
          <a:lstStyle/>
          <a:p>
            <a:r>
              <a:rPr lang="nb-NO" sz="2800" dirty="0"/>
              <a:t>Benytt mal for e-post som sendes til brukeren (Den blir sendt til Superbruker)</a:t>
            </a:r>
          </a:p>
          <a:p>
            <a:r>
              <a:rPr lang="nb-NO" sz="2800" dirty="0"/>
              <a:t>Mal for e-post inneholder følgende:</a:t>
            </a:r>
          </a:p>
          <a:p>
            <a:pPr lvl="2"/>
            <a:r>
              <a:rPr lang="nb-NO" sz="2800" dirty="0"/>
              <a:t>Generell informasjon om KGV</a:t>
            </a:r>
          </a:p>
          <a:p>
            <a:pPr lvl="2"/>
            <a:r>
              <a:rPr lang="nb-NO" sz="2800" dirty="0"/>
              <a:t>Link til de forskjellige plattformene i KGV</a:t>
            </a:r>
          </a:p>
          <a:p>
            <a:pPr lvl="2"/>
            <a:r>
              <a:rPr lang="nb-NO" sz="2800" dirty="0"/>
              <a:t>Fyll inn ID og Passord til brukeren til de forskjellige plattformene som vedkommende skal ha tilgang til. </a:t>
            </a:r>
          </a:p>
          <a:p>
            <a:pPr lvl="2"/>
            <a:r>
              <a:rPr lang="nb-NO" sz="2800" dirty="0"/>
              <a:t>Send e-posten kun til brukeren.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847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775424"/>
          </a:xfrm>
        </p:spPr>
        <p:txBody>
          <a:bodyPr/>
          <a:lstStyle/>
          <a:p>
            <a:r>
              <a:rPr lang="nb-NO" dirty="0"/>
              <a:t>To plattformer / innloggingssider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Egen plattform for  opplæring og testing :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  <a:hlinkClick r:id="rId2"/>
              </a:rPr>
              <a:t>https://edu.eu-supply.com/oslo.asp</a:t>
            </a:r>
            <a:r>
              <a:rPr lang="nb-NO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Her kan man teste og sjekke, ingenting blir offentliggjort.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  <a:cs typeface="Helvetica" charset="0"/>
              </a:rPr>
              <a:t>NB! </a:t>
            </a:r>
            <a:r>
              <a:rPr lang="nb-NO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– flere kan få tilgang til det du legger ut, så benytt dummy dokumenter og navn.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endParaRPr lang="nb-NO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Helvetica" charset="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Program / plattform for produksjon, dvs. </a:t>
            </a:r>
            <a:r>
              <a:rPr lang="nb-NO" b="1" u="sng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reelle</a:t>
            </a:r>
            <a:r>
              <a:rPr lang="nb-NO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 konkurranser: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  <a:hlinkClick r:id="rId3"/>
              </a:rPr>
              <a:t>https://eu.eu-supply.com/oslo.asp</a:t>
            </a:r>
            <a:endParaRPr lang="nb-NO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Helvetica" charset="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r>
              <a:rPr lang="nb-NO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Her lages reelle konkurranser og det publiseres til Doffin eller til inviterte leverandører. Den samme plattformen blir brukt til DPS/</a:t>
            </a:r>
            <a:r>
              <a:rPr lang="nb-NO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minikonkurranser</a:t>
            </a:r>
            <a:r>
              <a:rPr lang="nb-NO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Helvetica" charset="0"/>
              </a:rPr>
              <a:t>, som vi vil gå gjennom i del 2 av dette kurset.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307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4000" b="1" dirty="0"/>
              <a:t>Forvirret og Frustrert? </a:t>
            </a:r>
          </a:p>
          <a:p>
            <a:pPr algn="ctr"/>
            <a:endParaRPr lang="nb-NO" sz="4000" b="1" dirty="0"/>
          </a:p>
          <a:p>
            <a:pPr marL="0" indent="0" algn="ctr">
              <a:buNone/>
            </a:pPr>
            <a:r>
              <a:rPr lang="nb-NO" sz="4000" b="1" dirty="0"/>
              <a:t>Fortvil ikke</a:t>
            </a:r>
          </a:p>
          <a:p>
            <a:pPr marL="0" indent="0" algn="ctr">
              <a:buNone/>
            </a:pPr>
            <a:r>
              <a:rPr lang="nb-NO" sz="4000" b="1" dirty="0"/>
              <a:t>Øvelse gjør mester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60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330201"/>
            <a:ext cx="9469438" cy="1130300"/>
          </a:xfrm>
        </p:spPr>
        <p:txBody>
          <a:bodyPr/>
          <a:lstStyle/>
          <a:p>
            <a:r>
              <a:rPr lang="nb-NO" dirty="0"/>
              <a:t>Superbruker (virksomhetsadministrasjon)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123950"/>
            <a:ext cx="9469438" cy="4968875"/>
          </a:xfrm>
        </p:spPr>
        <p:txBody>
          <a:bodyPr/>
          <a:lstStyle/>
          <a:p>
            <a:pPr lvl="1"/>
            <a:r>
              <a:rPr lang="nb-NO" dirty="0"/>
              <a:t>Superbruker har tilgang som virksomhetsadministrator</a:t>
            </a:r>
          </a:p>
          <a:p>
            <a:pPr lvl="1"/>
            <a:r>
              <a:rPr lang="nb-NO" dirty="0"/>
              <a:t>Har tilgang til alle konkurranser og kontrakter i egen virksomhet</a:t>
            </a:r>
          </a:p>
          <a:p>
            <a:pPr lvl="1"/>
            <a:r>
              <a:rPr lang="nb-NO" dirty="0"/>
              <a:t>Tilgangsstyring av brukere i sin egen virksomhet</a:t>
            </a:r>
          </a:p>
          <a:p>
            <a:pPr lvl="1"/>
            <a:r>
              <a:rPr lang="nb-NO" dirty="0"/>
              <a:t>Opplæring av brukere i virksomheten</a:t>
            </a:r>
          </a:p>
          <a:p>
            <a:pPr lvl="1"/>
            <a:r>
              <a:rPr lang="nb-NO" dirty="0"/>
              <a:t>Informere brukere i sin egen virksomhet om endringer i KGV/KAV</a:t>
            </a:r>
          </a:p>
          <a:p>
            <a:pPr lvl="1"/>
            <a:r>
              <a:rPr lang="nb-NO" dirty="0"/>
              <a:t>Oppdatere brevmaler, invitasjonsbrev i sin egen virksomhet</a:t>
            </a:r>
          </a:p>
          <a:p>
            <a:pPr lvl="1"/>
            <a:r>
              <a:rPr lang="nb-NO" dirty="0"/>
              <a:t>Lenke ned sjekklister, prosedyremaler og eventuell andre oppdateringer i samarbeid med tjenesteforvalter i UKE. </a:t>
            </a:r>
          </a:p>
          <a:p>
            <a:pPr lvl="1"/>
            <a:r>
              <a:rPr lang="nb-NO" dirty="0"/>
              <a:t>Support ansvar for brukerne i virksomheten</a:t>
            </a:r>
          </a:p>
          <a:p>
            <a:pPr lvl="1"/>
            <a:r>
              <a:rPr lang="nb-NO" dirty="0"/>
              <a:t>Kontakt superbruker for KON enheten når bruker skal gi tilgang eller skal slettes</a:t>
            </a:r>
          </a:p>
          <a:p>
            <a:pPr lvl="1"/>
            <a:r>
              <a:rPr lang="nb-NO" dirty="0"/>
              <a:t>Opprette og gjennomføre egne konkurranser</a:t>
            </a:r>
          </a:p>
          <a:p>
            <a:pPr lvl="1"/>
            <a:r>
              <a:rPr lang="nb-NO" dirty="0"/>
              <a:t>Opprette testleverandør (for sjekk av konkurranse før den går ut)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81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Brukere og agent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0550" y="1441450"/>
            <a:ext cx="5181600" cy="4060826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None/>
            </a:pPr>
            <a:r>
              <a:rPr lang="nb-NO" sz="1600" b="1" dirty="0"/>
              <a:t>Brukere (virksomhetsbruker)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SzTx/>
              <a:buNone/>
            </a:pPr>
            <a:endParaRPr lang="nb-NO" sz="1600" dirty="0">
              <a:solidFill>
                <a:srgbClr val="000000">
                  <a:lumMod val="85000"/>
                  <a:lumOff val="15000"/>
                </a:srgbClr>
              </a:solidFill>
              <a:latin typeface="Helvetica" charset="0"/>
              <a:cs typeface="Helvetica" charset="0"/>
            </a:endParaRPr>
          </a:p>
          <a:p>
            <a:pPr lvl="1"/>
            <a:r>
              <a:rPr lang="nb-NO" dirty="0"/>
              <a:t>Opprette og gjennomføre egne konkurranser</a:t>
            </a:r>
          </a:p>
          <a:p>
            <a:pPr lvl="1"/>
            <a:r>
              <a:rPr lang="nb-NO" dirty="0"/>
              <a:t>Publisere til </a:t>
            </a:r>
            <a:r>
              <a:rPr lang="nb-NO" dirty="0" err="1"/>
              <a:t>Doffin</a:t>
            </a:r>
            <a:r>
              <a:rPr lang="nb-NO" dirty="0"/>
              <a:t>/TED</a:t>
            </a:r>
          </a:p>
          <a:p>
            <a:pPr lvl="1"/>
            <a:r>
              <a:rPr lang="nb-NO" dirty="0"/>
              <a:t>Invitere leverandører direkte</a:t>
            </a:r>
          </a:p>
          <a:p>
            <a:pPr lvl="1"/>
            <a:r>
              <a:rPr lang="nb-NO" dirty="0"/>
              <a:t>Vil få en oversikt over egne konkurranser og kontrakter der de er inkludert i teamet til en konkurranse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SzTx/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5049" y="1454150"/>
            <a:ext cx="5181600" cy="4060826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None/>
            </a:pPr>
            <a:r>
              <a:rPr lang="nb-NO" sz="1600" b="1" dirty="0"/>
              <a:t>Agent</a:t>
            </a:r>
          </a:p>
          <a:p>
            <a:pPr lvl="1"/>
            <a:r>
              <a:rPr lang="nb-NO" dirty="0"/>
              <a:t>Bruker som er invitert inn i en anskaffelse som gjennomføres av en annen virksomhet. </a:t>
            </a:r>
          </a:p>
          <a:p>
            <a:pPr lvl="1"/>
            <a:r>
              <a:rPr lang="nb-NO" dirty="0"/>
              <a:t>Begrenset redigeringsmulighet.</a:t>
            </a:r>
          </a:p>
          <a:p>
            <a:pPr lvl="1"/>
            <a:r>
              <a:rPr lang="nb-NO" dirty="0"/>
              <a:t>Aktuell i anskaffelser der flere virksomheter er med å utarbeide dokumentasjon (eks. rammeavtaler på tvers av virksomheter, samkjøpsavtaler med mer.)</a:t>
            </a:r>
          </a:p>
          <a:p>
            <a:pPr lvl="1"/>
            <a:r>
              <a:rPr lang="nb-NO" dirty="0"/>
              <a:t>Må ha opprettet bruker i egen virksomhet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6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Prosedyremaler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Lov / forskrift om offentlige anskaffelser:</a:t>
            </a:r>
          </a:p>
          <a:p>
            <a:pPr marL="0" indent="0">
              <a:buNone/>
            </a:pPr>
            <a:r>
              <a:rPr lang="nb-NO" dirty="0"/>
              <a:t>01. Kjøp etter forskriftens del I</a:t>
            </a:r>
          </a:p>
          <a:p>
            <a:pPr marL="0" indent="0">
              <a:buNone/>
            </a:pPr>
            <a:r>
              <a:rPr lang="nb-NO" dirty="0"/>
              <a:t>02. Åpen tilbudskonkurranse under EØS-terskelverdiene (ett trinn)</a:t>
            </a:r>
          </a:p>
          <a:p>
            <a:pPr marL="0" indent="0">
              <a:buNone/>
            </a:pPr>
            <a:r>
              <a:rPr lang="nb-NO" dirty="0"/>
              <a:t>03. Begrenset tilbudskonkurranse under EØS-terskelverdi (to-trinn)</a:t>
            </a:r>
          </a:p>
          <a:p>
            <a:pPr marL="0" indent="0">
              <a:buNone/>
            </a:pPr>
            <a:r>
              <a:rPr lang="nb-NO" dirty="0"/>
              <a:t>04. Åpen anbudskonkurranse over EØS-terskelverdiene</a:t>
            </a:r>
          </a:p>
          <a:p>
            <a:pPr marL="0" indent="0">
              <a:buNone/>
            </a:pPr>
            <a:r>
              <a:rPr lang="nb-NO" dirty="0"/>
              <a:t>05. Konkurranse med forhandling over EØS-terskelverdi (to trinn)</a:t>
            </a:r>
          </a:p>
          <a:p>
            <a:pPr marL="0" indent="0">
              <a:buNone/>
            </a:pPr>
            <a:r>
              <a:rPr lang="nb-NO" dirty="0"/>
              <a:t>06. Begrenset anbudskonkurranse over EØS-terskelverdiene (to-trinn)</a:t>
            </a:r>
          </a:p>
          <a:p>
            <a:pPr marL="0" indent="0">
              <a:buNone/>
            </a:pPr>
            <a:r>
              <a:rPr lang="nb-NO" dirty="0"/>
              <a:t>07. Veiledende kunngjøring</a:t>
            </a:r>
          </a:p>
          <a:p>
            <a:pPr marL="0" indent="0">
              <a:buNone/>
            </a:pPr>
            <a:r>
              <a:rPr lang="nb-NO" dirty="0"/>
              <a:t>08. Konkurransepreget dialog</a:t>
            </a:r>
          </a:p>
          <a:p>
            <a:pPr marL="0" indent="0">
              <a:buNone/>
            </a:pPr>
            <a:r>
              <a:rPr lang="nb-NO" dirty="0"/>
              <a:t>09. Frivillig kunngjøring offentlig myndighetsutøvelse</a:t>
            </a:r>
          </a:p>
          <a:p>
            <a:pPr marL="0" indent="0">
              <a:buNone/>
            </a:pPr>
            <a:r>
              <a:rPr lang="nb-NO" dirty="0"/>
              <a:t>10. Minikonkurranse</a:t>
            </a:r>
          </a:p>
          <a:p>
            <a:pPr marL="0" indent="0">
              <a:buNone/>
            </a:pPr>
            <a:r>
              <a:rPr lang="nb-NO" dirty="0"/>
              <a:t>11. Kjøp av helse- og sosialtjenester etter forskriftens del </a:t>
            </a:r>
            <a:r>
              <a:rPr lang="nb-NO" dirty="0" err="1"/>
              <a:t>lV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1725" y="2032000"/>
            <a:ext cx="5314949" cy="40608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12. Dynamisk innkjøpsordning (DPS)- Kvalifikasjon av leverandører</a:t>
            </a:r>
          </a:p>
          <a:p>
            <a:pPr marL="0" indent="0">
              <a:buNone/>
            </a:pPr>
            <a:r>
              <a:rPr lang="nb-NO" dirty="0"/>
              <a:t>13. Dynamisk innkjøpsordning (DPS)- Enkeltkonkurranse</a:t>
            </a:r>
          </a:p>
          <a:p>
            <a:pPr marL="0" indent="0">
              <a:buNone/>
            </a:pPr>
            <a:r>
              <a:rPr lang="nb-NO" dirty="0"/>
              <a:t>14. Intensjonskunngjøring</a:t>
            </a:r>
          </a:p>
          <a:p>
            <a:pPr marL="0" indent="0">
              <a:buNone/>
            </a:pPr>
            <a:r>
              <a:rPr lang="nb-NO" dirty="0"/>
              <a:t>Markedsundersøkelse (RFI)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Forsyningsforskriften:</a:t>
            </a:r>
          </a:p>
          <a:p>
            <a:pPr marL="0" indent="0">
              <a:buNone/>
            </a:pPr>
            <a:r>
              <a:rPr lang="nb-NO" dirty="0"/>
              <a:t>91. FF Kjøp etter forskriftens del 1</a:t>
            </a:r>
          </a:p>
          <a:p>
            <a:pPr marL="0" indent="0">
              <a:buNone/>
            </a:pPr>
            <a:r>
              <a:rPr lang="nb-NO" dirty="0"/>
              <a:t>92. FF Åpen anbudskonkurranse over EØS-terskelverdi</a:t>
            </a:r>
          </a:p>
          <a:p>
            <a:pPr marL="0" indent="0">
              <a:buNone/>
            </a:pPr>
            <a:r>
              <a:rPr lang="nb-NO" dirty="0"/>
              <a:t>93. FF Konkurranse med forhandling over EØS-terskelverdi (to trinn)</a:t>
            </a:r>
          </a:p>
          <a:p>
            <a:pPr marL="0" indent="0">
              <a:buNone/>
            </a:pPr>
            <a:r>
              <a:rPr lang="nb-NO" dirty="0"/>
              <a:t>94. FF Begrenset anbudskonkurranse over EØS-terskelverdi (to trinn)</a:t>
            </a:r>
          </a:p>
          <a:p>
            <a:pPr marL="0" indent="0">
              <a:buNone/>
            </a:pPr>
            <a:r>
              <a:rPr lang="nb-NO" dirty="0"/>
              <a:t>95. FF Konkurransepreget dialog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8934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2)">
  <a:themeElements>
    <a:clrScheme name="Moder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48E11B128456F64BBF1AB16D0789EBAC" ma:contentTypeVersion="6" ma:contentTypeDescription="Felles innholdstype for Oslo Kommune" ma:contentTypeScope="" ma:versionID="5f44bafd58411e1ea132f6149bb3a305">
  <xsd:schema xmlns:xsd="http://www.w3.org/2001/XMLSchema" xmlns:xs="http://www.w3.org/2001/XMLSchema" xmlns:p="http://schemas.microsoft.com/office/2006/metadata/properties" xmlns:ns2="7ed84371-acf6-4102-828c-2caf905b4736" xmlns:ns3="0321b1da-4428-48dc-bfc8-562556f68b88" targetNamespace="http://schemas.microsoft.com/office/2006/metadata/properties" ma:root="true" ma:fieldsID="293fdaeddb4a128e3f9e98f4fd3a4cd8" ns2:_="" ns3:_="">
    <xsd:import namespace="7ed84371-acf6-4102-828c-2caf905b4736"/>
    <xsd:import namespace="0321b1da-4428-48dc-bfc8-562556f68b88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1b1da-4428-48dc-bfc8-562556f6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Props1.xml><?xml version="1.0" encoding="utf-8"?>
<ds:datastoreItem xmlns:ds="http://schemas.openxmlformats.org/officeDocument/2006/customXml" ds:itemID="{B2E8FF90-B5CA-4927-85C4-C92A38DF817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577BE15-1F64-4985-B80A-267440D31B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B7742-D8C5-4716-9AB3-06BD53021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4371-acf6-4102-828c-2caf905b4736"/>
    <ds:schemaRef ds:uri="0321b1da-4428-48dc-bfc8-562556f68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0AF6BA-AB0E-4669-94E2-7E4D1B8F5698}">
  <ds:schemaRefs>
    <ds:schemaRef ds:uri="http://purl.org/dc/elements/1.1/"/>
    <ds:schemaRef ds:uri="http://schemas.microsoft.com/office/2006/metadata/properties"/>
    <ds:schemaRef ds:uri="http://purl.org/dc/terms/"/>
    <ds:schemaRef ds:uri="7ed84371-acf6-4102-828c-2caf905b4736"/>
    <ds:schemaRef ds:uri="http://schemas.microsoft.com/office/2006/documentManagement/types"/>
    <ds:schemaRef ds:uri="http://schemas.microsoft.com/office/infopath/2007/PartnerControls"/>
    <ds:schemaRef ds:uri="0321b1da-4428-48dc-bfc8-562556f68b8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9274</TotalTime>
  <Words>3251</Words>
  <Application>Microsoft Office PowerPoint</Application>
  <PresentationFormat>Widescreen</PresentationFormat>
  <Paragraphs>519</Paragraphs>
  <Slides>65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65</vt:i4>
      </vt:variant>
    </vt:vector>
  </HeadingPairs>
  <TitlesOfParts>
    <vt:vector size="71" baseType="lpstr">
      <vt:lpstr>Oslo Sans Office</vt:lpstr>
      <vt:lpstr>Helvetica</vt:lpstr>
      <vt:lpstr>Arial</vt:lpstr>
      <vt:lpstr>Calibri</vt:lpstr>
      <vt:lpstr>Wingdings</vt:lpstr>
      <vt:lpstr>UKE-mal(2)</vt:lpstr>
      <vt:lpstr>KGV verktøy fra EU-Supply Introduksjonskurs til konkurransegjennom-føringsverktøyet</vt:lpstr>
      <vt:lpstr>Innledning</vt:lpstr>
      <vt:lpstr>Hva er KGV?</vt:lpstr>
      <vt:lpstr>KGV tilpasses brukernes behov og kompetanse</vt:lpstr>
      <vt:lpstr>Supportfunksjon og informasjon om KGV/KAV</vt:lpstr>
      <vt:lpstr>Tjenesteforvalter – Operatortilgang (UKE)</vt:lpstr>
      <vt:lpstr>Superbruker (virksomhetsadministrasjon)</vt:lpstr>
      <vt:lpstr>Brukere og agent</vt:lpstr>
      <vt:lpstr>Prosedyremaler</vt:lpstr>
      <vt:lpstr>KGV – Innlogging side</vt:lpstr>
      <vt:lpstr>KGV  - Forside</vt:lpstr>
      <vt:lpstr>Oversikt over konkurranser</vt:lpstr>
      <vt:lpstr>Lage konkurranse</vt:lpstr>
      <vt:lpstr>Gjennomføring av konkurranse</vt:lpstr>
      <vt:lpstr>Gjennomføring av konkurranse</vt:lpstr>
      <vt:lpstr>PowerPoint-presentasjon</vt:lpstr>
      <vt:lpstr>Tildelt team  </vt:lpstr>
      <vt:lpstr>Mottakere av meldinger</vt:lpstr>
      <vt:lpstr>Tidsfrister</vt:lpstr>
      <vt:lpstr>ESPD skjema</vt:lpstr>
      <vt:lpstr>Eksterne dokumenter</vt:lpstr>
      <vt:lpstr>Eksterne dokumenter forts…</vt:lpstr>
      <vt:lpstr>Forside - Invitasjonsbrev</vt:lpstr>
      <vt:lpstr>Forside – Invitasjonsbrev forts….</vt:lpstr>
      <vt:lpstr>Brukerinnstillinger for tilbudsåpning</vt:lpstr>
      <vt:lpstr>Tilbudsåpning</vt:lpstr>
      <vt:lpstr>Kunngjøring i Doffin/TED</vt:lpstr>
      <vt:lpstr>Kunngjøring i Doffin/TED forts….</vt:lpstr>
      <vt:lpstr>Meldingsfunksjon</vt:lpstr>
      <vt:lpstr>Meldingsfunksjonen – Sende melding til alle leverandører</vt:lpstr>
      <vt:lpstr>Meldingsfunksjonen</vt:lpstr>
      <vt:lpstr>Spørsmål og svar funksjonen</vt:lpstr>
      <vt:lpstr>Spørsmål og svarfunksjonen – endre spørsmål og svar</vt:lpstr>
      <vt:lpstr>Publisering av spørsmål og svar</vt:lpstr>
      <vt:lpstr>Oversikt over tilbud og leverandører</vt:lpstr>
      <vt:lpstr>Innkomne tilbud</vt:lpstr>
      <vt:lpstr>Avslutning av konkurransen</vt:lpstr>
      <vt:lpstr>Kontraktstildeling </vt:lpstr>
      <vt:lpstr>Kontraktstildeling forts…</vt:lpstr>
      <vt:lpstr>Tildelingsmelding </vt:lpstr>
      <vt:lpstr>Tildelingsmelding forts…</vt:lpstr>
      <vt:lpstr>Kontrakt – Lag kontrakt</vt:lpstr>
      <vt:lpstr>GDPR – funksjonalitet – Sletting av dokumenter</vt:lpstr>
      <vt:lpstr>GDPR – funksjonaliteten – Sletting av meldinger</vt:lpstr>
      <vt:lpstr>GDPR – funksjonaliteten – Spørsmål og svar</vt:lpstr>
      <vt:lpstr>Arkivering av dokumentasjon</vt:lpstr>
      <vt:lpstr>Avslutte og Arkivering</vt:lpstr>
      <vt:lpstr>Automatisk arkivering av dokumenter- For virksomheter som er med i spleiselaget</vt:lpstr>
      <vt:lpstr>Automatisk arkivering av dokumenter forts….</vt:lpstr>
      <vt:lpstr>Saksnummer og tittel fra Acos til KGV</vt:lpstr>
      <vt:lpstr>Automatisk arkivering av dokumenter</vt:lpstr>
      <vt:lpstr>Dokumenter som overføres på triggerpunktene</vt:lpstr>
      <vt:lpstr>Robotens triggerpunkt i sjekklisten i KGV </vt:lpstr>
      <vt:lpstr>Tjenesteforvalters rolle i automatisk arkivering </vt:lpstr>
      <vt:lpstr>Superbrukers rolle i automatisk arkivering</vt:lpstr>
      <vt:lpstr>KGV brukeren sin rolle</vt:lpstr>
      <vt:lpstr>Legge inn konkurransedokumenter</vt:lpstr>
      <vt:lpstr>Sjekk revisjonslogg om robot er kjørt</vt:lpstr>
      <vt:lpstr>Opprette ny bruker/slette bruker</vt:lpstr>
      <vt:lpstr>Opprette ny bruker/slette bruker forts…</vt:lpstr>
      <vt:lpstr>Opprette ny bruker</vt:lpstr>
      <vt:lpstr>Mal – Melding til nye brukere</vt:lpstr>
      <vt:lpstr>Send informasjon til brukeren om ID og Passord</vt:lpstr>
      <vt:lpstr>To plattformer / innloggingssider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KGV verktøy fra EU-Supply</dc:title>
  <dc:creator>Meld inn i Domenet</dc:creator>
  <cp:lastModifiedBy>Kåre Steinsbu</cp:lastModifiedBy>
  <cp:revision>245</cp:revision>
  <cp:lastPrinted>2019-10-24T08:22:44Z</cp:lastPrinted>
  <dcterms:created xsi:type="dcterms:W3CDTF">2019-07-09T10:58:27Z</dcterms:created>
  <dcterms:modified xsi:type="dcterms:W3CDTF">2022-10-26T13:20:00Z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2021-11-25T14:26:50Z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ee595127-ea97-447c-9df5-f42340aebe7f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0x01010016F48F0717DDBC43A26F9C4EC94D925E0048E11B128456F64BBF1AB16D0789EBAC</vt:lpwstr>
  </property>
  <property fmtid="{D5CDD505-2E9C-101B-9397-08002B2CF9AE}" pid="10" name="Order">
    <vt:r8>100</vt:r8>
  </property>
  <property fmtid="{D5CDD505-2E9C-101B-9397-08002B2CF9AE}" pid="11" name="_ExtendedDescription">
    <vt:lpwstr/>
  </property>
</Properties>
</file>