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94"/>
  </p:notesMasterIdLst>
  <p:sldIdLst>
    <p:sldId id="256" r:id="rId6"/>
    <p:sldId id="376" r:id="rId7"/>
    <p:sldId id="353" r:id="rId8"/>
    <p:sldId id="352" r:id="rId9"/>
    <p:sldId id="380" r:id="rId10"/>
    <p:sldId id="355" r:id="rId11"/>
    <p:sldId id="411" r:id="rId12"/>
    <p:sldId id="356" r:id="rId13"/>
    <p:sldId id="345" r:id="rId14"/>
    <p:sldId id="285" r:id="rId15"/>
    <p:sldId id="386" r:id="rId16"/>
    <p:sldId id="381" r:id="rId17"/>
    <p:sldId id="382" r:id="rId18"/>
    <p:sldId id="358" r:id="rId19"/>
    <p:sldId id="354" r:id="rId20"/>
    <p:sldId id="374" r:id="rId21"/>
    <p:sldId id="286" r:id="rId22"/>
    <p:sldId id="287" r:id="rId23"/>
    <p:sldId id="288" r:id="rId24"/>
    <p:sldId id="383" r:id="rId25"/>
    <p:sldId id="289" r:id="rId26"/>
    <p:sldId id="290" r:id="rId27"/>
    <p:sldId id="291" r:id="rId28"/>
    <p:sldId id="293" r:id="rId29"/>
    <p:sldId id="349" r:id="rId30"/>
    <p:sldId id="317" r:id="rId31"/>
    <p:sldId id="373" r:id="rId32"/>
    <p:sldId id="375" r:id="rId33"/>
    <p:sldId id="299" r:id="rId34"/>
    <p:sldId id="359" r:id="rId35"/>
    <p:sldId id="396" r:id="rId36"/>
    <p:sldId id="397" r:id="rId37"/>
    <p:sldId id="405" r:id="rId38"/>
    <p:sldId id="301" r:id="rId39"/>
    <p:sldId id="316" r:id="rId40"/>
    <p:sldId id="378" r:id="rId41"/>
    <p:sldId id="394" r:id="rId42"/>
    <p:sldId id="395" r:id="rId43"/>
    <p:sldId id="303" r:id="rId44"/>
    <p:sldId id="318" r:id="rId45"/>
    <p:sldId id="319" r:id="rId46"/>
    <p:sldId id="320" r:id="rId47"/>
    <p:sldId id="321" r:id="rId48"/>
    <p:sldId id="398" r:id="rId49"/>
    <p:sldId id="399" r:id="rId50"/>
    <p:sldId id="304" r:id="rId51"/>
    <p:sldId id="393" r:id="rId52"/>
    <p:sldId id="307" r:id="rId53"/>
    <p:sldId id="308" r:id="rId54"/>
    <p:sldId id="309" r:id="rId55"/>
    <p:sldId id="391" r:id="rId56"/>
    <p:sldId id="390" r:id="rId57"/>
    <p:sldId id="389" r:id="rId58"/>
    <p:sldId id="387" r:id="rId59"/>
    <p:sldId id="388" r:id="rId60"/>
    <p:sldId id="400" r:id="rId61"/>
    <p:sldId id="401" r:id="rId62"/>
    <p:sldId id="402" r:id="rId63"/>
    <p:sldId id="403" r:id="rId64"/>
    <p:sldId id="404" r:id="rId65"/>
    <p:sldId id="313" r:id="rId66"/>
    <p:sldId id="311" r:id="rId67"/>
    <p:sldId id="312" r:id="rId68"/>
    <p:sldId id="322" r:id="rId69"/>
    <p:sldId id="323" r:id="rId70"/>
    <p:sldId id="412" r:id="rId71"/>
    <p:sldId id="324" r:id="rId72"/>
    <p:sldId id="327" r:id="rId73"/>
    <p:sldId id="325" r:id="rId74"/>
    <p:sldId id="326" r:id="rId75"/>
    <p:sldId id="328" r:id="rId76"/>
    <p:sldId id="379" r:id="rId77"/>
    <p:sldId id="329" r:id="rId78"/>
    <p:sldId id="336" r:id="rId79"/>
    <p:sldId id="337" r:id="rId80"/>
    <p:sldId id="338" r:id="rId81"/>
    <p:sldId id="339" r:id="rId82"/>
    <p:sldId id="340" r:id="rId83"/>
    <p:sldId id="377" r:id="rId84"/>
    <p:sldId id="385" r:id="rId85"/>
    <p:sldId id="364" r:id="rId86"/>
    <p:sldId id="370" r:id="rId87"/>
    <p:sldId id="368" r:id="rId88"/>
    <p:sldId id="407" r:id="rId89"/>
    <p:sldId id="371" r:id="rId90"/>
    <p:sldId id="408" r:id="rId91"/>
    <p:sldId id="409" r:id="rId92"/>
    <p:sldId id="410" r:id="rId93"/>
  </p:sldIdLst>
  <p:sldSz cx="12192000" cy="6858000"/>
  <p:notesSz cx="6797675" cy="9926638"/>
  <p:embeddedFontLst>
    <p:embeddedFont>
      <p:font typeface="Calibri" panose="020F0502020204030204" pitchFamily="34" charset="0"/>
      <p:regular r:id="rId95"/>
      <p:bold r:id="rId96"/>
      <p:italic r:id="rId97"/>
      <p:boldItalic r:id="rId98"/>
    </p:embeddedFont>
    <p:embeddedFont>
      <p:font typeface="Oslo Sans Office" panose="020B0604020202020204" charset="0"/>
      <p:regular r:id="rId99"/>
      <p:bold r:id="rId100"/>
      <p:italic r:id="rId101"/>
      <p:boldItalic r:id="rId10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56"/>
            <p14:sldId id="376"/>
            <p14:sldId id="353"/>
            <p14:sldId id="352"/>
            <p14:sldId id="380"/>
            <p14:sldId id="355"/>
            <p14:sldId id="411"/>
            <p14:sldId id="356"/>
            <p14:sldId id="345"/>
            <p14:sldId id="285"/>
            <p14:sldId id="386"/>
            <p14:sldId id="381"/>
            <p14:sldId id="382"/>
            <p14:sldId id="358"/>
            <p14:sldId id="354"/>
            <p14:sldId id="374"/>
            <p14:sldId id="286"/>
            <p14:sldId id="287"/>
            <p14:sldId id="288"/>
            <p14:sldId id="383"/>
            <p14:sldId id="289"/>
            <p14:sldId id="290"/>
            <p14:sldId id="291"/>
            <p14:sldId id="293"/>
            <p14:sldId id="349"/>
            <p14:sldId id="317"/>
            <p14:sldId id="373"/>
            <p14:sldId id="375"/>
            <p14:sldId id="299"/>
            <p14:sldId id="359"/>
            <p14:sldId id="396"/>
            <p14:sldId id="397"/>
            <p14:sldId id="405"/>
            <p14:sldId id="301"/>
            <p14:sldId id="316"/>
            <p14:sldId id="378"/>
            <p14:sldId id="394"/>
            <p14:sldId id="395"/>
            <p14:sldId id="303"/>
            <p14:sldId id="318"/>
            <p14:sldId id="319"/>
            <p14:sldId id="320"/>
            <p14:sldId id="321"/>
            <p14:sldId id="398"/>
            <p14:sldId id="399"/>
            <p14:sldId id="304"/>
            <p14:sldId id="393"/>
            <p14:sldId id="307"/>
            <p14:sldId id="308"/>
            <p14:sldId id="309"/>
            <p14:sldId id="391"/>
            <p14:sldId id="390"/>
            <p14:sldId id="389"/>
            <p14:sldId id="387"/>
            <p14:sldId id="388"/>
            <p14:sldId id="400"/>
            <p14:sldId id="401"/>
            <p14:sldId id="402"/>
            <p14:sldId id="403"/>
            <p14:sldId id="404"/>
            <p14:sldId id="313"/>
            <p14:sldId id="311"/>
            <p14:sldId id="312"/>
            <p14:sldId id="322"/>
            <p14:sldId id="323"/>
            <p14:sldId id="412"/>
            <p14:sldId id="324"/>
            <p14:sldId id="327"/>
            <p14:sldId id="325"/>
            <p14:sldId id="326"/>
            <p14:sldId id="328"/>
            <p14:sldId id="379"/>
            <p14:sldId id="329"/>
            <p14:sldId id="336"/>
            <p14:sldId id="337"/>
            <p14:sldId id="338"/>
            <p14:sldId id="339"/>
            <p14:sldId id="340"/>
            <p14:sldId id="377"/>
            <p14:sldId id="385"/>
            <p14:sldId id="364"/>
            <p14:sldId id="370"/>
            <p14:sldId id="368"/>
            <p14:sldId id="407"/>
            <p14:sldId id="371"/>
            <p14:sldId id="408"/>
            <p14:sldId id="409"/>
            <p14:sldId id="410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2C405-635A-69B4-1043-642F5E9F0F30}" v="10" dt="2022-11-18T13:28:35.657"/>
    <p1510:client id="{223AFF90-54C8-90E7-821C-EB4141BE3D87}" v="63" dt="2022-10-27T10:17:30.909"/>
    <p1510:client id="{378AB91C-51B3-F042-C7EE-662382D9775E}" v="33" dt="2022-11-17T07:29:37.334"/>
    <p1510:client id="{46886BF3-48F0-5325-8680-8540C39ACD6C}" v="126" dt="2022-05-10T14:10:20.815"/>
    <p1510:client id="{56D6A35B-2F4B-CC3E-D02A-E60C9559EDAB}" v="627" dt="2022-11-14T13:04:34.547"/>
    <p1510:client id="{5CC2F0F1-8AE2-2CFE-D204-F24D13121E82}" v="3" dt="2022-11-16T07:10:59.718"/>
    <p1510:client id="{7A39457F-6762-DEA1-9DC5-791E848108FA}" v="1" dt="2022-10-25T10:42:50.632"/>
    <p1510:client id="{7F168496-DDAC-4E9E-9421-AE61CAA21503}" v="348" dt="2022-10-13T13:45:50.866"/>
    <p1510:client id="{B4CF0F41-960B-4BE7-A200-F04AA5D27039}" v="4" dt="2022-11-08T13:19:01.517"/>
    <p1510:client id="{D2263AD4-E6CD-0BAB-1596-497D389A97D6}" v="4" dt="2022-11-21T08:48:49.345"/>
    <p1510:client id="{E4C9C8A4-EE49-2619-DA09-B43A5D957D3A}" v="5" dt="2022-11-16T11:54:32.9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7" autoAdjust="0"/>
    <p:restoredTop sz="93979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77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07" Type="http://schemas.microsoft.com/office/2016/11/relationships/changesInfo" Target="changesInfos/changesInfo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font" Target="fonts/font8.fntdata"/><Relationship Id="rId5" Type="http://schemas.openxmlformats.org/officeDocument/2006/relationships/slideMaster" Target="slideMasters/slideMaster1.xml"/><Relationship Id="rId90" Type="http://schemas.openxmlformats.org/officeDocument/2006/relationships/slide" Target="slides/slide85.xml"/><Relationship Id="rId95" Type="http://schemas.openxmlformats.org/officeDocument/2006/relationships/font" Target="fonts/font1.fntdata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presProps" Target="presProps.xml"/><Relationship Id="rId108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font" Target="fonts/font3.fntdata"/><Relationship Id="rId104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font" Target="fonts/font6.fntdata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font" Target="fonts/font4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Steinsbu" userId="S::kare.steinsbu@uke.oslo.kommune.no::87552cf2-2ee9-45d2-926a-aee5569e845a" providerId="AD" clId="Web-{46886BF3-48F0-5325-8680-8540C39ACD6C}"/>
    <pc:docChg chg="modSld">
      <pc:chgData name="Kåre Steinsbu" userId="S::kare.steinsbu@uke.oslo.kommune.no::87552cf2-2ee9-45d2-926a-aee5569e845a" providerId="AD" clId="Web-{46886BF3-48F0-5325-8680-8540C39ACD6C}" dt="2022-05-10T14:10:20.815" v="124" actId="20577"/>
      <pc:docMkLst>
        <pc:docMk/>
      </pc:docMkLst>
      <pc:sldChg chg="modSp">
        <pc:chgData name="Kåre Steinsbu" userId="S::kare.steinsbu@uke.oslo.kommune.no::87552cf2-2ee9-45d2-926a-aee5569e845a" providerId="AD" clId="Web-{46886BF3-48F0-5325-8680-8540C39ACD6C}" dt="2022-05-10T14:10:20.815" v="124" actId="20577"/>
        <pc:sldMkLst>
          <pc:docMk/>
          <pc:sldMk cId="1659204169" sldId="374"/>
        </pc:sldMkLst>
        <pc:spChg chg="mod">
          <ac:chgData name="Kåre Steinsbu" userId="S::kare.steinsbu@uke.oslo.kommune.no::87552cf2-2ee9-45d2-926a-aee5569e845a" providerId="AD" clId="Web-{46886BF3-48F0-5325-8680-8540C39ACD6C}" dt="2022-05-10T14:10:20.815" v="124" actId="20577"/>
          <ac:spMkLst>
            <pc:docMk/>
            <pc:sldMk cId="1659204169" sldId="374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7F168496-DDAC-4E9E-9421-AE61CAA21503}"/>
    <pc:docChg chg="modSld">
      <pc:chgData name="Kåre Steinsbu" userId="S::kare.steinsbu@uke.oslo.kommune.no::87552cf2-2ee9-45d2-926a-aee5569e845a" providerId="AD" clId="Web-{7F168496-DDAC-4E9E-9421-AE61CAA21503}" dt="2022-10-13T13:45:50.866" v="345" actId="1076"/>
      <pc:docMkLst>
        <pc:docMk/>
      </pc:docMkLst>
      <pc:sldChg chg="modSp">
        <pc:chgData name="Kåre Steinsbu" userId="S::kare.steinsbu@uke.oslo.kommune.no::87552cf2-2ee9-45d2-926a-aee5569e845a" providerId="AD" clId="Web-{7F168496-DDAC-4E9E-9421-AE61CAA21503}" dt="2022-10-13T13:45:50.866" v="345" actId="1076"/>
        <pc:sldMkLst>
          <pc:docMk/>
          <pc:sldMk cId="1520892541" sldId="368"/>
        </pc:sldMkLst>
        <pc:spChg chg="mod">
          <ac:chgData name="Kåre Steinsbu" userId="S::kare.steinsbu@uke.oslo.kommune.no::87552cf2-2ee9-45d2-926a-aee5569e845a" providerId="AD" clId="Web-{7F168496-DDAC-4E9E-9421-AE61CAA21503}" dt="2022-10-13T13:45:50.866" v="345" actId="1076"/>
          <ac:spMkLst>
            <pc:docMk/>
            <pc:sldMk cId="1520892541" sldId="368"/>
            <ac:spMk id="2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7F168496-DDAC-4E9E-9421-AE61CAA21503}" dt="2022-10-13T13:45:23.069" v="330" actId="20577"/>
        <pc:sldMkLst>
          <pc:docMk/>
          <pc:sldMk cId="4043852793" sldId="370"/>
        </pc:sldMkLst>
        <pc:spChg chg="mod">
          <ac:chgData name="Kåre Steinsbu" userId="S::kare.steinsbu@uke.oslo.kommune.no::87552cf2-2ee9-45d2-926a-aee5569e845a" providerId="AD" clId="Web-{7F168496-DDAC-4E9E-9421-AE61CAA21503}" dt="2022-10-13T13:42:06.906" v="272" actId="20577"/>
          <ac:spMkLst>
            <pc:docMk/>
            <pc:sldMk cId="4043852793" sldId="370"/>
            <ac:spMk id="2" creationId="{00000000-0000-0000-0000-000000000000}"/>
          </ac:spMkLst>
        </pc:spChg>
        <pc:spChg chg="mod">
          <ac:chgData name="Kåre Steinsbu" userId="S::kare.steinsbu@uke.oslo.kommune.no::87552cf2-2ee9-45d2-926a-aee5569e845a" providerId="AD" clId="Web-{7F168496-DDAC-4E9E-9421-AE61CAA21503}" dt="2022-10-13T13:45:23.069" v="330" actId="20577"/>
          <ac:spMkLst>
            <pc:docMk/>
            <pc:sldMk cId="4043852793" sldId="370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D2263AD4-E6CD-0BAB-1596-497D389A97D6}"/>
    <pc:docChg chg="modSld sldOrd">
      <pc:chgData name="Kåre Steinsbu" userId="S::kare.steinsbu@uke.oslo.kommune.no::87552cf2-2ee9-45d2-926a-aee5569e845a" providerId="AD" clId="Web-{D2263AD4-E6CD-0BAB-1596-497D389A97D6}" dt="2022-11-21T08:48:49.345" v="3" actId="20577"/>
      <pc:docMkLst>
        <pc:docMk/>
      </pc:docMkLst>
      <pc:sldChg chg="modSp">
        <pc:chgData name="Kåre Steinsbu" userId="S::kare.steinsbu@uke.oslo.kommune.no::87552cf2-2ee9-45d2-926a-aee5569e845a" providerId="AD" clId="Web-{D2263AD4-E6CD-0BAB-1596-497D389A97D6}" dt="2022-11-21T08:48:49.345" v="3" actId="20577"/>
        <pc:sldMkLst>
          <pc:docMk/>
          <pc:sldMk cId="1659204169" sldId="374"/>
        </pc:sldMkLst>
        <pc:spChg chg="mod">
          <ac:chgData name="Kåre Steinsbu" userId="S::kare.steinsbu@uke.oslo.kommune.no::87552cf2-2ee9-45d2-926a-aee5569e845a" providerId="AD" clId="Web-{D2263AD4-E6CD-0BAB-1596-497D389A97D6}" dt="2022-11-21T08:48:49.345" v="3" actId="20577"/>
          <ac:spMkLst>
            <pc:docMk/>
            <pc:sldMk cId="1659204169" sldId="374"/>
            <ac:spMk id="3" creationId="{00000000-0000-0000-0000-000000000000}"/>
          </ac:spMkLst>
        </pc:spChg>
      </pc:sldChg>
      <pc:sldChg chg="ord">
        <pc:chgData name="Kåre Steinsbu" userId="S::kare.steinsbu@uke.oslo.kommune.no::87552cf2-2ee9-45d2-926a-aee5569e845a" providerId="AD" clId="Web-{D2263AD4-E6CD-0BAB-1596-497D389A97D6}" dt="2022-11-21T07:56:44.321" v="0"/>
        <pc:sldMkLst>
          <pc:docMk/>
          <pc:sldMk cId="1490379946" sldId="405"/>
        </pc:sldMkLst>
      </pc:sldChg>
    </pc:docChg>
  </pc:docChgLst>
  <pc:docChgLst>
    <pc:chgData name="Kåre Steinsbu" userId="S::kare.steinsbu@uke.oslo.kommune.no::87552cf2-2ee9-45d2-926a-aee5569e845a" providerId="AD" clId="Web-{B4CF0F41-960B-4BE7-A200-F04AA5D27039}"/>
    <pc:docChg chg="modSld">
      <pc:chgData name="Kåre Steinsbu" userId="S::kare.steinsbu@uke.oslo.kommune.no::87552cf2-2ee9-45d2-926a-aee5569e845a" providerId="AD" clId="Web-{B4CF0F41-960B-4BE7-A200-F04AA5D27039}" dt="2022-11-08T13:18:59.829" v="2" actId="20577"/>
      <pc:docMkLst>
        <pc:docMk/>
      </pc:docMkLst>
      <pc:sldChg chg="modSp">
        <pc:chgData name="Kåre Steinsbu" userId="S::kare.steinsbu@uke.oslo.kommune.no::87552cf2-2ee9-45d2-926a-aee5569e845a" providerId="AD" clId="Web-{B4CF0F41-960B-4BE7-A200-F04AA5D27039}" dt="2022-11-08T13:18:59.829" v="2" actId="20577"/>
        <pc:sldMkLst>
          <pc:docMk/>
          <pc:sldMk cId="4145575009" sldId="352"/>
        </pc:sldMkLst>
        <pc:spChg chg="mod">
          <ac:chgData name="Kåre Steinsbu" userId="S::kare.steinsbu@uke.oslo.kommune.no::87552cf2-2ee9-45d2-926a-aee5569e845a" providerId="AD" clId="Web-{B4CF0F41-960B-4BE7-A200-F04AA5D27039}" dt="2022-11-08T13:18:59.829" v="2" actId="20577"/>
          <ac:spMkLst>
            <pc:docMk/>
            <pc:sldMk cId="4145575009" sldId="352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56D6A35B-2F4B-CC3E-D02A-E60C9559EDAB}"/>
    <pc:docChg chg="delSld modSld modSection">
      <pc:chgData name="Kåre Steinsbu" userId="S::kare.steinsbu@uke.oslo.kommune.no::87552cf2-2ee9-45d2-926a-aee5569e845a" providerId="AD" clId="Web-{56D6A35B-2F4B-CC3E-D02A-E60C9559EDAB}" dt="2022-11-14T13:03:31.292" v="618" actId="20577"/>
      <pc:docMkLst>
        <pc:docMk/>
      </pc:docMkLst>
      <pc:sldChg chg="del">
        <pc:chgData name="Kåre Steinsbu" userId="S::kare.steinsbu@uke.oslo.kommune.no::87552cf2-2ee9-45d2-926a-aee5569e845a" providerId="AD" clId="Web-{56D6A35B-2F4B-CC3E-D02A-E60C9559EDAB}" dt="2022-11-14T12:47:45.928" v="130"/>
        <pc:sldMkLst>
          <pc:docMk/>
          <pc:sldMk cId="767297226" sldId="365"/>
        </pc:sldMkLst>
      </pc:sldChg>
      <pc:sldChg chg="modSp">
        <pc:chgData name="Kåre Steinsbu" userId="S::kare.steinsbu@uke.oslo.kommune.no::87552cf2-2ee9-45d2-926a-aee5569e845a" providerId="AD" clId="Web-{56D6A35B-2F4B-CC3E-D02A-E60C9559EDAB}" dt="2022-11-14T12:57:39.798" v="313" actId="20577"/>
        <pc:sldMkLst>
          <pc:docMk/>
          <pc:sldMk cId="1520892541" sldId="368"/>
        </pc:sldMkLst>
        <pc:spChg chg="mod">
          <ac:chgData name="Kåre Steinsbu" userId="S::kare.steinsbu@uke.oslo.kommune.no::87552cf2-2ee9-45d2-926a-aee5569e845a" providerId="AD" clId="Web-{56D6A35B-2F4B-CC3E-D02A-E60C9559EDAB}" dt="2022-11-14T12:57:39.798" v="313" actId="20577"/>
          <ac:spMkLst>
            <pc:docMk/>
            <pc:sldMk cId="1520892541" sldId="368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2:44:21.710" v="129" actId="20577"/>
        <pc:sldMkLst>
          <pc:docMk/>
          <pc:sldMk cId="4043852793" sldId="370"/>
        </pc:sldMkLst>
        <pc:spChg chg="mod">
          <ac:chgData name="Kåre Steinsbu" userId="S::kare.steinsbu@uke.oslo.kommune.no::87552cf2-2ee9-45d2-926a-aee5569e845a" providerId="AD" clId="Web-{56D6A35B-2F4B-CC3E-D02A-E60C9559EDAB}" dt="2022-11-14T12:44:21.710" v="129" actId="20577"/>
          <ac:spMkLst>
            <pc:docMk/>
            <pc:sldMk cId="4043852793" sldId="370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2:33:07.052" v="94" actId="20577"/>
        <pc:sldMkLst>
          <pc:docMk/>
          <pc:sldMk cId="1570430448" sldId="376"/>
        </pc:sldMkLst>
        <pc:spChg chg="mod">
          <ac:chgData name="Kåre Steinsbu" userId="S::kare.steinsbu@uke.oslo.kommune.no::87552cf2-2ee9-45d2-926a-aee5569e845a" providerId="AD" clId="Web-{56D6A35B-2F4B-CC3E-D02A-E60C9559EDAB}" dt="2022-11-14T11:27:07.772" v="50" actId="20577"/>
          <ac:spMkLst>
            <pc:docMk/>
            <pc:sldMk cId="1570430448" sldId="376"/>
            <ac:spMk id="2" creationId="{00000000-0000-0000-0000-000000000000}"/>
          </ac:spMkLst>
        </pc:spChg>
        <pc:spChg chg="mod">
          <ac:chgData name="Kåre Steinsbu" userId="S::kare.steinsbu@uke.oslo.kommune.no::87552cf2-2ee9-45d2-926a-aee5569e845a" providerId="AD" clId="Web-{56D6A35B-2F4B-CC3E-D02A-E60C9559EDAB}" dt="2022-11-14T12:33:07.052" v="94" actId="20577"/>
          <ac:spMkLst>
            <pc:docMk/>
            <pc:sldMk cId="1570430448" sldId="376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2:32:16.924" v="76" actId="20577"/>
        <pc:sldMkLst>
          <pc:docMk/>
          <pc:sldMk cId="416570051" sldId="377"/>
        </pc:sldMkLst>
        <pc:spChg chg="mod">
          <ac:chgData name="Kåre Steinsbu" userId="S::kare.steinsbu@uke.oslo.kommune.no::87552cf2-2ee9-45d2-926a-aee5569e845a" providerId="AD" clId="Web-{56D6A35B-2F4B-CC3E-D02A-E60C9559EDAB}" dt="2022-11-14T12:32:16.924" v="76" actId="20577"/>
          <ac:spMkLst>
            <pc:docMk/>
            <pc:sldMk cId="416570051" sldId="377"/>
            <ac:spMk id="2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2:48:26.587" v="158" actId="14100"/>
        <pc:sldMkLst>
          <pc:docMk/>
          <pc:sldMk cId="3872221357" sldId="385"/>
        </pc:sldMkLst>
        <pc:spChg chg="mod">
          <ac:chgData name="Kåre Steinsbu" userId="S::kare.steinsbu@uke.oslo.kommune.no::87552cf2-2ee9-45d2-926a-aee5569e845a" providerId="AD" clId="Web-{56D6A35B-2F4B-CC3E-D02A-E60C9559EDAB}" dt="2022-11-14T12:48:26.587" v="158" actId="14100"/>
          <ac:spMkLst>
            <pc:docMk/>
            <pc:sldMk cId="3872221357" sldId="385"/>
            <ac:spMk id="2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2:32:57.223" v="86" actId="20577"/>
        <pc:sldMkLst>
          <pc:docMk/>
          <pc:sldMk cId="3658651247" sldId="407"/>
        </pc:sldMkLst>
        <pc:spChg chg="mod">
          <ac:chgData name="Kåre Steinsbu" userId="S::kare.steinsbu@uke.oslo.kommune.no::87552cf2-2ee9-45d2-926a-aee5569e845a" providerId="AD" clId="Web-{56D6A35B-2F4B-CC3E-D02A-E60C9559EDAB}" dt="2022-11-14T12:32:57.223" v="86" actId="20577"/>
          <ac:spMkLst>
            <pc:docMk/>
            <pc:sldMk cId="3658651247" sldId="407"/>
            <ac:spMk id="2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56D6A35B-2F4B-CC3E-D02A-E60C9559EDAB}" dt="2022-11-14T13:03:31.292" v="618" actId="20577"/>
        <pc:sldMkLst>
          <pc:docMk/>
          <pc:sldMk cId="2363053323" sldId="408"/>
        </pc:sldMkLst>
        <pc:spChg chg="mod">
          <ac:chgData name="Kåre Steinsbu" userId="S::kare.steinsbu@uke.oslo.kommune.no::87552cf2-2ee9-45d2-926a-aee5569e845a" providerId="AD" clId="Web-{56D6A35B-2F4B-CC3E-D02A-E60C9559EDAB}" dt="2022-11-14T13:03:31.292" v="618" actId="20577"/>
          <ac:spMkLst>
            <pc:docMk/>
            <pc:sldMk cId="2363053323" sldId="408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7A39457F-6762-DEA1-9DC5-791E848108FA}"/>
    <pc:docChg chg="modSld">
      <pc:chgData name="Kåre Steinsbu" userId="S::kare.steinsbu@uke.oslo.kommune.no::87552cf2-2ee9-45d2-926a-aee5569e845a" providerId="AD" clId="Web-{7A39457F-6762-DEA1-9DC5-791E848108FA}" dt="2022-10-25T10:42:50.632" v="0" actId="20577"/>
      <pc:docMkLst>
        <pc:docMk/>
      </pc:docMkLst>
      <pc:sldChg chg="modSp">
        <pc:chgData name="Kåre Steinsbu" userId="S::kare.steinsbu@uke.oslo.kommune.no::87552cf2-2ee9-45d2-926a-aee5569e845a" providerId="AD" clId="Web-{7A39457F-6762-DEA1-9DC5-791E848108FA}" dt="2022-10-25T10:42:50.632" v="0" actId="20577"/>
        <pc:sldMkLst>
          <pc:docMk/>
          <pc:sldMk cId="1570430448" sldId="376"/>
        </pc:sldMkLst>
        <pc:spChg chg="mod">
          <ac:chgData name="Kåre Steinsbu" userId="S::kare.steinsbu@uke.oslo.kommune.no::87552cf2-2ee9-45d2-926a-aee5569e845a" providerId="AD" clId="Web-{7A39457F-6762-DEA1-9DC5-791E848108FA}" dt="2022-10-25T10:42:50.632" v="0" actId="20577"/>
          <ac:spMkLst>
            <pc:docMk/>
            <pc:sldMk cId="1570430448" sldId="376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223AFF90-54C8-90E7-821C-EB4141BE3D87}"/>
    <pc:docChg chg="modSld">
      <pc:chgData name="Kåre Steinsbu" userId="S::kare.steinsbu@uke.oslo.kommune.no::87552cf2-2ee9-45d2-926a-aee5569e845a" providerId="AD" clId="Web-{223AFF90-54C8-90E7-821C-EB4141BE3D87}" dt="2022-10-27T10:17:30.909" v="62" actId="20577"/>
      <pc:docMkLst>
        <pc:docMk/>
      </pc:docMkLst>
      <pc:sldChg chg="modSp">
        <pc:chgData name="Kåre Steinsbu" userId="S::kare.steinsbu@uke.oslo.kommune.no::87552cf2-2ee9-45d2-926a-aee5569e845a" providerId="AD" clId="Web-{223AFF90-54C8-90E7-821C-EB4141BE3D87}" dt="2022-10-27T10:16:39.516" v="59" actId="20577"/>
        <pc:sldMkLst>
          <pc:docMk/>
          <pc:sldMk cId="544636195" sldId="345"/>
        </pc:sldMkLst>
        <pc:spChg chg="mod">
          <ac:chgData name="Kåre Steinsbu" userId="S::kare.steinsbu@uke.oslo.kommune.no::87552cf2-2ee9-45d2-926a-aee5569e845a" providerId="AD" clId="Web-{223AFF90-54C8-90E7-821C-EB4141BE3D87}" dt="2022-10-27T10:16:39.516" v="59" actId="20577"/>
          <ac:spMkLst>
            <pc:docMk/>
            <pc:sldMk cId="544636195" sldId="345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223AFF90-54C8-90E7-821C-EB4141BE3D87}" dt="2022-10-27T10:17:30.909" v="62" actId="20577"/>
        <pc:sldMkLst>
          <pc:docMk/>
          <pc:sldMk cId="2903111644" sldId="355"/>
        </pc:sldMkLst>
        <pc:spChg chg="mod">
          <ac:chgData name="Kåre Steinsbu" userId="S::kare.steinsbu@uke.oslo.kommune.no::87552cf2-2ee9-45d2-926a-aee5569e845a" providerId="AD" clId="Web-{223AFF90-54C8-90E7-821C-EB4141BE3D87}" dt="2022-10-27T10:17:30.909" v="62" actId="20577"/>
          <ac:spMkLst>
            <pc:docMk/>
            <pc:sldMk cId="2903111644" sldId="355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E4C9C8A4-EE49-2619-DA09-B43A5D957D3A}"/>
    <pc:docChg chg="modSld">
      <pc:chgData name="Kåre Steinsbu" userId="S::kare.steinsbu@uke.oslo.kommune.no::87552cf2-2ee9-45d2-926a-aee5569e845a" providerId="AD" clId="Web-{E4C9C8A4-EE49-2619-DA09-B43A5D957D3A}" dt="2022-11-16T11:54:28.199" v="3" actId="20577"/>
      <pc:docMkLst>
        <pc:docMk/>
      </pc:docMkLst>
      <pc:sldChg chg="modSp">
        <pc:chgData name="Kåre Steinsbu" userId="S::kare.steinsbu@uke.oslo.kommune.no::87552cf2-2ee9-45d2-926a-aee5569e845a" providerId="AD" clId="Web-{E4C9C8A4-EE49-2619-DA09-B43A5D957D3A}" dt="2022-11-16T11:54:28.199" v="3" actId="20577"/>
        <pc:sldMkLst>
          <pc:docMk/>
          <pc:sldMk cId="4145575009" sldId="352"/>
        </pc:sldMkLst>
        <pc:spChg chg="mod">
          <ac:chgData name="Kåre Steinsbu" userId="S::kare.steinsbu@uke.oslo.kommune.no::87552cf2-2ee9-45d2-926a-aee5569e845a" providerId="AD" clId="Web-{E4C9C8A4-EE49-2619-DA09-B43A5D957D3A}" dt="2022-11-16T11:54:28.199" v="3" actId="20577"/>
          <ac:spMkLst>
            <pc:docMk/>
            <pc:sldMk cId="4145575009" sldId="352"/>
            <ac:spMk id="2" creationId="{00000000-0000-0000-0000-000000000000}"/>
          </ac:spMkLst>
        </pc:spChg>
        <pc:spChg chg="mod">
          <ac:chgData name="Kåre Steinsbu" userId="S::kare.steinsbu@uke.oslo.kommune.no::87552cf2-2ee9-45d2-926a-aee5569e845a" providerId="AD" clId="Web-{E4C9C8A4-EE49-2619-DA09-B43A5D957D3A}" dt="2022-11-16T11:54:01.963" v="1" actId="20577"/>
          <ac:spMkLst>
            <pc:docMk/>
            <pc:sldMk cId="4145575009" sldId="352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0A92C405-635A-69B4-1043-642F5E9F0F30}"/>
    <pc:docChg chg="modSld">
      <pc:chgData name="Kåre Steinsbu" userId="S::kare.steinsbu@uke.oslo.kommune.no::87552cf2-2ee9-45d2-926a-aee5569e845a" providerId="AD" clId="Web-{0A92C405-635A-69B4-1043-642F5E9F0F30}" dt="2022-11-18T13:28:35.657" v="11" actId="14100"/>
      <pc:docMkLst>
        <pc:docMk/>
      </pc:docMkLst>
      <pc:sldChg chg="addSp delSp modSp mod modClrScheme chgLayout">
        <pc:chgData name="Kåre Steinsbu" userId="S::kare.steinsbu@uke.oslo.kommune.no::87552cf2-2ee9-45d2-926a-aee5569e845a" providerId="AD" clId="Web-{0A92C405-635A-69B4-1043-642F5E9F0F30}" dt="2022-11-18T13:28:35.657" v="11" actId="14100"/>
        <pc:sldMkLst>
          <pc:docMk/>
          <pc:sldMk cId="2524605419" sldId="312"/>
        </pc:sldMkLst>
        <pc:spChg chg="mod">
          <ac:chgData name="Kåre Steinsbu" userId="S::kare.steinsbu@uke.oslo.kommune.no::87552cf2-2ee9-45d2-926a-aee5569e845a" providerId="AD" clId="Web-{0A92C405-635A-69B4-1043-642F5E9F0F30}" dt="2022-11-18T13:28:24.422" v="10"/>
          <ac:spMkLst>
            <pc:docMk/>
            <pc:sldMk cId="2524605419" sldId="312"/>
            <ac:spMk id="2" creationId="{00000000-0000-0000-0000-000000000000}"/>
          </ac:spMkLst>
        </pc:spChg>
        <pc:spChg chg="mod ord">
          <ac:chgData name="Kåre Steinsbu" userId="S::kare.steinsbu@uke.oslo.kommune.no::87552cf2-2ee9-45d2-926a-aee5569e845a" providerId="AD" clId="Web-{0A92C405-635A-69B4-1043-642F5E9F0F30}" dt="2022-11-18T13:28:24.422" v="10"/>
          <ac:spMkLst>
            <pc:docMk/>
            <pc:sldMk cId="2524605419" sldId="312"/>
            <ac:spMk id="4" creationId="{00000000-0000-0000-0000-000000000000}"/>
          </ac:spMkLst>
        </pc:spChg>
        <pc:spChg chg="mod ord">
          <ac:chgData name="Kåre Steinsbu" userId="S::kare.steinsbu@uke.oslo.kommune.no::87552cf2-2ee9-45d2-926a-aee5569e845a" providerId="AD" clId="Web-{0A92C405-635A-69B4-1043-642F5E9F0F30}" dt="2022-11-18T13:28:24.422" v="10"/>
          <ac:spMkLst>
            <pc:docMk/>
            <pc:sldMk cId="2524605419" sldId="312"/>
            <ac:spMk id="5" creationId="{00000000-0000-0000-0000-000000000000}"/>
          </ac:spMkLst>
        </pc:spChg>
        <pc:spChg chg="mod">
          <ac:chgData name="Kåre Steinsbu" userId="S::kare.steinsbu@uke.oslo.kommune.no::87552cf2-2ee9-45d2-926a-aee5569e845a" providerId="AD" clId="Web-{0A92C405-635A-69B4-1043-642F5E9F0F30}" dt="2022-11-18T13:28:24.422" v="10"/>
          <ac:spMkLst>
            <pc:docMk/>
            <pc:sldMk cId="2524605419" sldId="312"/>
            <ac:spMk id="7" creationId="{00000000-0000-0000-0000-000000000000}"/>
          </ac:spMkLst>
        </pc:spChg>
        <pc:spChg chg="del">
          <ac:chgData name="Kåre Steinsbu" userId="S::kare.steinsbu@uke.oslo.kommune.no::87552cf2-2ee9-45d2-926a-aee5569e845a" providerId="AD" clId="Web-{0A92C405-635A-69B4-1043-642F5E9F0F30}" dt="2022-11-18T13:27:40.030" v="5"/>
          <ac:spMkLst>
            <pc:docMk/>
            <pc:sldMk cId="2524605419" sldId="312"/>
            <ac:spMk id="8" creationId="{00000000-0000-0000-0000-000000000000}"/>
          </ac:spMkLst>
        </pc:spChg>
        <pc:spChg chg="del">
          <ac:chgData name="Kåre Steinsbu" userId="S::kare.steinsbu@uke.oslo.kommune.no::87552cf2-2ee9-45d2-926a-aee5569e845a" providerId="AD" clId="Web-{0A92C405-635A-69B4-1043-642F5E9F0F30}" dt="2022-11-18T13:27:31.249" v="3"/>
          <ac:spMkLst>
            <pc:docMk/>
            <pc:sldMk cId="2524605419" sldId="312"/>
            <ac:spMk id="9" creationId="{00000000-0000-0000-0000-000000000000}"/>
          </ac:spMkLst>
        </pc:spChg>
        <pc:picChg chg="add mod ord">
          <ac:chgData name="Kåre Steinsbu" userId="S::kare.steinsbu@uke.oslo.kommune.no::87552cf2-2ee9-45d2-926a-aee5569e845a" providerId="AD" clId="Web-{0A92C405-635A-69B4-1043-642F5E9F0F30}" dt="2022-11-18T13:28:35.657" v="11" actId="14100"/>
          <ac:picMkLst>
            <pc:docMk/>
            <pc:sldMk cId="2524605419" sldId="312"/>
            <ac:picMk id="3" creationId="{9BD67BE8-29E2-B146-5FB8-8DC690520F05}"/>
          </ac:picMkLst>
        </pc:picChg>
        <pc:picChg chg="del">
          <ac:chgData name="Kåre Steinsbu" userId="S::kare.steinsbu@uke.oslo.kommune.no::87552cf2-2ee9-45d2-926a-aee5569e845a" providerId="AD" clId="Web-{0A92C405-635A-69B4-1043-642F5E9F0F30}" dt="2022-11-18T13:27:11.811" v="0"/>
          <ac:picMkLst>
            <pc:docMk/>
            <pc:sldMk cId="2524605419" sldId="312"/>
            <ac:picMk id="6" creationId="{00000000-0000-0000-0000-000000000000}"/>
          </ac:picMkLst>
        </pc:picChg>
        <pc:cxnChg chg="del">
          <ac:chgData name="Kåre Steinsbu" userId="S::kare.steinsbu@uke.oslo.kommune.no::87552cf2-2ee9-45d2-926a-aee5569e845a" providerId="AD" clId="Web-{0A92C405-635A-69B4-1043-642F5E9F0F30}" dt="2022-11-18T13:27:20.670" v="1"/>
          <ac:cxnSpMkLst>
            <pc:docMk/>
            <pc:sldMk cId="2524605419" sldId="312"/>
            <ac:cxnSpMk id="11" creationId="{00000000-0000-0000-0000-000000000000}"/>
          </ac:cxnSpMkLst>
        </pc:cxnChg>
        <pc:cxnChg chg="del">
          <ac:chgData name="Kåre Steinsbu" userId="S::kare.steinsbu@uke.oslo.kommune.no::87552cf2-2ee9-45d2-926a-aee5569e845a" providerId="AD" clId="Web-{0A92C405-635A-69B4-1043-642F5E9F0F30}" dt="2022-11-18T13:27:27.999" v="2"/>
          <ac:cxnSpMkLst>
            <pc:docMk/>
            <pc:sldMk cId="2524605419" sldId="312"/>
            <ac:cxnSpMk id="13" creationId="{00000000-0000-0000-0000-000000000000}"/>
          </ac:cxnSpMkLst>
        </pc:cxnChg>
        <pc:cxnChg chg="del">
          <ac:chgData name="Kåre Steinsbu" userId="S::kare.steinsbu@uke.oslo.kommune.no::87552cf2-2ee9-45d2-926a-aee5569e845a" providerId="AD" clId="Web-{0A92C405-635A-69B4-1043-642F5E9F0F30}" dt="2022-11-18T13:27:36.436" v="4"/>
          <ac:cxnSpMkLst>
            <pc:docMk/>
            <pc:sldMk cId="2524605419" sldId="312"/>
            <ac:cxnSpMk id="16" creationId="{00000000-0000-0000-0000-000000000000}"/>
          </ac:cxnSpMkLst>
        </pc:cxnChg>
      </pc:sldChg>
    </pc:docChg>
  </pc:docChgLst>
  <pc:docChgLst>
    <pc:chgData name="Kåre Steinsbu" userId="S::kare.steinsbu@uke.oslo.kommune.no::87552cf2-2ee9-45d2-926a-aee5569e845a" providerId="AD" clId="Web-{5CC2F0F1-8AE2-2CFE-D204-F24D13121E82}"/>
    <pc:docChg chg="modSld">
      <pc:chgData name="Kåre Steinsbu" userId="S::kare.steinsbu@uke.oslo.kommune.no::87552cf2-2ee9-45d2-926a-aee5569e845a" providerId="AD" clId="Web-{5CC2F0F1-8AE2-2CFE-D204-F24D13121E82}" dt="2022-11-16T07:10:59.718" v="2" actId="20577"/>
      <pc:docMkLst>
        <pc:docMk/>
      </pc:docMkLst>
      <pc:sldChg chg="modSp">
        <pc:chgData name="Kåre Steinsbu" userId="S::kare.steinsbu@uke.oslo.kommune.no::87552cf2-2ee9-45d2-926a-aee5569e845a" providerId="AD" clId="Web-{5CC2F0F1-8AE2-2CFE-D204-F24D13121E82}" dt="2022-11-16T07:10:59.718" v="2" actId="20577"/>
        <pc:sldMkLst>
          <pc:docMk/>
          <pc:sldMk cId="2903111644" sldId="355"/>
        </pc:sldMkLst>
        <pc:spChg chg="mod">
          <ac:chgData name="Kåre Steinsbu" userId="S::kare.steinsbu@uke.oslo.kommune.no::87552cf2-2ee9-45d2-926a-aee5569e845a" providerId="AD" clId="Web-{5CC2F0F1-8AE2-2CFE-D204-F24D13121E82}" dt="2022-11-16T07:10:59.718" v="2" actId="20577"/>
          <ac:spMkLst>
            <pc:docMk/>
            <pc:sldMk cId="2903111644" sldId="355"/>
            <ac:spMk id="3" creationId="{00000000-0000-0000-0000-000000000000}"/>
          </ac:spMkLst>
        </pc:spChg>
      </pc:sldChg>
    </pc:docChg>
  </pc:docChgLst>
  <pc:docChgLst>
    <pc:chgData name="Kåre Steinsbu" userId="S::kare.steinsbu@uke.oslo.kommune.no::87552cf2-2ee9-45d2-926a-aee5569e845a" providerId="AD" clId="Web-{378AB91C-51B3-F042-C7EE-662382D9775E}"/>
    <pc:docChg chg="modSld">
      <pc:chgData name="Kåre Steinsbu" userId="S::kare.steinsbu@uke.oslo.kommune.no::87552cf2-2ee9-45d2-926a-aee5569e845a" providerId="AD" clId="Web-{378AB91C-51B3-F042-C7EE-662382D9775E}" dt="2022-11-17T07:29:37.334" v="32" actId="20577"/>
      <pc:docMkLst>
        <pc:docMk/>
      </pc:docMkLst>
      <pc:sldChg chg="modSp">
        <pc:chgData name="Kåre Steinsbu" userId="S::kare.steinsbu@uke.oslo.kommune.no::87552cf2-2ee9-45d2-926a-aee5569e845a" providerId="AD" clId="Web-{378AB91C-51B3-F042-C7EE-662382D9775E}" dt="2022-11-17T07:20:32.891" v="3" actId="20577"/>
        <pc:sldMkLst>
          <pc:docMk/>
          <pc:sldMk cId="4145575009" sldId="352"/>
        </pc:sldMkLst>
        <pc:spChg chg="mod">
          <ac:chgData name="Kåre Steinsbu" userId="S::kare.steinsbu@uke.oslo.kommune.no::87552cf2-2ee9-45d2-926a-aee5569e845a" providerId="AD" clId="Web-{378AB91C-51B3-F042-C7EE-662382D9775E}" dt="2022-11-17T07:20:32.891" v="3" actId="20577"/>
          <ac:spMkLst>
            <pc:docMk/>
            <pc:sldMk cId="4145575009" sldId="352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378AB91C-51B3-F042-C7EE-662382D9775E}" dt="2022-11-17T07:26:36.671" v="9" actId="20577"/>
        <pc:sldMkLst>
          <pc:docMk/>
          <pc:sldMk cId="608193215" sldId="356"/>
        </pc:sldMkLst>
        <pc:spChg chg="mod">
          <ac:chgData name="Kåre Steinsbu" userId="S::kare.steinsbu@uke.oslo.kommune.no::87552cf2-2ee9-45d2-926a-aee5569e845a" providerId="AD" clId="Web-{378AB91C-51B3-F042-C7EE-662382D9775E}" dt="2022-11-17T07:26:36.671" v="9" actId="20577"/>
          <ac:spMkLst>
            <pc:docMk/>
            <pc:sldMk cId="608193215" sldId="356"/>
            <ac:spMk id="3" creationId="{00000000-0000-0000-0000-000000000000}"/>
          </ac:spMkLst>
        </pc:spChg>
      </pc:sldChg>
      <pc:sldChg chg="modSp">
        <pc:chgData name="Kåre Steinsbu" userId="S::kare.steinsbu@uke.oslo.kommune.no::87552cf2-2ee9-45d2-926a-aee5569e845a" providerId="AD" clId="Web-{378AB91C-51B3-F042-C7EE-662382D9775E}" dt="2022-11-17T07:29:37.334" v="32" actId="20577"/>
        <pc:sldMkLst>
          <pc:docMk/>
          <pc:sldMk cId="792111842" sldId="386"/>
        </pc:sldMkLst>
        <pc:spChg chg="mod">
          <ac:chgData name="Kåre Steinsbu" userId="S::kare.steinsbu@uke.oslo.kommune.no::87552cf2-2ee9-45d2-926a-aee5569e845a" providerId="AD" clId="Web-{378AB91C-51B3-F042-C7EE-662382D9775E}" dt="2022-11-17T07:29:37.334" v="32" actId="20577"/>
          <ac:spMkLst>
            <pc:docMk/>
            <pc:sldMk cId="792111842" sldId="3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20.11.2022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 oppdateres når FIN har bekreftet ytterligere forlengelse.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03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Må oppdateres etter</a:t>
            </a:r>
            <a:r>
              <a:rPr lang="nb-NO" baseline="0" dirty="0">
                <a:solidFill>
                  <a:srgbClr val="FF0000"/>
                </a:solidFill>
              </a:rPr>
              <a:t> telling av oktober måned.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579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65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Bør</a:t>
            </a:r>
            <a:r>
              <a:rPr lang="nb-NO" baseline="0" dirty="0"/>
              <a:t> skifte </a:t>
            </a:r>
            <a:r>
              <a:rPr lang="nb-NO" baseline="0" dirty="0" err="1"/>
              <a:t>sjermbilde</a:t>
            </a:r>
            <a:r>
              <a:rPr lang="nb-NO" baseline="0" dirty="0"/>
              <a:t> – Prøve å unngå å bruke eget navn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868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+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797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00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04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41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20.11.2022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20.11.2022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20.11.2022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20.11.2022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elles.intranett.oslo.kommune.no/verktoy-og-systemer/konkurransegjennomforingsverktoy-kgv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elles.intranett.oslo.kommune.no/verktoy-og-systemer/konkurransegjennomforingsverktoy-kgv/kgv-rolle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20.11.2022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KGV og KAV verktøy fra EU-Supply</a:t>
            </a:r>
            <a:br>
              <a:rPr lang="nb-NO" dirty="0"/>
            </a:br>
            <a:r>
              <a:rPr lang="nb-NO" sz="2800" dirty="0"/>
              <a:t>Superbrukeropplæring</a:t>
            </a:r>
          </a:p>
        </p:txBody>
      </p:sp>
    </p:spTree>
    <p:extLst>
      <p:ext uri="{BB962C8B-B14F-4D97-AF65-F5344CB8AC3E}">
        <p14:creationId xmlns:p14="http://schemas.microsoft.com/office/powerpoint/2010/main" val="1338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Superbrukers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8394" y="1376000"/>
            <a:ext cx="9469438" cy="40608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Opprette og slette brukere i KGV/KAV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Gi brukerne tilganger i KGV/KAV som bruker (Virksomhetsbruker) eller superbruker (Virksomhetsadministrasjon)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Opplæring av brukere i egen virksomhet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Oppdatere brukere i sin virksomhet om endringer i KGV/KAV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Oppdatere brev- og invitasjonsbrevmaler i egen virksomhet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Lenke ned sjekklister, prosedyremaler og oppdateringer/endringer i samarbeid med tjenesteforvalter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1 linje support for brukerne i egen virksomhet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Superbrukers oppgaver forts…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dirty="0"/>
              <a:t>Kontakt superbruker for KON enheten når brukere skal gi tilgang eller slettes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dirty="0"/>
              <a:t>Tilpasse rutiner ift. egen virksomhet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dirty="0"/>
              <a:t>Opprette og gjennomføre egne konkurranser og kontrakter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dirty="0"/>
              <a:t>Opprette testleverandør (hvis det er aktuelt) 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211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Brukerrollen	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Har ansvar for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egne konkurranser og kontrakter i KGV/KAV.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Har kun tilgang til sine egne konkurranser/kontrakter og hvor de er invitert i team.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18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Brukers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 har bl.a. følgende oppgaver: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Opprette og gjennomføre og følge opp egne konkurranser og kontrakter i KGV/KAV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Tilgang til konkurranser og kontrakter hvor de er en del av et team. Oppgavene avhenger av hvilke rettigheter de har fått i teamet. Dette er:</a:t>
            </a:r>
          </a:p>
          <a:p>
            <a:pPr lvl="1"/>
            <a:r>
              <a:rPr lang="nb-NO" dirty="0"/>
              <a:t>Redigeringstilgang (alle tilganger), </a:t>
            </a:r>
          </a:p>
          <a:p>
            <a:pPr lvl="1"/>
            <a:r>
              <a:rPr lang="nb-NO" dirty="0"/>
              <a:t>begrenset redigeringstilgang (ikke tilgang til å avslutte konkurransen og endre innstillingene i teamet),</a:t>
            </a:r>
          </a:p>
          <a:p>
            <a:pPr lvl="1"/>
            <a:r>
              <a:rPr lang="nb-NO" dirty="0"/>
              <a:t>Lesetilgang (har ikke anledning til å gjøre endringer), </a:t>
            </a:r>
          </a:p>
          <a:p>
            <a:pPr lvl="1"/>
            <a:r>
              <a:rPr lang="nb-NO" dirty="0"/>
              <a:t>begrenset lesetilgang (samme som «lesetilgang» men kan ikke lese prisskjema eller totalpris i tilbudet når dette er rigget i KGV)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5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Tilgangsstyring og brukertilgang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31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Tilgangsstyring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436008"/>
            <a:ext cx="9469438" cy="4060824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Det er tre tilganger i KGV/KAV: </a:t>
            </a:r>
          </a:p>
          <a:p>
            <a:pPr lvl="1"/>
            <a:r>
              <a:rPr lang="nb-NO" dirty="0"/>
              <a:t>Operatortilgang (Tjenesteforvalter)</a:t>
            </a:r>
          </a:p>
          <a:p>
            <a:pPr lvl="2"/>
            <a:r>
              <a:rPr lang="nb-NO" dirty="0"/>
              <a:t>Tilgang til alle KGV/KAV enhetene</a:t>
            </a:r>
          </a:p>
          <a:p>
            <a:pPr lvl="1"/>
            <a:r>
              <a:rPr lang="nb-NO" dirty="0"/>
              <a:t>Virksomhetsadministrator (Superbrukere)</a:t>
            </a:r>
          </a:p>
          <a:p>
            <a:pPr lvl="2"/>
            <a:r>
              <a:rPr lang="nb-NO" dirty="0"/>
              <a:t>Alle tilganger i KGV/KAV i egen virksomhet</a:t>
            </a:r>
          </a:p>
          <a:p>
            <a:pPr lvl="1"/>
            <a:r>
              <a:rPr lang="nb-NO" dirty="0"/>
              <a:t>Virksomhetsbruker (KGV/KAV brukere)</a:t>
            </a:r>
          </a:p>
          <a:p>
            <a:pPr lvl="2"/>
            <a:r>
              <a:rPr lang="nb-NO" dirty="0"/>
              <a:t>Tilganger til egne konkurranser/kontrakter</a:t>
            </a:r>
          </a:p>
          <a:p>
            <a:pPr lvl="2"/>
            <a:r>
              <a:rPr lang="nb-NO" dirty="0"/>
              <a:t>Tilgang til konkurranser/kontrakter hvor de er invitert i team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41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Tilgangsstyring forts…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Hvorfor tilgangsstyring? </a:t>
            </a:r>
          </a:p>
          <a:p>
            <a:pPr marL="395605" lvl="1" indent="-179705"/>
            <a:r>
              <a:rPr lang="nb-NO" dirty="0"/>
              <a:t>Større risiko for at informasjon kommer på avveie når mange personer har alle tilganger</a:t>
            </a:r>
          </a:p>
          <a:p>
            <a:pPr marL="395605" lvl="1" indent="-179705"/>
            <a:r>
              <a:rPr lang="nb-NO" dirty="0"/>
              <a:t>Viktig med riktig kompetanse ift. tilgang (Innkjøpskompetanse og systemkompetanse)</a:t>
            </a:r>
          </a:p>
          <a:p>
            <a:pPr marL="395605" lvl="1" indent="-179705"/>
            <a:r>
              <a:rPr lang="nb-NO" dirty="0"/>
              <a:t>Kun superbrukere bør ha tilgang som virksomhetsadministrator 2-3 superbrukere i hver virksomhet</a:t>
            </a:r>
          </a:p>
          <a:p>
            <a:pPr marL="395605" lvl="1" indent="-179705"/>
            <a:r>
              <a:rPr lang="nb-NO" dirty="0"/>
              <a:t>Brukere kan få tilgang til andre konkurranser ved å bli invitert i team </a:t>
            </a:r>
          </a:p>
          <a:p>
            <a:pPr marL="395605" lvl="1" indent="-179705"/>
            <a:r>
              <a:rPr lang="nb-NO" b="1" dirty="0"/>
              <a:t>NB: </a:t>
            </a:r>
            <a:r>
              <a:rPr lang="nb-NO" dirty="0"/>
              <a:t>Viktig å avslutte tilganger når personer slutter i  virksomheten eller går over i en annen rolle</a:t>
            </a:r>
          </a:p>
          <a:p>
            <a:pPr marL="395605" lvl="1" indent="-179705">
              <a:buClr>
                <a:srgbClr val="424456"/>
              </a:buClr>
            </a:pPr>
            <a:r>
              <a:rPr lang="nb-NO" b="1" dirty="0"/>
              <a:t>NB: </a:t>
            </a:r>
            <a:r>
              <a:rPr lang="nb-NO" dirty="0"/>
              <a:t>Brukerne i KGV/KAV skal ha Oslo kommune e-postadresse. De skal ikke benytte private e-poster eller e-poster fra innleide firmaer. Årsaken er at Oslo kommune skal ha kontroll på brukerne til KGV/KAV slik at informasjon ikke kommer på avveie. 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20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og slette brukere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195" y="1867172"/>
            <a:ext cx="8227206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20688" y="2885451"/>
            <a:ext cx="1851580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Logg inn i KGV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«Administrasjon» i toppmenyen. Velg «Brukerprofiler». Du kommer inn i oversikt over alle brukerne i KGV for virksomheten</a:t>
            </a:r>
          </a:p>
        </p:txBody>
      </p:sp>
      <p:cxnSp>
        <p:nvCxnSpPr>
          <p:cNvPr id="14" name="Rett pilkobling 13"/>
          <p:cNvCxnSpPr/>
          <p:nvPr/>
        </p:nvCxnSpPr>
        <p:spPr>
          <a:xfrm flipV="1">
            <a:off x="2119210" y="2032000"/>
            <a:ext cx="5356893" cy="1649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 flipV="1">
            <a:off x="2025023" y="2335056"/>
            <a:ext cx="4921277" cy="1977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4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bruker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768" y="1808743"/>
            <a:ext cx="7956753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24609" y="2392606"/>
            <a:ext cx="1851580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får du oversikt over alle brukerne i virksomheten.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har du også oversikt over hvilke tilganger hver enkelt bruker har.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Når de sist har vært innlogget.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knappen «Lag bruker»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6946300" y="3408671"/>
            <a:ext cx="647537" cy="256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/>
          <p:cNvCxnSpPr>
            <a:endCxn id="8" idx="1"/>
          </p:cNvCxnSpPr>
          <p:nvPr/>
        </p:nvCxnSpPr>
        <p:spPr>
          <a:xfrm flipV="1">
            <a:off x="1840573" y="3537060"/>
            <a:ext cx="5105727" cy="1297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13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bruker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7144" y="669471"/>
            <a:ext cx="3991424" cy="5329466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89583" y="1518120"/>
            <a:ext cx="3480338" cy="41857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Fyll inn all relevant informasjon i feltene hvor det er merket med*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Fornavn og etternavn er Brukernavn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Legg inn passord: Passord123. Brukeren må ved første innlogging lage eget passord. Brukerens passord må inneholde: små og store bokstaver, tall og minimumslengde på 8 tegn.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velger du hvilken tilgang brukeren skal ha. Det er helst kun de som skal ha Superbrukerrolle som skal ha tilgang som «Virksomhetsadministrator».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brukeren skal signere kontrakter i KAV, må dette hukes for under «Brukerinnstillinger». Det er kun de virksomhetene som har  bestilt digital signering som har tilgang til digital signering.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«Lagre» knappen</a:t>
            </a:r>
          </a:p>
        </p:txBody>
      </p:sp>
      <p:cxnSp>
        <p:nvCxnSpPr>
          <p:cNvPr id="8" name="Rett pilkobling 7"/>
          <p:cNvCxnSpPr/>
          <p:nvPr/>
        </p:nvCxnSpPr>
        <p:spPr>
          <a:xfrm flipV="1">
            <a:off x="3008539" y="1102180"/>
            <a:ext cx="2804432" cy="7347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3824968" y="2155371"/>
            <a:ext cx="1988003" cy="840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3298371" y="2383971"/>
            <a:ext cx="2514600" cy="1089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1859416" y="3412233"/>
            <a:ext cx="3931103" cy="726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/>
          <p:nvPr/>
        </p:nvCxnSpPr>
        <p:spPr>
          <a:xfrm>
            <a:off x="2763611" y="4686300"/>
            <a:ext cx="3167743" cy="783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/>
          <p:cNvSpPr/>
          <p:nvPr/>
        </p:nvSpPr>
        <p:spPr>
          <a:xfrm>
            <a:off x="8947230" y="5872223"/>
            <a:ext cx="370390" cy="1267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179899" y="5555848"/>
            <a:ext cx="6767331" cy="393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45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83267"/>
            <a:ext cx="9469438" cy="40608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Historikk og volumtall</a:t>
            </a:r>
          </a:p>
          <a:p>
            <a:pPr marL="0" indent="0">
              <a:buNone/>
            </a:pPr>
            <a:r>
              <a:rPr lang="nb-NO" dirty="0"/>
              <a:t>Roller og oppgaver</a:t>
            </a:r>
          </a:p>
          <a:p>
            <a:pPr marL="0" indent="0">
              <a:buNone/>
            </a:pPr>
            <a:r>
              <a:rPr lang="nb-NO" dirty="0"/>
              <a:t>Tilgangsstyring og brukertilgang</a:t>
            </a:r>
          </a:p>
          <a:p>
            <a:pPr marL="0" indent="0">
              <a:buNone/>
            </a:pPr>
            <a:r>
              <a:rPr lang="nb-NO" dirty="0"/>
              <a:t>Virksomhetsadministrasjon</a:t>
            </a:r>
          </a:p>
          <a:p>
            <a:pPr marL="0" indent="0">
              <a:buNone/>
            </a:pPr>
            <a:r>
              <a:rPr lang="nb-NO" dirty="0"/>
              <a:t>Noen aktuelle tjenester</a:t>
            </a:r>
          </a:p>
          <a:p>
            <a:pPr marL="0" indent="0">
              <a:buNone/>
            </a:pPr>
            <a:r>
              <a:rPr lang="nb-NO" dirty="0"/>
              <a:t>Aktuelle funksjonaliteter</a:t>
            </a:r>
          </a:p>
          <a:p>
            <a:pPr marL="0" indent="0">
              <a:buNone/>
            </a:pPr>
            <a:r>
              <a:rPr lang="nb-NO" dirty="0"/>
              <a:t>Superbrukerforum, workplace, kurs og intranett 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43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Opprette bruker – informasjon til brukere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537" y="1176759"/>
            <a:ext cx="8719595" cy="4957823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88640" y="1653158"/>
            <a:ext cx="2188969" cy="37548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Send e-post til bruker om tilgang til KGV/KAV med link til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ser dere eksempel på e-post mal som kan brukes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Skal vedkommende ha tilgang til KON enheten må dere ta kontakt med Superbruker på 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Oversikt over superbrukere finnes på felles intranett for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Superbruker kan etablere bruker i opplæringsplattformen</a:t>
            </a:r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546430" y="2372810"/>
            <a:ext cx="378107" cy="65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6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Sletting av brukere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743" y="1776910"/>
            <a:ext cx="8105883" cy="406082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24609" y="1725447"/>
            <a:ext cx="1851580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Søk opp vedkommende som skal slettes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vedkommende er eier av  konkurranser som er aktive, </a:t>
            </a:r>
            <a:r>
              <a:rPr lang="nb-NO" sz="1400" b="1" u="sng" dirty="0">
                <a:latin typeface="Calibri" panose="020F0502020204030204" pitchFamily="34" charset="0"/>
              </a:rPr>
              <a:t>må</a:t>
            </a:r>
            <a:r>
              <a:rPr lang="nb-NO" sz="1400" b="1" dirty="0">
                <a:latin typeface="Calibri" panose="020F0502020204030204" pitchFamily="34" charset="0"/>
              </a:rPr>
              <a:t> eier av konkurransen endres før vedkommende slettes i KGV.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deretter på knappen «Slett»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807234" y="5321573"/>
            <a:ext cx="423842" cy="313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>
            <a:endCxn id="8" idx="1"/>
          </p:cNvCxnSpPr>
          <p:nvPr/>
        </p:nvCxnSpPr>
        <p:spPr>
          <a:xfrm>
            <a:off x="2009325" y="4654414"/>
            <a:ext cx="7797909" cy="824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1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eierskap ved sletting av bruker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067" y="1597294"/>
            <a:ext cx="6366934" cy="4400114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32604" y="2208156"/>
            <a:ext cx="3182311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Det kommer opp beskjed om vedkommende er eier av konkurranser når du trykker på «Slett» knappen.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 hvor du får oversikt over hvilke konkurranser vedkommende er eier av.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Sjekk ut med bruker/Superbruker virksomheten om hvem som skal ta over eierskapet.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knappen «Tildel nytt eierskap»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743705" y="4983960"/>
            <a:ext cx="1140628" cy="285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>
            <a:endCxn id="8" idx="1"/>
          </p:cNvCxnSpPr>
          <p:nvPr/>
        </p:nvCxnSpPr>
        <p:spPr>
          <a:xfrm>
            <a:off x="1554316" y="4723039"/>
            <a:ext cx="3189389" cy="403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4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eierskap ved sletting av bruker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759" y="2032000"/>
            <a:ext cx="5086569" cy="406082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32605" y="2871390"/>
            <a:ext cx="2004634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du velge ny eiere av konkurranser og kontrakter.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for aktuelle konkurranse og kontrakt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Finn ny eier i </a:t>
            </a:r>
            <a:r>
              <a:rPr lang="nb-NO" sz="1400" b="1" dirty="0" err="1">
                <a:latin typeface="Calibri" panose="020F0502020204030204" pitchFamily="34" charset="0"/>
              </a:rPr>
              <a:t>nedtrekksgardinen</a:t>
            </a:r>
            <a:r>
              <a:rPr lang="nb-NO" sz="1400" b="1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6" name="Rett pilkobling 5"/>
          <p:cNvCxnSpPr/>
          <p:nvPr/>
        </p:nvCxnSpPr>
        <p:spPr>
          <a:xfrm flipV="1">
            <a:off x="1318532" y="3433082"/>
            <a:ext cx="4233182" cy="473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2392136" y="3375932"/>
            <a:ext cx="4898571" cy="13593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0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eierskap ved sletting av bruker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755" y="2734492"/>
            <a:ext cx="7000875" cy="166687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32605" y="2871390"/>
            <a:ext cx="2004634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Etter du har tildelt ny eierskap og trykker på «Slett» knappen en gang til, vil du få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«Fortsett» og brukeren vil bli slettet. </a:t>
            </a:r>
          </a:p>
        </p:txBody>
      </p:sp>
      <p:sp>
        <p:nvSpPr>
          <p:cNvPr id="3" name="Rektangel 2"/>
          <p:cNvSpPr/>
          <p:nvPr/>
        </p:nvSpPr>
        <p:spPr>
          <a:xfrm>
            <a:off x="3437164" y="3902529"/>
            <a:ext cx="661307" cy="289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>
            <a:endCxn id="3" idx="1"/>
          </p:cNvCxnSpPr>
          <p:nvPr/>
        </p:nvCxnSpPr>
        <p:spPr>
          <a:xfrm flipV="1">
            <a:off x="2420711" y="4047445"/>
            <a:ext cx="1016453" cy="259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919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og oppfølging av brukere i virksomheten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Benytt opplæringsmateriell som er publisert på felles intranett: </a:t>
            </a:r>
            <a:r>
              <a:rPr lang="nb-NO" dirty="0">
                <a:hlinkClick r:id="rId2"/>
              </a:rPr>
              <a:t>https://felles.intranett.oslo.kommune.no/verktoy-og-systemer/konkurransegjennomforingsverktoy-kgv/</a:t>
            </a:r>
            <a:r>
              <a:rPr lang="nb-NO" dirty="0"/>
              <a:t> </a:t>
            </a:r>
          </a:p>
          <a:p>
            <a:r>
              <a:rPr lang="nb-NO" dirty="0"/>
              <a:t>Opplæringsmateriellet blir oppdatert løpende</a:t>
            </a:r>
          </a:p>
          <a:p>
            <a:r>
              <a:rPr lang="nb-NO" dirty="0"/>
              <a:t>Følg med workplace gruppa SAM/KGV og videreformidle informasjon som kommer på denne gruppen til brukerne</a:t>
            </a:r>
          </a:p>
          <a:p>
            <a:r>
              <a:rPr lang="nb-NO" dirty="0"/>
              <a:t>Benytt workplace til å stille spørsmål / komme med løsninger på aktuelle problemer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9367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Virksomhetsadministrasjon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66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27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95326" y="2246822"/>
            <a:ext cx="2709861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Kun de som har tilgang som Virksomhetsadministrator har tilgang til «Virksomhetsadministrasjon»: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toppmenyen og til «Administrasjon»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</a:t>
            </a:r>
            <a:r>
              <a:rPr lang="nb-NO" sz="1400" b="1" dirty="0" err="1">
                <a:latin typeface="Calibri" panose="020F0502020204030204" pitchFamily="34" charset="0"/>
              </a:rPr>
              <a:t>nedtrekksgardinen</a:t>
            </a:r>
            <a:r>
              <a:rPr lang="nb-NO" sz="1400" b="1" dirty="0">
                <a:latin typeface="Calibri" panose="020F0502020204030204" pitchFamily="34" charset="0"/>
              </a:rPr>
              <a:t> og velg «Virksomhetsadministrasjon»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Virksomhetsadministrasjon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238" y="2853249"/>
            <a:ext cx="7383236" cy="145664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8017329" y="3331029"/>
            <a:ext cx="1318532" cy="183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 flipV="1">
            <a:off x="3290207" y="3433853"/>
            <a:ext cx="4727122" cy="6768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Sjekklisten i virksomhetsadministrasjon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28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353" y="1524000"/>
            <a:ext cx="4730383" cy="490353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01570" y="2616919"/>
            <a:ext cx="2956685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Virksomhetsadministrasjon omfatter: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Virksomhetsinformasjon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Virksomhetsprofil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Aktuelle tjenester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696901" y="1845130"/>
            <a:ext cx="1777128" cy="1151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>
            <a:endCxn id="6" idx="1"/>
          </p:cNvCxnSpPr>
          <p:nvPr/>
        </p:nvCxnSpPr>
        <p:spPr>
          <a:xfrm>
            <a:off x="2218481" y="3233195"/>
            <a:ext cx="2221872" cy="742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2141316" y="3489178"/>
            <a:ext cx="2299037" cy="2167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45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Virksomhetsinformasjon – Endre informasjon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29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89364" y="1603479"/>
            <a:ext cx="2325281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får du oversikt over informasjonen til virksomheten.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For å oppdatere / redigere informasjonen. Trykk på «Endre» knappen.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479" y="1376000"/>
            <a:ext cx="8038419" cy="4703580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0670721" y="5678261"/>
            <a:ext cx="763361" cy="30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>
            <a:off x="2432957" y="2853418"/>
            <a:ext cx="8237764" cy="285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6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2065" y="226062"/>
            <a:ext cx="9469438" cy="1311999"/>
          </a:xfrm>
        </p:spPr>
        <p:txBody>
          <a:bodyPr/>
          <a:lstStyle/>
          <a:p>
            <a:r>
              <a:rPr lang="nb-NO" dirty="0"/>
              <a:t>Historikk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387" y="889319"/>
            <a:ext cx="9469438" cy="4060824"/>
          </a:xfrm>
        </p:spPr>
        <p:txBody>
          <a:bodyPr/>
          <a:lstStyle/>
          <a:p>
            <a:r>
              <a:rPr lang="nb-NO" dirty="0"/>
              <a:t>Kontrakt med EU-Supply </a:t>
            </a:r>
            <a:r>
              <a:rPr lang="nb-NO" dirty="0" err="1"/>
              <a:t>Holding</a:t>
            </a:r>
            <a:r>
              <a:rPr lang="nb-NO" dirty="0"/>
              <a:t> AB ble signert 06.08.2015</a:t>
            </a:r>
          </a:p>
          <a:p>
            <a:r>
              <a:rPr lang="nb-NO" dirty="0"/>
              <a:t>Varighet: 6 + 1 + 1 år</a:t>
            </a:r>
          </a:p>
          <a:p>
            <a:r>
              <a:rPr lang="nb-NO" dirty="0"/>
              <a:t>Opsjon om ytterligere forlengelse av dagens avtale med 1 + 1 år fra og med 06.08.2023. </a:t>
            </a:r>
          </a:p>
          <a:p>
            <a:r>
              <a:rPr lang="nb-NO" dirty="0"/>
              <a:t>KGV </a:t>
            </a:r>
            <a:r>
              <a:rPr lang="nb-NO" dirty="0" err="1"/>
              <a:t>Light</a:t>
            </a:r>
            <a:r>
              <a:rPr lang="nb-NO" dirty="0"/>
              <a:t> versjon </a:t>
            </a:r>
          </a:p>
          <a:p>
            <a:r>
              <a:rPr lang="nb-NO" dirty="0"/>
              <a:t>Mercell har bl.a. kjøpt opp EU-Supply, Vismas </a:t>
            </a:r>
            <a:r>
              <a:rPr lang="nb-NO" dirty="0" err="1"/>
              <a:t>Tensign</a:t>
            </a:r>
            <a:r>
              <a:rPr lang="nb-NO" dirty="0"/>
              <a:t>, Claudia (Finsk), </a:t>
            </a:r>
            <a:r>
              <a:rPr lang="nb-NO" dirty="0" err="1"/>
              <a:t>Negomatrics</a:t>
            </a:r>
            <a:r>
              <a:rPr lang="nb-NO" dirty="0"/>
              <a:t> (Nederlandsk)</a:t>
            </a:r>
          </a:p>
          <a:p>
            <a:r>
              <a:rPr lang="nb-NO" dirty="0"/>
              <a:t>Dagens navn er Mercell CTM AB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678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Virksomhetsinformasjon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618" y="1376000"/>
            <a:ext cx="4776107" cy="510267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050620" y="2832204"/>
            <a:ext cx="2521254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nb-NO" sz="1400" b="1" dirty="0">
                <a:latin typeface="Calibri" panose="020F0502020204030204" pitchFamily="34" charset="0"/>
              </a:rPr>
              <a:t>Her kan Superbruker oppdatere følgende informasjon: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Firmanavn, adresse, beskrivelse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Kontaktinformasjon: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Oppdatere innstillinger</a:t>
            </a:r>
          </a:p>
          <a:p>
            <a:r>
              <a:rPr lang="nb-NO" sz="1400" b="1" dirty="0">
                <a:latin typeface="Calibri" panose="020F0502020204030204" pitchFamily="34" charset="0"/>
              </a:rPr>
              <a:t>Trykk deretter «Lagre» knappen</a:t>
            </a:r>
          </a:p>
        </p:txBody>
      </p:sp>
      <p:sp>
        <p:nvSpPr>
          <p:cNvPr id="9" name="Rektangel 8"/>
          <p:cNvSpPr/>
          <p:nvPr/>
        </p:nvSpPr>
        <p:spPr>
          <a:xfrm>
            <a:off x="8258175" y="6292352"/>
            <a:ext cx="469446" cy="182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812596" y="4514850"/>
            <a:ext cx="5445579" cy="1777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17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Virksomhetens profil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297" y="2574925"/>
            <a:ext cx="7219950" cy="34480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42431" y="2530125"/>
            <a:ext cx="2521254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har du oversikt over sjekklisten til Virksomhets profil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«Endre» for å endre firmalogo. Det skal alltid være Oslo kommune logo</a:t>
            </a:r>
          </a:p>
        </p:txBody>
      </p:sp>
      <p:sp>
        <p:nvSpPr>
          <p:cNvPr id="8" name="Rektangel 7"/>
          <p:cNvSpPr/>
          <p:nvPr/>
        </p:nvSpPr>
        <p:spPr>
          <a:xfrm>
            <a:off x="8968468" y="2992211"/>
            <a:ext cx="408214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 flipV="1">
            <a:off x="2441121" y="3090182"/>
            <a:ext cx="6517217" cy="261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1985058" y="2928395"/>
            <a:ext cx="1856239" cy="259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9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Logo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790" y="1917246"/>
            <a:ext cx="7162800" cy="31051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42431" y="2530125"/>
            <a:ext cx="2521254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Dette gjøres i samsvar med tjenesteforvalter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Det er kun godkjent Oslo kommune logo som skal inn 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«Velg fil» og deretter «Last opp logo»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deretter «Ferdig».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du trykker på «Slett» knappen får du spørsmål om du ønsker å slette eksisterende logo. </a:t>
            </a:r>
          </a:p>
        </p:txBody>
      </p:sp>
      <p:sp>
        <p:nvSpPr>
          <p:cNvPr id="3" name="Rektangel 2"/>
          <p:cNvSpPr/>
          <p:nvPr/>
        </p:nvSpPr>
        <p:spPr>
          <a:xfrm>
            <a:off x="6800127" y="2610091"/>
            <a:ext cx="665544" cy="300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800126" y="3154720"/>
            <a:ext cx="1221130" cy="372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0297611" y="4608653"/>
            <a:ext cx="665544" cy="300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2448046" y="2760562"/>
            <a:ext cx="4352080" cy="10006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>
            <a:endCxn id="8" idx="1"/>
          </p:cNvCxnSpPr>
          <p:nvPr/>
        </p:nvCxnSpPr>
        <p:spPr>
          <a:xfrm flipV="1">
            <a:off x="3038854" y="3341207"/>
            <a:ext cx="3761272" cy="650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2928395" y="4220240"/>
            <a:ext cx="7369216" cy="388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3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Virksomhetsprofil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33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4778" y="2176341"/>
            <a:ext cx="7219950" cy="34480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25742" y="2616936"/>
            <a:ext cx="2521254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«Endre» for å komme inn på virksomhetsprofilen</a:t>
            </a:r>
          </a:p>
        </p:txBody>
      </p:sp>
      <p:sp>
        <p:nvSpPr>
          <p:cNvPr id="8" name="Rektangel 7"/>
          <p:cNvSpPr/>
          <p:nvPr/>
        </p:nvSpPr>
        <p:spPr>
          <a:xfrm>
            <a:off x="8397433" y="3096228"/>
            <a:ext cx="486137" cy="259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008208" y="2777924"/>
            <a:ext cx="6389225" cy="370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379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Virksomhetens profil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464860"/>
            <a:ext cx="9469438" cy="4627965"/>
          </a:xfrm>
        </p:spPr>
        <p:txBody>
          <a:bodyPr/>
          <a:lstStyle/>
          <a:p>
            <a:r>
              <a:rPr lang="nb-NO" dirty="0"/>
              <a:t>Virksomhetsprofil: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34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82" y="850605"/>
            <a:ext cx="6047235" cy="544174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91630" y="2102309"/>
            <a:ext cx="2325281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Ved etablering av KGV enhet legges inn informasjon om forskrift, type oppdragsgiver og hovedaktivitet.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det foretas endringer hvis informasjon er </a:t>
            </a:r>
            <a:r>
              <a:rPr lang="nb-NO" sz="1400" b="1" dirty="0" err="1">
                <a:latin typeface="Calibri" panose="020F0502020204030204" pitchFamily="34" charset="0"/>
              </a:rPr>
              <a:t>avhuket</a:t>
            </a:r>
            <a:r>
              <a:rPr lang="nb-NO" sz="1400" b="1" dirty="0">
                <a:latin typeface="Calibri" panose="020F0502020204030204" pitchFamily="34" charset="0"/>
              </a:rPr>
              <a:t> feil.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Ved endring av informasjon trykk deretter «Lagre». </a:t>
            </a:r>
          </a:p>
        </p:txBody>
      </p:sp>
      <p:sp>
        <p:nvSpPr>
          <p:cNvPr id="6" name="Rektangel 5"/>
          <p:cNvSpPr/>
          <p:nvPr/>
        </p:nvSpPr>
        <p:spPr>
          <a:xfrm>
            <a:off x="9792929" y="5987845"/>
            <a:ext cx="550606" cy="304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467897" y="4621161"/>
            <a:ext cx="7325032" cy="1471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/>
        </p:nvSpPr>
        <p:spPr>
          <a:xfrm>
            <a:off x="5191432" y="4316361"/>
            <a:ext cx="196645" cy="157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5343832" y="4468761"/>
            <a:ext cx="196645" cy="157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/>
          <p:cNvCxnSpPr/>
          <p:nvPr/>
        </p:nvCxnSpPr>
        <p:spPr>
          <a:xfrm flipV="1">
            <a:off x="2900516" y="1848465"/>
            <a:ext cx="2182761" cy="1930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 flipV="1">
            <a:off x="2958666" y="3097224"/>
            <a:ext cx="2124611" cy="681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/>
          <p:nvPr/>
        </p:nvCxnSpPr>
        <p:spPr>
          <a:xfrm>
            <a:off x="2900516" y="3778842"/>
            <a:ext cx="2389238" cy="616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101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Noen aktuelle tjenester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35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087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Aktuelle tjenester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75721" y="2907657"/>
            <a:ext cx="3037043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er sjekkliste for aktuelle tjenester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Ikke alle tjenester er relevante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Vi skal gå gjennom de viktigste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563" y="914399"/>
            <a:ext cx="4143510" cy="5206773"/>
          </a:xfrm>
          <a:prstGeom prst="rect">
            <a:avLst/>
          </a:prstGeom>
        </p:spPr>
      </p:pic>
      <p:cxnSp>
        <p:nvCxnSpPr>
          <p:cNvPr id="9" name="Rett pilkobling 8"/>
          <p:cNvCxnSpPr/>
          <p:nvPr/>
        </p:nvCxnSpPr>
        <p:spPr>
          <a:xfrm>
            <a:off x="3020786" y="3086100"/>
            <a:ext cx="2147207" cy="8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06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53" y="1877785"/>
            <a:ext cx="6535965" cy="390729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95326" y="2446649"/>
            <a:ext cx="2339243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linken «Vis» </a:t>
            </a:r>
          </a:p>
        </p:txBody>
      </p:sp>
      <p:sp>
        <p:nvSpPr>
          <p:cNvPr id="8" name="Rektangel 7"/>
          <p:cNvSpPr/>
          <p:nvPr/>
        </p:nvSpPr>
        <p:spPr>
          <a:xfrm>
            <a:off x="8743950" y="2714625"/>
            <a:ext cx="289832" cy="159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628900" y="2600537"/>
            <a:ext cx="6115050" cy="193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903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38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95326" y="2446649"/>
            <a:ext cx="2339243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opp følgende bilde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795" y="1269546"/>
            <a:ext cx="8090612" cy="5138056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>
            <a:off x="2922814" y="2649312"/>
            <a:ext cx="734981" cy="53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54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39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755236" y="1775322"/>
            <a:ext cx="3037043" cy="41857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virksomheten legge inn dokumenter på personlig, firma og operatørnivå. Det er mest vanlig å legge inn dokumenter på Firma.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Dette kan være maler som skal benyttes ved f.eks. </a:t>
            </a:r>
            <a:r>
              <a:rPr lang="nb-NO" sz="1400" b="1" dirty="0" err="1">
                <a:latin typeface="Calibri" panose="020F0502020204030204" pitchFamily="34" charset="0"/>
              </a:rPr>
              <a:t>minikonkurranser</a:t>
            </a:r>
            <a:r>
              <a:rPr lang="nb-NO" sz="1400" b="1" dirty="0">
                <a:latin typeface="Calibri" panose="020F0502020204030204" pitchFamily="34" charset="0"/>
              </a:rPr>
              <a:t> på rammeavtaler, DPS enkeltkonkurranser for å nevne noe.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For å lage mapper. Trykk på «Arbeid med mapper». Se neste foil.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først på den mappen dokumentet skal lagres under. Trykk deretter på «Last opp filer» for å legge til aktuelle filer.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564" y="1462906"/>
            <a:ext cx="7443258" cy="4205497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5406887" y="1836750"/>
            <a:ext cx="405516" cy="135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/>
          <p:cNvCxnSpPr/>
          <p:nvPr/>
        </p:nvCxnSpPr>
        <p:spPr>
          <a:xfrm flipV="1">
            <a:off x="3448050" y="1911350"/>
            <a:ext cx="1958837" cy="660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10261600" y="5378450"/>
            <a:ext cx="927100" cy="28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Rett pilkobling 5"/>
          <p:cNvCxnSpPr/>
          <p:nvPr/>
        </p:nvCxnSpPr>
        <p:spPr>
          <a:xfrm>
            <a:off x="2792186" y="4294414"/>
            <a:ext cx="7551964" cy="1084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9568543" y="5378450"/>
            <a:ext cx="693057" cy="289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3567793" y="5176157"/>
            <a:ext cx="6000750" cy="269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25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10169986" cy="1311999"/>
          </a:xfrm>
        </p:spPr>
        <p:txBody>
          <a:bodyPr/>
          <a:lstStyle/>
          <a:p>
            <a:r>
              <a:rPr lang="nb-NO" dirty="0"/>
              <a:t>Volumtall  - virksomheter, brukere og konkurranser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49559"/>
            <a:ext cx="10228488" cy="4328193"/>
          </a:xfrm>
        </p:spPr>
        <p:txBody>
          <a:bodyPr/>
          <a:lstStyle/>
          <a:p>
            <a:pPr marL="215900" indent="-215900"/>
            <a:r>
              <a:rPr lang="nb-NO" dirty="0"/>
              <a:t>40 virksomheter har egen unit i KGV</a:t>
            </a:r>
          </a:p>
          <a:p>
            <a:pPr marL="215900" indent="-215900"/>
            <a:r>
              <a:rPr lang="nb-NO" dirty="0"/>
              <a:t>24 virksomheter har tatt i bruk KAV</a:t>
            </a:r>
          </a:p>
          <a:p>
            <a:pPr marL="215900" indent="-215900"/>
            <a:r>
              <a:rPr lang="nb-NO" dirty="0"/>
              <a:t>4 virksomheter har kun KON brukere</a:t>
            </a:r>
          </a:p>
          <a:p>
            <a:pPr marL="215900" indent="-215900"/>
            <a:r>
              <a:rPr lang="nb-NO" dirty="0"/>
              <a:t>Ca. 60 Samkjøpsavtaler på KON enheten</a:t>
            </a:r>
          </a:p>
          <a:p>
            <a:pPr marL="215900" indent="-215900"/>
            <a:r>
              <a:rPr lang="nb-NO" dirty="0"/>
              <a:t>Totalt 525 brukere per 1. november 2022 som er en reduksjon fra 549 per 1. november 2021</a:t>
            </a:r>
          </a:p>
          <a:p>
            <a:pPr marL="215900" indent="-215900"/>
            <a:r>
              <a:rPr lang="nb-NO" dirty="0"/>
              <a:t>Totalt 4052 anskaffelser i KGV per 16. november 2022</a:t>
            </a:r>
          </a:p>
          <a:p>
            <a:pPr marL="215900" indent="-215900"/>
            <a:r>
              <a:rPr lang="nb-NO" dirty="0"/>
              <a:t>797 anskaffelser i KGV per 16. november 2022</a:t>
            </a:r>
          </a:p>
          <a:p>
            <a:pPr marL="215900" indent="-215900"/>
            <a:r>
              <a:rPr lang="nb-NO" dirty="0"/>
              <a:t>10 virksomheter har tatt i bruk automatisk arkivering fra KGV til ACOS Websak </a:t>
            </a:r>
          </a:p>
          <a:p>
            <a:pPr marL="215900" indent="-215900"/>
            <a:r>
              <a:rPr lang="nb-NO" dirty="0"/>
              <a:t>545 digital signering i KAV per 16. november 2022</a:t>
            </a:r>
          </a:p>
          <a:p>
            <a:pPr marL="0" indent="0">
              <a:buNone/>
            </a:pPr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575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– Lage mappe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40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52" y="2044529"/>
            <a:ext cx="8196884" cy="146095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63186" y="2991779"/>
            <a:ext cx="1696873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«Lag mappe»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Skriv inn navn på mappen i fritekstområdet og trykk «Lagre»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614991" y="3108960"/>
            <a:ext cx="731520" cy="333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 flipV="1">
            <a:off x="1773141" y="3220278"/>
            <a:ext cx="8841850" cy="159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51" y="3733980"/>
            <a:ext cx="8289485" cy="1808080"/>
          </a:xfrm>
          <a:prstGeom prst="rect">
            <a:avLst/>
          </a:prstGeom>
        </p:spPr>
      </p:pic>
      <p:sp>
        <p:nvSpPr>
          <p:cNvPr id="26" name="Rektangel 25"/>
          <p:cNvSpPr/>
          <p:nvPr/>
        </p:nvSpPr>
        <p:spPr>
          <a:xfrm>
            <a:off x="6162261" y="4468633"/>
            <a:ext cx="2043485" cy="445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10948946" y="5025224"/>
            <a:ext cx="547728" cy="421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9" name="Rett pilkobling 28"/>
          <p:cNvCxnSpPr/>
          <p:nvPr/>
        </p:nvCxnSpPr>
        <p:spPr>
          <a:xfrm>
            <a:off x="2329732" y="4225013"/>
            <a:ext cx="3832529" cy="2436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/>
          <p:cNvCxnSpPr/>
          <p:nvPr/>
        </p:nvCxnSpPr>
        <p:spPr>
          <a:xfrm>
            <a:off x="1773141" y="4667416"/>
            <a:ext cx="9175805" cy="667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49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– Administrer mappe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645" y="2026138"/>
            <a:ext cx="7294343" cy="120401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58602" y="2331821"/>
            <a:ext cx="1696873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linken til mappen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428877" y="2759103"/>
            <a:ext cx="437322" cy="16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3593990" y="2679590"/>
            <a:ext cx="453224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258170" y="2536466"/>
            <a:ext cx="1335820" cy="1431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206" y="3327180"/>
            <a:ext cx="7294343" cy="164399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876353" y="3490573"/>
            <a:ext cx="1696873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du endre mappenavn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Lage undermapper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«Lagre»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6623436" y="3949010"/>
            <a:ext cx="1765190" cy="30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8826999" y="4539016"/>
            <a:ext cx="664913" cy="302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/>
        </p:nvSpPr>
        <p:spPr>
          <a:xfrm>
            <a:off x="9491912" y="4536292"/>
            <a:ext cx="375657" cy="299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9852191" y="4538870"/>
            <a:ext cx="375657" cy="299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/>
          <p:cNvCxnSpPr/>
          <p:nvPr/>
        </p:nvCxnSpPr>
        <p:spPr>
          <a:xfrm flipV="1">
            <a:off x="2146852" y="4100085"/>
            <a:ext cx="4476584" cy="49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>
            <a:off x="2258170" y="4538870"/>
            <a:ext cx="6568829" cy="144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858603" y="5171421"/>
            <a:ext cx="1614253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Slette mapper og trykk «Lagre»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27" name="Rett pilkobling 26"/>
          <p:cNvCxnSpPr/>
          <p:nvPr/>
        </p:nvCxnSpPr>
        <p:spPr>
          <a:xfrm flipV="1">
            <a:off x="2337683" y="4849720"/>
            <a:ext cx="7607439" cy="456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26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– Laste opp filer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733" y="1526650"/>
            <a:ext cx="8173941" cy="395179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42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858602" y="2331821"/>
            <a:ext cx="1696873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mappen hvor dokumentet skal lagres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«Last opp filer»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737113" y="2186277"/>
            <a:ext cx="628153" cy="207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064487" y="5192202"/>
            <a:ext cx="818984" cy="2862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 flipV="1">
            <a:off x="2555475" y="2331821"/>
            <a:ext cx="1181638" cy="1807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1995777" y="3586038"/>
            <a:ext cx="7068710" cy="16697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25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Dokumentmapper – Last opp dokumenter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43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35" y="2032000"/>
            <a:ext cx="7760474" cy="167888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858602" y="2331821"/>
            <a:ext cx="1696873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«Velg fil»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kommer inn i filutforskeren.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Hent den aktuelle filen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574" y="3832529"/>
            <a:ext cx="7904217" cy="1678636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858602" y="3943624"/>
            <a:ext cx="1696873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ser du navnet på filen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«Last opp»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Dokumentet blir lastet opp og lagret under den aktuelle mappen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4349363" y="4357315"/>
            <a:ext cx="2592126" cy="206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398442" y="5216056"/>
            <a:ext cx="1073426" cy="295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3697357" y="2520564"/>
            <a:ext cx="779227" cy="227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>
            <a:off x="2353586" y="2520564"/>
            <a:ext cx="1343771" cy="111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>
            <a:endCxn id="10" idx="1"/>
          </p:cNvCxnSpPr>
          <p:nvPr/>
        </p:nvCxnSpPr>
        <p:spPr>
          <a:xfrm>
            <a:off x="2353586" y="4357315"/>
            <a:ext cx="1995777" cy="1033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1614115" y="4786685"/>
            <a:ext cx="7784327" cy="532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3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Testleverandør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5" y="2096976"/>
            <a:ext cx="5135336" cy="376770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197419" y="2278753"/>
            <a:ext cx="2558152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Gå til «Testleverandør» og klikk på «Endre»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9" name="Rett pilkobling 8"/>
          <p:cNvCxnSpPr/>
          <p:nvPr/>
        </p:nvCxnSpPr>
        <p:spPr>
          <a:xfrm>
            <a:off x="2808514" y="2673804"/>
            <a:ext cx="5270047" cy="363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8078561" y="3008538"/>
            <a:ext cx="318407" cy="130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114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Testleverandør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54" y="2312533"/>
            <a:ext cx="6457270" cy="220027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52441" y="2564504"/>
            <a:ext cx="2558152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har du oversikt over testleverandørene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Hvis du skal lage en ny testleverandør – Trykk på «Lag ny»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788855" y="4033157"/>
            <a:ext cx="730702" cy="383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1575707" y="3808639"/>
            <a:ext cx="7213148" cy="408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97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Testleverandør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111" y="1769257"/>
            <a:ext cx="5214298" cy="115247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111" y="2921734"/>
            <a:ext cx="5214298" cy="234741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854505" y="1460260"/>
            <a:ext cx="2325281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knappen      «Lag ny»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Registrer inn nødvendig informasjon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Det er obligatorisk å fylle ut feltene som er merket med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Når all informasjon er fylt ut trykk på «Lagre» knappen.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Testleverandør gir kun tilgang for å se hvordan konkurranse ser ut på leverandørsiden. Kan ikke levere inn tilbud.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110" y="5272798"/>
            <a:ext cx="5180675" cy="13846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7988490" y="2688609"/>
            <a:ext cx="541361" cy="168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7950362" y="6474914"/>
            <a:ext cx="488504" cy="182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>
            <a:off x="1894114" y="2061482"/>
            <a:ext cx="6073060" cy="711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2935061" y="3596368"/>
            <a:ext cx="5015301" cy="2969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77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Prosedyremaler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30" y="1918745"/>
            <a:ext cx="7219950" cy="33909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27054" y="3685664"/>
            <a:ext cx="232528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linken «Endre»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727312" y="3840208"/>
            <a:ext cx="578734" cy="214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656390" y="3840208"/>
            <a:ext cx="6070922" cy="1070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72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Prosedyremaler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48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51" y="2520563"/>
            <a:ext cx="9447185" cy="2959168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7650" y="3092206"/>
            <a:ext cx="2325281" cy="181588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får du oversikt over alle prosedyremalene som virksomheten har aktiv.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ser du om prosedyremalen er lenket opp fra predefinerte maler</a:t>
            </a:r>
          </a:p>
        </p:txBody>
      </p:sp>
      <p:sp>
        <p:nvSpPr>
          <p:cNvPr id="8" name="Rektangel 7"/>
          <p:cNvSpPr/>
          <p:nvPr/>
        </p:nvSpPr>
        <p:spPr>
          <a:xfrm>
            <a:off x="2850543" y="4595854"/>
            <a:ext cx="166977" cy="210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>
            <a:endCxn id="8" idx="1"/>
          </p:cNvCxnSpPr>
          <p:nvPr/>
        </p:nvCxnSpPr>
        <p:spPr>
          <a:xfrm>
            <a:off x="942230" y="4568024"/>
            <a:ext cx="1908313" cy="133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01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Prosedyremaler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1"/>
            <a:ext cx="1339850" cy="365125"/>
          </a:xfrm>
        </p:spPr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49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251" y="2977432"/>
            <a:ext cx="9191707" cy="236948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94506" y="2984917"/>
            <a:ext cx="2325281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Ta kontakt med Tjenesteforvalter for KGV hvis det er aktuelt å legge til nye prosedyremaler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«Legg til predefinert maler». Du får oversikt over alle prosedyremaler som er laget på </a:t>
            </a:r>
            <a:r>
              <a:rPr lang="nb-NO" sz="1400" b="1" dirty="0" err="1">
                <a:latin typeface="Calibri" panose="020F0502020204030204" pitchFamily="34" charset="0"/>
              </a:rPr>
              <a:t>operatornivå</a:t>
            </a: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692815" y="5080525"/>
            <a:ext cx="1356852" cy="256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>
            <a:off x="2064774" y="4434348"/>
            <a:ext cx="7628041" cy="646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6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Roller og oppgaver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311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Prosedyremaler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94506" y="2603201"/>
            <a:ext cx="2325281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Når Tjenesteforvalter har laget prosedyremal så er den tilgjengelig under predefinerte maler.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for aktuelle prosedyremal og trykk på «Lenk inn mal» knappen. Trykk deretter «Ferdig» knappen.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Prosedyremalen blir tilgjengelig i KGV enheten til virksomheten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2603201"/>
            <a:ext cx="8605174" cy="267652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3470744" y="3796748"/>
            <a:ext cx="163002" cy="1987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>
            <a:endCxn id="9" idx="1"/>
          </p:cNvCxnSpPr>
          <p:nvPr/>
        </p:nvCxnSpPr>
        <p:spPr>
          <a:xfrm>
            <a:off x="970059" y="3629770"/>
            <a:ext cx="2500685" cy="266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10551381" y="4886077"/>
            <a:ext cx="799106" cy="322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/>
          <p:cNvCxnSpPr/>
          <p:nvPr/>
        </p:nvCxnSpPr>
        <p:spPr>
          <a:xfrm>
            <a:off x="1940118" y="4062413"/>
            <a:ext cx="8625466" cy="879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30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Invitasjons- og </a:t>
            </a:r>
            <a:r>
              <a:rPr lang="nb-NO" dirty="0" err="1"/>
              <a:t>kontraktsbrevmaler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561" y="1696335"/>
            <a:ext cx="5355478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27054" y="4466955"/>
            <a:ext cx="232528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linken «Endre»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97165" y="4600937"/>
            <a:ext cx="358815" cy="150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654885" y="4600937"/>
            <a:ext cx="5042280" cy="75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853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Invitasjons- og </a:t>
            </a:r>
            <a:r>
              <a:rPr lang="nb-NO" dirty="0" err="1"/>
              <a:t>kontraktsbrevmaler</a:t>
            </a:r>
            <a:r>
              <a:rPr lang="nb-NO" dirty="0"/>
              <a:t>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731" y="2032000"/>
            <a:ext cx="6253163" cy="419757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95326" y="2777051"/>
            <a:ext cx="3153256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Her kan du legge til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Invitasjonsbrevmaler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Kontraktstildelingsmaler (Ikke brev om valg av tilbud med begrunnelse)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NB: Brev om valg av tilbud med begrunnelse og avvisning av tilbud legges ikke inn som mal i KGV.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cxnSp>
        <p:nvCxnSpPr>
          <p:cNvPr id="8" name="Rett pilkobling 7"/>
          <p:cNvCxnSpPr/>
          <p:nvPr/>
        </p:nvCxnSpPr>
        <p:spPr>
          <a:xfrm>
            <a:off x="2612571" y="2947307"/>
            <a:ext cx="1424160" cy="36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6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Oppdatere eksisterende brevmaler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53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045" y="2032000"/>
            <a:ext cx="5110923" cy="4060825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95326" y="2777051"/>
            <a:ext cx="3153256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lenken til brevet du skal oppdater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739493" y="2588079"/>
            <a:ext cx="1983921" cy="1016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1775732" y="2959554"/>
            <a:ext cx="3963761" cy="2081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270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Oppdatere eksisterende brevmaler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99" y="1978116"/>
            <a:ext cx="7107237" cy="3532777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41806" y="2990312"/>
            <a:ext cx="3153256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Oppdater teksten i malen og trykk på «Lagre» knappen 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«Ferdig»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850086" y="5363936"/>
            <a:ext cx="408214" cy="146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0866664" y="5363936"/>
            <a:ext cx="428625" cy="146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1722664" y="3575087"/>
            <a:ext cx="7127422" cy="1788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>
            <a:off x="1526721" y="3829050"/>
            <a:ext cx="9339943" cy="1534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63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invitasjons- og </a:t>
            </a:r>
            <a:r>
              <a:rPr lang="nb-NO" dirty="0" err="1"/>
              <a:t>kontraktsbrevmaler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32" y="1628907"/>
            <a:ext cx="5368019" cy="437579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41806" y="2990312"/>
            <a:ext cx="315325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«Lag ny»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948057" y="3351439"/>
            <a:ext cx="612322" cy="31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8948057" y="4222296"/>
            <a:ext cx="612322" cy="310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188029" y="3171825"/>
            <a:ext cx="6760028" cy="341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2188029" y="3200400"/>
            <a:ext cx="6760028" cy="1085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402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invitasjons- og </a:t>
            </a:r>
            <a:r>
              <a:rPr lang="nb-NO" dirty="0" err="1"/>
              <a:t>kontraktsbrevmaler</a:t>
            </a:r>
            <a:r>
              <a:rPr lang="nb-NO" dirty="0"/>
              <a:t>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322" y="2432956"/>
            <a:ext cx="4486503" cy="144984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695326" y="2928690"/>
            <a:ext cx="3153256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Skriv inn navn på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«Lagre»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5735411" y="3008539"/>
            <a:ext cx="1494064" cy="27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9221561" y="3314700"/>
            <a:ext cx="432707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>
            <a:endCxn id="8" idx="1"/>
          </p:cNvCxnSpPr>
          <p:nvPr/>
        </p:nvCxnSpPr>
        <p:spPr>
          <a:xfrm flipV="1">
            <a:off x="2820761" y="3147332"/>
            <a:ext cx="2914650" cy="138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flipV="1">
            <a:off x="2302329" y="3476795"/>
            <a:ext cx="6919232" cy="38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80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invitasjons- og </a:t>
            </a:r>
            <a:r>
              <a:rPr lang="nb-NO" dirty="0" err="1"/>
              <a:t>kontraktsbrevmaler</a:t>
            </a:r>
            <a:r>
              <a:rPr lang="nb-NO" dirty="0"/>
              <a:t>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93" y="2409767"/>
            <a:ext cx="6576332" cy="338007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93298" y="3071565"/>
            <a:ext cx="1998888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Du får følgende bilde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Skriv /lim inn tekst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Trykk på «Lagre»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Deretter «Ferdig» for å komme tilbake til oversikt over maler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821385" y="5568042"/>
            <a:ext cx="375558" cy="234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388054" y="3906611"/>
            <a:ext cx="5433331" cy="1767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2540454" y="3241221"/>
            <a:ext cx="1170214" cy="428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2465614" y="4327071"/>
            <a:ext cx="7290707" cy="1255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9704614" y="5582330"/>
            <a:ext cx="375558" cy="234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325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Sletting av maler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58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917" y="1560913"/>
            <a:ext cx="5080907" cy="432417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830037" y="2992624"/>
            <a:ext cx="1998888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for malen som skal slettes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«Slett valgte» knappen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Malen du har valgt blir slettet.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858250" y="3416754"/>
            <a:ext cx="742950" cy="265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4637314" y="3224893"/>
            <a:ext cx="155122" cy="159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1494064" y="3171825"/>
            <a:ext cx="3143250" cy="132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 flipV="1">
            <a:off x="1722664" y="3682093"/>
            <a:ext cx="7135586" cy="1183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93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Endre navn på mal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59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997404" y="3338163"/>
            <a:ext cx="199888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Huk av for malen som skal endre 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«Endre» knappen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83" y="1939017"/>
            <a:ext cx="4746018" cy="405901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608864" y="3498396"/>
            <a:ext cx="122465" cy="138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054193" y="3637189"/>
            <a:ext cx="477611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>
            <a:off x="1665514" y="3498396"/>
            <a:ext cx="3914775" cy="69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>
            <a:endCxn id="11" idx="1"/>
          </p:cNvCxnSpPr>
          <p:nvPr/>
        </p:nvCxnSpPr>
        <p:spPr>
          <a:xfrm flipV="1">
            <a:off x="2649311" y="3780064"/>
            <a:ext cx="6404882" cy="142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6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Roller i KGV/KAV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1848" y="2093233"/>
            <a:ext cx="9469438" cy="40608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Tjenesteforvalterrollen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Superbrukerrollen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Brukerrollen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111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Endre navn på mal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60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9" y="1579425"/>
            <a:ext cx="5900057" cy="157334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193347" y="2831977"/>
            <a:ext cx="1998888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Skriv inn nytt 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Klikk på «Lagre» knappen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9" y="3388177"/>
            <a:ext cx="5962293" cy="2514601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276350" y="4539673"/>
            <a:ext cx="1998888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Calibri" panose="020F0502020204030204" pitchFamily="34" charset="0"/>
              </a:rPr>
              <a:t>Malen har fått et nytt navn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5229225" y="2192111"/>
            <a:ext cx="1988004" cy="338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9817554" y="2530929"/>
            <a:ext cx="583746" cy="301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5229225" y="5332640"/>
            <a:ext cx="991961" cy="219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/>
          <p:cNvCxnSpPr>
            <a:endCxn id="10" idx="1"/>
          </p:cNvCxnSpPr>
          <p:nvPr/>
        </p:nvCxnSpPr>
        <p:spPr>
          <a:xfrm flipV="1">
            <a:off x="2930979" y="2361520"/>
            <a:ext cx="2298246" cy="638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 flipV="1">
            <a:off x="2804432" y="2766332"/>
            <a:ext cx="7013122" cy="469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>
            <a:endCxn id="12" idx="1"/>
          </p:cNvCxnSpPr>
          <p:nvPr/>
        </p:nvCxnSpPr>
        <p:spPr>
          <a:xfrm>
            <a:off x="2347233" y="4890407"/>
            <a:ext cx="2881992" cy="551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39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Oppgaveinnstillinger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61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228600" y="2391105"/>
            <a:ext cx="3178628" cy="1762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50" b="1" dirty="0">
                <a:latin typeface="Calibri" panose="020F0502020204030204" pitchFamily="34" charset="0"/>
                <a:cs typeface="Calibri" panose="020F0502020204030204" pitchFamily="34" charset="0"/>
              </a:rPr>
              <a:t>Her kan du lage oppgaver som kan linkes opp mot konkurranser i KGV og kontrakter i KAV.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50" b="1" dirty="0">
                <a:latin typeface="Calibri" panose="020F0502020204030204" pitchFamily="34" charset="0"/>
                <a:cs typeface="Calibri" panose="020F0502020204030204" pitchFamily="34" charset="0"/>
              </a:rPr>
              <a:t>I KGV så kan du hente aktuelle oppgaver fra «Oppgaver» i venstre menyen i sjekklisten på konkurransen.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50" b="1" dirty="0">
                <a:latin typeface="Calibri" panose="020F0502020204030204" pitchFamily="34" charset="0"/>
                <a:cs typeface="Calibri" panose="020F0502020204030204" pitchFamily="34" charset="0"/>
              </a:rPr>
              <a:t>Det samme kan du gjøre i KAV ved å gå inn på fanen «Oppgaver» i kontrakten.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50" b="1" dirty="0">
                <a:latin typeface="Calibri" panose="020F0502020204030204" pitchFamily="34" charset="0"/>
                <a:cs typeface="Calibri" panose="020F0502020204030204" pitchFamily="34" charset="0"/>
              </a:rPr>
              <a:t>Klikk på «Endre» knappen</a:t>
            </a:r>
          </a:p>
          <a:p>
            <a:endParaRPr lang="nb-NO" sz="1400" b="1" dirty="0">
              <a:latin typeface="Calibri" panose="020F050202020403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71" y="2212520"/>
            <a:ext cx="6928963" cy="327387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246054" y="2886075"/>
            <a:ext cx="461282" cy="195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1817914" y="2984046"/>
            <a:ext cx="7428140" cy="812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09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Oppgaveinnstillinger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01" y="2343979"/>
            <a:ext cx="8965219" cy="40386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294505" y="2603201"/>
            <a:ext cx="1983543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får du oversikt over hvilke oppgaver som er tilgjengelig og området de ligger på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Hvis det er aktuelt å lage nye oppgaver trykk på «Lag ny» knappen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360550" y="5951551"/>
            <a:ext cx="524786" cy="306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>
            <a:endCxn id="10" idx="1"/>
          </p:cNvCxnSpPr>
          <p:nvPr/>
        </p:nvCxnSpPr>
        <p:spPr>
          <a:xfrm>
            <a:off x="1673750" y="4905955"/>
            <a:ext cx="8686800" cy="1198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323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Oppgaveinnstillinger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63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35542" y="2944309"/>
            <a:ext cx="2995849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Gå til </a:t>
            </a:r>
            <a:r>
              <a:rPr lang="nb-NO" sz="1400" dirty="0" err="1"/>
              <a:t>nedtrekksmenyen</a:t>
            </a:r>
            <a:r>
              <a:rPr lang="nb-NO" sz="1400" dirty="0"/>
              <a:t> og velg området.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Skriv inn navn på oppgaven (eks. opsjon, sidemannskontroll, godkjenning…)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«Lagre» knappen.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NB: Her lages kun tittelen for oppgavene som ligger i </a:t>
            </a:r>
            <a:r>
              <a:rPr lang="nb-NO" sz="1400" dirty="0" err="1"/>
              <a:t>nedtrekksmenyen</a:t>
            </a:r>
            <a:r>
              <a:rPr lang="nb-NO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Selve oppgavene lages i KGV  eller KAV</a:t>
            </a:r>
          </a:p>
        </p:txBody>
      </p:sp>
      <p:pic>
        <p:nvPicPr>
          <p:cNvPr id="3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9BD67BE8-29E2-B146-5FB8-8DC69052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942150"/>
            <a:ext cx="6475046" cy="2243701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>
            <a:off x="2616654" y="3147332"/>
            <a:ext cx="2232932" cy="816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2081893" y="3555546"/>
            <a:ext cx="2767693" cy="881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2081893" y="4408714"/>
            <a:ext cx="7764236" cy="567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9882867" y="4745918"/>
            <a:ext cx="600075" cy="302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605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KGV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247" y="1264713"/>
            <a:ext cx="6523066" cy="12399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40884" y="2714475"/>
            <a:ext cx="2995849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Klikk på linken til «Oppgaver» i venstre menyen i sjekklisten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Klikk på «Legg til oppgaver»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47" y="3132813"/>
            <a:ext cx="6741794" cy="195535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104042" y="2032000"/>
            <a:ext cx="492981" cy="181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9692641" y="4723074"/>
            <a:ext cx="708296" cy="302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3252083" y="2122537"/>
            <a:ext cx="1851959" cy="67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3156668" y="3339548"/>
            <a:ext cx="6535973" cy="1439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361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KGV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65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95326" y="2491814"/>
            <a:ext cx="3566573" cy="24622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Ved å trekker ned rullegardinen får du oversikt over alle oppgavene som er laget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Velg oppgavetype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Hvis det er aktuelt å sende oppgaven til en bruker utenfor virksomhetens KGV/KAV, Huk av for «Send oppgaven til ekstern e-post adresse»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deretter «Neste»</a:t>
            </a:r>
          </a:p>
          <a:p>
            <a:endParaRPr lang="nb-NO" sz="1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64" y="2961921"/>
            <a:ext cx="5484826" cy="1633145"/>
          </a:xfrm>
          <a:prstGeom prst="rect">
            <a:avLst/>
          </a:prstGeom>
        </p:spPr>
      </p:pic>
      <p:cxnSp>
        <p:nvCxnSpPr>
          <p:cNvPr id="15" name="Rett pilkobling 14"/>
          <p:cNvCxnSpPr>
            <a:endCxn id="16" idx="1"/>
          </p:cNvCxnSpPr>
          <p:nvPr/>
        </p:nvCxnSpPr>
        <p:spPr>
          <a:xfrm flipV="1">
            <a:off x="1869621" y="3889645"/>
            <a:ext cx="3746200" cy="441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5615821" y="3766400"/>
            <a:ext cx="2393343" cy="246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64" y="1671412"/>
            <a:ext cx="5484826" cy="12465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600825" y="2200276"/>
            <a:ext cx="2310493" cy="56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/>
          <p:cNvCxnSpPr>
            <a:endCxn id="8" idx="1"/>
          </p:cNvCxnSpPr>
          <p:nvPr/>
        </p:nvCxnSpPr>
        <p:spPr>
          <a:xfrm flipV="1">
            <a:off x="2567668" y="2481944"/>
            <a:ext cx="4033157" cy="203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64" y="4639071"/>
            <a:ext cx="5484826" cy="1246504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9919607" y="5527221"/>
            <a:ext cx="522514" cy="231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kobling 24"/>
          <p:cNvCxnSpPr/>
          <p:nvPr/>
        </p:nvCxnSpPr>
        <p:spPr>
          <a:xfrm>
            <a:off x="3043932" y="4577918"/>
            <a:ext cx="6875675" cy="1026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10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KGV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64" y="1386638"/>
            <a:ext cx="5193847" cy="4571930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 noGrp="1"/>
          </p:cNvSpPr>
          <p:nvPr>
            <p:ph idx="1"/>
          </p:nvPr>
        </p:nvSpPr>
        <p:spPr>
          <a:xfrm>
            <a:off x="599910" y="1622213"/>
            <a:ext cx="3359441" cy="36317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inn tittel på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hva oppgaven omfatter og hva som må gjennomføres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Her er </a:t>
            </a:r>
            <a:r>
              <a:rPr lang="nb-NO" sz="1400" dirty="0" err="1"/>
              <a:t>nedtrekksgardinen</a:t>
            </a:r>
            <a:r>
              <a:rPr lang="nb-NO" sz="1400" dirty="0"/>
              <a:t> med alle brukerne i virksomhetens KGV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Velg start og slutt dato og sett inn varsel før forfallsdato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Trykk på «Gi beskjed» knappen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cxnSp>
        <p:nvCxnSpPr>
          <p:cNvPr id="9" name="Rett pilkobling 8"/>
          <p:cNvCxnSpPr/>
          <p:nvPr/>
        </p:nvCxnSpPr>
        <p:spPr>
          <a:xfrm>
            <a:off x="3220811" y="1812471"/>
            <a:ext cx="1641021" cy="400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>
            <a:off x="3058658" y="2494189"/>
            <a:ext cx="1803174" cy="261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3024868" y="2934212"/>
            <a:ext cx="1906361" cy="931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3159579" y="3657658"/>
            <a:ext cx="1771650" cy="595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/>
          <p:cNvSpPr/>
          <p:nvPr/>
        </p:nvSpPr>
        <p:spPr>
          <a:xfrm>
            <a:off x="8139793" y="5592536"/>
            <a:ext cx="726621" cy="26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pilkobling 20"/>
          <p:cNvCxnSpPr/>
          <p:nvPr/>
        </p:nvCxnSpPr>
        <p:spPr>
          <a:xfrm>
            <a:off x="2279630" y="3810058"/>
            <a:ext cx="2651599" cy="1339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2714628" y="4220936"/>
            <a:ext cx="5461904" cy="1390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72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KGV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67</a:t>
            </a:fld>
            <a:endParaRPr lang="nb-NO"/>
          </a:p>
        </p:txBody>
      </p:sp>
      <p:sp>
        <p:nvSpPr>
          <p:cNvPr id="7" name="Plassholder for innhold 6"/>
          <p:cNvSpPr txBox="1">
            <a:spLocks noGrp="1"/>
          </p:cNvSpPr>
          <p:nvPr>
            <p:ph idx="1"/>
          </p:nvPr>
        </p:nvSpPr>
        <p:spPr>
          <a:xfrm>
            <a:off x="611832" y="1650117"/>
            <a:ext cx="3359441" cy="44935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I de tilfellene hvor det er huket av for «Send oppgaven til ekstern e-post adresse» vil du få følgende bilde. Du får ikke </a:t>
            </a:r>
            <a:r>
              <a:rPr lang="nb-NO" sz="1400" dirty="0" err="1"/>
              <a:t>nedtrekksgardin</a:t>
            </a:r>
            <a:r>
              <a:rPr lang="nb-NO" sz="1400" dirty="0"/>
              <a:t> med oversikt av brukere.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inn ekstern e-post adresse og trykk «Legg til». Aktuell når du skal få en leverandør til å gjøre en oppgave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Velg start og slutt 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Sett inn varsel før forfallsdato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Trykk på «Gi beskjed» knappen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27" name="Bild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56" y="1188719"/>
            <a:ext cx="6851332" cy="5352967"/>
          </a:xfrm>
          <a:prstGeom prst="rect">
            <a:avLst/>
          </a:prstGeom>
        </p:spPr>
      </p:pic>
      <p:sp>
        <p:nvSpPr>
          <p:cNvPr id="30" name="Rektangel 29"/>
          <p:cNvSpPr/>
          <p:nvPr/>
        </p:nvSpPr>
        <p:spPr>
          <a:xfrm>
            <a:off x="7708392" y="3950208"/>
            <a:ext cx="776652" cy="265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/>
          <p:cNvSpPr/>
          <p:nvPr/>
        </p:nvSpPr>
        <p:spPr>
          <a:xfrm>
            <a:off x="9189720" y="6292352"/>
            <a:ext cx="939379" cy="194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5" name="Rett pilkobling 34"/>
          <p:cNvCxnSpPr/>
          <p:nvPr/>
        </p:nvCxnSpPr>
        <p:spPr>
          <a:xfrm>
            <a:off x="3008539" y="2690132"/>
            <a:ext cx="1901789" cy="830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kobling 36"/>
          <p:cNvCxnSpPr/>
          <p:nvPr/>
        </p:nvCxnSpPr>
        <p:spPr>
          <a:xfrm>
            <a:off x="3680114" y="3157211"/>
            <a:ext cx="1230214" cy="809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kobling 38"/>
          <p:cNvCxnSpPr>
            <a:endCxn id="30" idx="1"/>
          </p:cNvCxnSpPr>
          <p:nvPr/>
        </p:nvCxnSpPr>
        <p:spPr>
          <a:xfrm>
            <a:off x="2505456" y="3338226"/>
            <a:ext cx="5202936" cy="744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/>
          <p:cNvCxnSpPr/>
          <p:nvPr/>
        </p:nvCxnSpPr>
        <p:spPr>
          <a:xfrm>
            <a:off x="2935061" y="4215384"/>
            <a:ext cx="1975267" cy="7689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pilkobling 42"/>
          <p:cNvCxnSpPr/>
          <p:nvPr/>
        </p:nvCxnSpPr>
        <p:spPr>
          <a:xfrm>
            <a:off x="2291552" y="5139071"/>
            <a:ext cx="6898168" cy="1243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2828925" y="4692625"/>
            <a:ext cx="2163536" cy="1104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605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KGV forts…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79" y="1465961"/>
            <a:ext cx="6882067" cy="233525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68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49023" y="2491814"/>
            <a:ext cx="1800986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Oppgaven er etablert i oppgave-oversikten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Velg status for oppgaven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på «Lagre» knappen</a:t>
            </a:r>
          </a:p>
        </p:txBody>
      </p:sp>
      <p:cxnSp>
        <p:nvCxnSpPr>
          <p:cNvPr id="9" name="Rett pilkobling 8"/>
          <p:cNvCxnSpPr/>
          <p:nvPr/>
        </p:nvCxnSpPr>
        <p:spPr>
          <a:xfrm>
            <a:off x="1719072" y="2916936"/>
            <a:ext cx="31638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 flipV="1">
            <a:off x="1847088" y="3273552"/>
            <a:ext cx="8060053" cy="318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9" y="3948863"/>
            <a:ext cx="6882067" cy="1811858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10030968" y="5449824"/>
            <a:ext cx="402336" cy="3108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kobling 22"/>
          <p:cNvCxnSpPr/>
          <p:nvPr/>
        </p:nvCxnSpPr>
        <p:spPr>
          <a:xfrm>
            <a:off x="1545336" y="4160520"/>
            <a:ext cx="8485632" cy="137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1009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KAV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591" y="1550805"/>
            <a:ext cx="7315201" cy="210679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69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462750" y="2208548"/>
            <a:ext cx="3743108" cy="40780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Gå til fanen «Oppgaver»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Trykk på «Legg til oppgave» knappen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Velg oppgavetype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Hvis det er aktuelt å sende oppgaven til en bruker utenfor virksomhetens KGV/KAV, Huk av for «Send oppgaven til ekstern e-post adresse»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Trykk på «Neste»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590" y="3851939"/>
            <a:ext cx="7315201" cy="200025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10527899" y="5252331"/>
            <a:ext cx="783229" cy="42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6675120" y="2600208"/>
            <a:ext cx="585216" cy="179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0762741" y="3355848"/>
            <a:ext cx="804419" cy="301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6080760" y="4773168"/>
            <a:ext cx="238658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6080760" y="4666752"/>
            <a:ext cx="2450592" cy="315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/>
          <p:cNvCxnSpPr/>
          <p:nvPr/>
        </p:nvCxnSpPr>
        <p:spPr>
          <a:xfrm>
            <a:off x="2807208" y="2377440"/>
            <a:ext cx="3820586" cy="222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>
            <a:off x="2841373" y="2843784"/>
            <a:ext cx="7921367" cy="6629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>
            <a:off x="2322576" y="3355848"/>
            <a:ext cx="3758184" cy="1310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>
            <a:endCxn id="9" idx="1"/>
          </p:cNvCxnSpPr>
          <p:nvPr/>
        </p:nvCxnSpPr>
        <p:spPr>
          <a:xfrm>
            <a:off x="2192951" y="4824640"/>
            <a:ext cx="8334948" cy="638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1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Tjenesteforvalterrollen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Tjenesteforvalter har en overordnet rolle som innebærer å bistå virksomhetene med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etablering,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tilrettelegging,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opplæring og bruk.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Tjenesteforvalter har operatortilgang som gir tilgang til alle virksomhetene i KGV/KAV.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637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KAV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70</a:t>
            </a:fld>
            <a:endParaRPr lang="nb-NO"/>
          </a:p>
        </p:txBody>
      </p:sp>
      <p:sp>
        <p:nvSpPr>
          <p:cNvPr id="6" name="Plassholder for innhold 6"/>
          <p:cNvSpPr txBox="1">
            <a:spLocks noGrp="1"/>
          </p:cNvSpPr>
          <p:nvPr>
            <p:ph idx="1"/>
          </p:nvPr>
        </p:nvSpPr>
        <p:spPr>
          <a:xfrm>
            <a:off x="613030" y="1396320"/>
            <a:ext cx="3382898" cy="40472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inn tittel på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hva oppgaven omfatter og hva som må gjennomføres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I de tilfellene hvor det ikke er huket av for «Send oppgaven til ekstern e-post adresse» vil du her få </a:t>
            </a:r>
            <a:r>
              <a:rPr lang="nb-NO" sz="1400" dirty="0" err="1"/>
              <a:t>nedtrekksgardin</a:t>
            </a:r>
            <a:r>
              <a:rPr lang="nb-NO" sz="1400" dirty="0"/>
              <a:t> med alle brukerne i virksomhetens KGV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Skriv inn ekstern e-post adresse og trykk «Legg til»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Velg start og slutt dato og sett inn varsel før forfallsdato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Trykk på «Gi beskjed» knappen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36" y="1298448"/>
            <a:ext cx="6709410" cy="49939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7168896" y="3840480"/>
            <a:ext cx="704088" cy="274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8604504" y="5971032"/>
            <a:ext cx="950976" cy="246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3209544" y="1627632"/>
            <a:ext cx="1152144" cy="404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>
            <a:off x="3081528" y="2212848"/>
            <a:ext cx="1280160" cy="393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/>
          <p:cNvCxnSpPr/>
          <p:nvPr/>
        </p:nvCxnSpPr>
        <p:spPr>
          <a:xfrm>
            <a:off x="3410712" y="3328416"/>
            <a:ext cx="950976" cy="137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/>
          <p:cNvCxnSpPr/>
          <p:nvPr/>
        </p:nvCxnSpPr>
        <p:spPr>
          <a:xfrm flipV="1">
            <a:off x="3639312" y="3941064"/>
            <a:ext cx="722376" cy="9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 flipV="1">
            <a:off x="2514600" y="3950208"/>
            <a:ext cx="4654296" cy="164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>
            <a:off x="2825496" y="4745736"/>
            <a:ext cx="1600200" cy="365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/>
          <p:nvPr/>
        </p:nvCxnSpPr>
        <p:spPr>
          <a:xfrm>
            <a:off x="2715768" y="5321808"/>
            <a:ext cx="5888736" cy="713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6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Lage oppgaver i KAV forts…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015" y="2143164"/>
            <a:ext cx="6013387" cy="144276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71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5" y="3896155"/>
            <a:ext cx="6080761" cy="1544526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106807" y="2514748"/>
            <a:ext cx="1800986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Oppgaven er etablert i oppgave-oversikten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Velg status for oppgaven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på «Lagre» knappen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415016" y="5102352"/>
            <a:ext cx="365760" cy="338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340864" y="2916936"/>
            <a:ext cx="2880360" cy="18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 flipV="1">
            <a:off x="2551176" y="3163824"/>
            <a:ext cx="7095744" cy="53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>
            <a:endCxn id="10" idx="1"/>
          </p:cNvCxnSpPr>
          <p:nvPr/>
        </p:nvCxnSpPr>
        <p:spPr>
          <a:xfrm>
            <a:off x="2185416" y="4187952"/>
            <a:ext cx="8229600" cy="10835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48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oppgaver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72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33" y="1286102"/>
            <a:ext cx="8847665" cy="4623632"/>
          </a:xfrm>
          <a:prstGeom prst="rect">
            <a:avLst/>
          </a:prstGeom>
        </p:spPr>
      </p:pic>
      <p:sp>
        <p:nvSpPr>
          <p:cNvPr id="9" name="Plassholder for innhold 6"/>
          <p:cNvSpPr txBox="1">
            <a:spLocks/>
          </p:cNvSpPr>
          <p:nvPr/>
        </p:nvSpPr>
        <p:spPr>
          <a:xfrm>
            <a:off x="462750" y="2208548"/>
            <a:ext cx="1907917" cy="36009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Her finner du oversikt over de aktuelle oppgavene du har i KGV og KAV.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400" dirty="0"/>
              <a:t>Klikk på «Mine oppgaver» og du får oversikt over alle oppgavene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>
              <a:buFont typeface="Arial" panose="020B0604020202020204" pitchFamily="34" charset="0"/>
              <a:buChar char="•"/>
            </a:pP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3496733" y="4758267"/>
            <a:ext cx="880534" cy="2624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>
            <a:off x="1557867" y="3928533"/>
            <a:ext cx="1938866" cy="829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540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alle dine oppgaver i KGV/KAV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624" y="1545096"/>
            <a:ext cx="7000938" cy="199363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73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695326" y="4651087"/>
            <a:ext cx="3520058" cy="116955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kan du filtrere på hvem som har tildelt oppgavene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velger du om oppgaven er «Avsluttet». Oppgaven vil bli plassert under fanen «Fullført»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847726" y="1641663"/>
            <a:ext cx="3520058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har du faner som viser «Mottatte», «Sendte» og «Fullførte» oppgaver.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kan du filtrere </a:t>
            </a:r>
            <a:r>
              <a:rPr lang="nb-NO" sz="1400" dirty="0" err="1"/>
              <a:t>ifm</a:t>
            </a:r>
            <a:r>
              <a:rPr lang="nb-NO" sz="1400" dirty="0"/>
              <a:t> oppgaver som er i KGV eller KAV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er oversikt over oppgavene, hvem har tildelt, hvem er eier av oppgavene, start og sluttdato og status.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24" y="3538729"/>
            <a:ext cx="7000938" cy="154533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24" y="5134525"/>
            <a:ext cx="7000938" cy="110736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6272784" y="2082460"/>
            <a:ext cx="1243584" cy="386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34528" y="4187952"/>
            <a:ext cx="1243584" cy="243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11311128" y="5897880"/>
            <a:ext cx="612648" cy="344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kobling 14"/>
          <p:cNvCxnSpPr/>
          <p:nvPr/>
        </p:nvCxnSpPr>
        <p:spPr>
          <a:xfrm flipV="1">
            <a:off x="3392424" y="1709928"/>
            <a:ext cx="1993392" cy="2011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>
            <a:endCxn id="11" idx="1"/>
          </p:cNvCxnSpPr>
          <p:nvPr/>
        </p:nvCxnSpPr>
        <p:spPr>
          <a:xfrm flipV="1">
            <a:off x="3264408" y="2275670"/>
            <a:ext cx="3008376" cy="2849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 flipV="1">
            <a:off x="4014216" y="2816352"/>
            <a:ext cx="1371600" cy="73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/>
          <p:cNvCxnSpPr/>
          <p:nvPr/>
        </p:nvCxnSpPr>
        <p:spPr>
          <a:xfrm flipV="1">
            <a:off x="2615184" y="4334256"/>
            <a:ext cx="5419344" cy="649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kobling 26"/>
          <p:cNvCxnSpPr/>
          <p:nvPr/>
        </p:nvCxnSpPr>
        <p:spPr>
          <a:xfrm>
            <a:off x="2057400" y="5458968"/>
            <a:ext cx="9253728" cy="603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7425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brukergrupper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9716" y="1460500"/>
            <a:ext cx="5818198" cy="114300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74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47726" y="2719138"/>
            <a:ext cx="2398973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Gå til «Administrasjon» og «Brukerprofiler»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på knappen «Brukergrupper»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20" y="2719138"/>
            <a:ext cx="5899593" cy="257628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7807124" y="1880886"/>
            <a:ext cx="2922608" cy="422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9797970" y="3883306"/>
            <a:ext cx="567159" cy="38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/>
          <p:nvPr/>
        </p:nvCxnSpPr>
        <p:spPr>
          <a:xfrm flipV="1">
            <a:off x="2621666" y="2092124"/>
            <a:ext cx="5185458" cy="12182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2673752" y="3732835"/>
            <a:ext cx="7124218" cy="208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1871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brukergrupper forts….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6165" y="1648278"/>
            <a:ext cx="6618214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75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29369" y="1804738"/>
            <a:ext cx="1870981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kan du slette eksisterende brukergrupper ved å huke av for den gruppen som skal slettes og trykk på «Slett» knappen.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lager du ny brukergruppe ved å trykke på «Lag gruppe»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4808764" y="2555421"/>
            <a:ext cx="130629" cy="122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0646229" y="5486400"/>
            <a:ext cx="310242" cy="191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058400" y="5486400"/>
            <a:ext cx="587829" cy="1918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>
            <a:endCxn id="8" idx="1"/>
          </p:cNvCxnSpPr>
          <p:nvPr/>
        </p:nvCxnSpPr>
        <p:spPr>
          <a:xfrm flipV="1">
            <a:off x="2196193" y="2616654"/>
            <a:ext cx="2612571" cy="175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1914525" y="3657600"/>
            <a:ext cx="8854168" cy="1828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2445204" y="4747532"/>
            <a:ext cx="7613196" cy="808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963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brukergrupper forts….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545" y="2209120"/>
            <a:ext cx="7248525" cy="257175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76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91268" y="2944013"/>
            <a:ext cx="1777092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Skriv inn navn på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Skriv ev. en kort beskrivelse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«Lagre»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4425043" y="2959554"/>
            <a:ext cx="2179864" cy="3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425043" y="3674269"/>
            <a:ext cx="2179864" cy="3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062482" y="4380139"/>
            <a:ext cx="693964" cy="363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/>
          <p:cNvCxnSpPr>
            <a:endCxn id="8" idx="1"/>
          </p:cNvCxnSpPr>
          <p:nvPr/>
        </p:nvCxnSpPr>
        <p:spPr>
          <a:xfrm>
            <a:off x="2453368" y="3111728"/>
            <a:ext cx="1971675" cy="437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/>
          <p:cNvCxnSpPr/>
          <p:nvPr/>
        </p:nvCxnSpPr>
        <p:spPr>
          <a:xfrm>
            <a:off x="2228850" y="3936881"/>
            <a:ext cx="219619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/>
          <p:cNvCxnSpPr/>
          <p:nvPr/>
        </p:nvCxnSpPr>
        <p:spPr>
          <a:xfrm>
            <a:off x="2453368" y="4203019"/>
            <a:ext cx="7645853" cy="376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804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brukergrupper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77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56582" y="2157070"/>
            <a:ext cx="1777092" cy="33239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Søk opp navn og klikk på navnet på de som skal delta i 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på pil knappen for å legge til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på pil knappen for å ta vekk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«Lagre»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90" y="1664833"/>
            <a:ext cx="7191375" cy="4581525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5821136" y="2298246"/>
            <a:ext cx="2326821" cy="367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4906736" y="3143250"/>
            <a:ext cx="3012621" cy="220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8225518" y="3751489"/>
            <a:ext cx="428625" cy="346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8225518" y="4283528"/>
            <a:ext cx="428625" cy="346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10478861" y="5768068"/>
            <a:ext cx="681718" cy="327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Rett pilkobling 16"/>
          <p:cNvCxnSpPr/>
          <p:nvPr/>
        </p:nvCxnSpPr>
        <p:spPr>
          <a:xfrm>
            <a:off x="1661432" y="2298246"/>
            <a:ext cx="4159704" cy="734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>
            <a:endCxn id="12" idx="1"/>
          </p:cNvCxnSpPr>
          <p:nvPr/>
        </p:nvCxnSpPr>
        <p:spPr>
          <a:xfrm>
            <a:off x="1979839" y="2550885"/>
            <a:ext cx="2926897" cy="702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>
            <a:endCxn id="13" idx="1"/>
          </p:cNvCxnSpPr>
          <p:nvPr/>
        </p:nvCxnSpPr>
        <p:spPr>
          <a:xfrm>
            <a:off x="1845128" y="3363686"/>
            <a:ext cx="6380390" cy="561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/>
          <p:cNvCxnSpPr>
            <a:endCxn id="14" idx="1"/>
          </p:cNvCxnSpPr>
          <p:nvPr/>
        </p:nvCxnSpPr>
        <p:spPr>
          <a:xfrm>
            <a:off x="1831862" y="4237264"/>
            <a:ext cx="6393656" cy="219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/>
          <p:cNvCxnSpPr/>
          <p:nvPr/>
        </p:nvCxnSpPr>
        <p:spPr>
          <a:xfrm>
            <a:off x="2510518" y="5083175"/>
            <a:ext cx="7968343" cy="815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097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brukergrupper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78</a:t>
            </a:fld>
            <a:endParaRPr lang="nb-NO"/>
          </a:p>
        </p:txBody>
      </p:sp>
      <p:sp>
        <p:nvSpPr>
          <p:cNvPr id="6" name="Plassholder for innhold 5"/>
          <p:cNvSpPr txBox="1">
            <a:spLocks noGrp="1"/>
          </p:cNvSpPr>
          <p:nvPr>
            <p:ph idx="1"/>
          </p:nvPr>
        </p:nvSpPr>
        <p:spPr>
          <a:xfrm>
            <a:off x="857611" y="1452337"/>
            <a:ext cx="2628539" cy="44781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får du oversikt over medlemmene i brukergruppen og hvilke tilganger hver enkelt har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Ved å huke av for inaktiv vil ikke gruppen være tilgjengelig når det etableres konkurranse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Du kan justere tilgang til de som kun har brukertilgang i KGV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Her kan du «Legge til / fjerne medlemmer»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Trykk «Lagre»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32" y="1287852"/>
            <a:ext cx="7135586" cy="483128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6911068" y="5270046"/>
            <a:ext cx="3673928" cy="212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10082893" y="5776232"/>
            <a:ext cx="665389" cy="31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8078561" y="5776232"/>
            <a:ext cx="1971675" cy="31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" name="Rett pilkobling 15"/>
          <p:cNvCxnSpPr/>
          <p:nvPr/>
        </p:nvCxnSpPr>
        <p:spPr>
          <a:xfrm>
            <a:off x="2906486" y="4878161"/>
            <a:ext cx="5172075" cy="898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/>
          <p:nvPr/>
        </p:nvCxnSpPr>
        <p:spPr>
          <a:xfrm>
            <a:off x="2428875" y="5306786"/>
            <a:ext cx="7654018" cy="702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/>
          <p:cNvCxnSpPr/>
          <p:nvPr/>
        </p:nvCxnSpPr>
        <p:spPr>
          <a:xfrm>
            <a:off x="2906486" y="4151539"/>
            <a:ext cx="4004582" cy="1155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/>
          <p:cNvSpPr/>
          <p:nvPr/>
        </p:nvSpPr>
        <p:spPr>
          <a:xfrm>
            <a:off x="5016954" y="2926896"/>
            <a:ext cx="167367" cy="159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kobling 22"/>
          <p:cNvCxnSpPr/>
          <p:nvPr/>
        </p:nvCxnSpPr>
        <p:spPr>
          <a:xfrm>
            <a:off x="2122714" y="2714625"/>
            <a:ext cx="2894240" cy="2122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6095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Aktuelle funksjonaliteter 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79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Tjenesteforvalters oppgaver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605" lvl="1" indent="-179705"/>
            <a:r>
              <a:rPr lang="nb-NO" dirty="0"/>
              <a:t>Etablere virksomheter i produksjonsplattformen</a:t>
            </a:r>
          </a:p>
          <a:p>
            <a:pPr marL="395605" lvl="1" indent="-179705"/>
            <a:r>
              <a:rPr lang="nb-NO" dirty="0"/>
              <a:t>Opprette tilganger til superbrukerne ved etablering av ny KGV/KAV enhet </a:t>
            </a:r>
          </a:p>
          <a:p>
            <a:pPr marL="395605" lvl="1" indent="-179705"/>
            <a:r>
              <a:rPr lang="nb-NO" dirty="0"/>
              <a:t>Etablere nye funksjonaliteter i KGV/KAV</a:t>
            </a:r>
          </a:p>
          <a:p>
            <a:pPr marL="395605" lvl="1" indent="-179705"/>
            <a:r>
              <a:rPr lang="nb-NO" dirty="0"/>
              <a:t>Kontinuerlig oppdatering ved endringer i regelverket når det gjelder prosedyremaler, sjekklister, etc.</a:t>
            </a:r>
          </a:p>
          <a:p>
            <a:pPr marL="395605" lvl="1" indent="-179705"/>
            <a:r>
              <a:rPr lang="nb-NO" dirty="0"/>
              <a:t>Dialog med Mercell når det gjelder forvaltning, drift, vedlikehold og etc.</a:t>
            </a:r>
          </a:p>
          <a:p>
            <a:pPr marL="395605" lvl="1" indent="-179705"/>
            <a:r>
              <a:rPr lang="nb-NO" dirty="0"/>
              <a:t>Dialog med DFØ (Direktoratet for forvaltning og økonomistyring)</a:t>
            </a:r>
          </a:p>
          <a:p>
            <a:pPr marL="395605" lvl="1" indent="-179705"/>
            <a:r>
              <a:rPr lang="nb-NO" dirty="0"/>
              <a:t>Informere superbrukere om endringer/oppdateringer og evt. annen relevant informasjon i KGV/KAV gjennom workplace SAM/KGV</a:t>
            </a:r>
          </a:p>
          <a:p>
            <a:pPr marL="395605" lvl="1" indent="-179705"/>
            <a:r>
              <a:rPr lang="nb-NO" dirty="0"/>
              <a:t>Oppfølging av kontrakt med leverandør av KGV/KAV</a:t>
            </a:r>
          </a:p>
          <a:p>
            <a:pPr marL="395605" lvl="1" indent="-179705"/>
            <a:r>
              <a:rPr lang="nb-NO" dirty="0"/>
              <a:t>Fakturering og avsjekk av brukere </a:t>
            </a:r>
          </a:p>
          <a:p>
            <a:pPr marL="395605" lvl="1" indent="-179705"/>
            <a:r>
              <a:rPr lang="nb-NO" dirty="0"/>
              <a:t>Utvikling og oppdatering av intranett og opplæringsmateriell</a:t>
            </a:r>
          </a:p>
          <a:p>
            <a:pPr marL="395605" lvl="1" indent="-179705"/>
            <a:r>
              <a:rPr lang="nb-NO" dirty="0"/>
              <a:t>Oppdatering av generelle rutiner ift. bruk av KGV/KAV </a:t>
            </a:r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1932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10856668" cy="610743"/>
          </a:xfrm>
        </p:spPr>
        <p:txBody>
          <a:bodyPr>
            <a:normAutofit fontScale="90000"/>
          </a:bodyPr>
          <a:lstStyle/>
          <a:p>
            <a:r>
              <a:rPr lang="nb-NO" dirty="0"/>
              <a:t>Robot – Automatisk arkivering fra KGV til ACOS </a:t>
            </a:r>
            <a:r>
              <a:rPr lang="nb-NO" dirty="0" err="1"/>
              <a:t>Websak</a:t>
            </a:r>
            <a:r>
              <a:rPr lang="nb-NO" dirty="0"/>
              <a:t>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04411"/>
            <a:ext cx="9469438" cy="4060824"/>
          </a:xfrm>
        </p:spPr>
        <p:txBody>
          <a:bodyPr/>
          <a:lstStyle/>
          <a:p>
            <a:r>
              <a:rPr lang="nb-NO" sz="1400" dirty="0"/>
              <a:t>Triggerpunkt 1. Følgende dokumenter arkiveres i ACOS etter konkurransens tilbudsfrist: </a:t>
            </a:r>
          </a:p>
          <a:p>
            <a:pPr lvl="1"/>
            <a:r>
              <a:rPr lang="nb-NO" sz="1100" dirty="0"/>
              <a:t>Konkurransedokumenter </a:t>
            </a:r>
            <a:r>
              <a:rPr lang="nb-NO" sz="1100" dirty="0" err="1"/>
              <a:t>inkl</a:t>
            </a:r>
            <a:r>
              <a:rPr lang="nb-NO" sz="1100" dirty="0"/>
              <a:t> ESPD skjema</a:t>
            </a:r>
          </a:p>
          <a:p>
            <a:pPr lvl="1"/>
            <a:r>
              <a:rPr lang="nb-NO" sz="1100" dirty="0"/>
              <a:t>Tilbudsinnbydelse (Tilbudsbrev)</a:t>
            </a:r>
          </a:p>
          <a:p>
            <a:pPr lvl="1"/>
            <a:r>
              <a:rPr lang="nb-NO" sz="1100" dirty="0"/>
              <a:t>Kunngjøringsskjemaer</a:t>
            </a:r>
          </a:p>
          <a:p>
            <a:pPr lvl="1"/>
            <a:r>
              <a:rPr lang="nb-NO" sz="1100" dirty="0"/>
              <a:t>Innleverte tilbud fra leverandørene</a:t>
            </a:r>
          </a:p>
          <a:p>
            <a:pPr lvl="1"/>
            <a:r>
              <a:rPr lang="nb-NO" sz="1100" dirty="0"/>
              <a:t>Spørsmål og svarmodulen</a:t>
            </a:r>
          </a:p>
          <a:p>
            <a:pPr lvl="1"/>
            <a:r>
              <a:rPr lang="nb-NO" sz="1100" dirty="0"/>
              <a:t>Anskaffelsesprotokoll (Åpningsprotokoll - når tilbudene er levert inn)</a:t>
            </a:r>
          </a:p>
          <a:p>
            <a:pPr lvl="1"/>
            <a:endParaRPr lang="nb-NO" sz="1100" dirty="0"/>
          </a:p>
          <a:p>
            <a:r>
              <a:rPr lang="nb-NO" sz="1400" dirty="0"/>
              <a:t>Triggerpunkt 2. Følgende dokumenter arkiveres i ACOS når konkurransen avsluttes i  sjekklisten i KGV:</a:t>
            </a:r>
          </a:p>
          <a:p>
            <a:pPr lvl="1"/>
            <a:r>
              <a:rPr lang="nb-NO" sz="1100" dirty="0"/>
              <a:t>Anskaffelsesprotokoll (Oppdatert versjon)</a:t>
            </a:r>
          </a:p>
          <a:p>
            <a:pPr lvl="1"/>
            <a:r>
              <a:rPr lang="nb-NO" sz="1100" dirty="0"/>
              <a:t>Tildelingsmeldinger til leverandørene (Meldinger med vedlegg)</a:t>
            </a:r>
          </a:p>
          <a:p>
            <a:pPr lvl="1"/>
            <a:r>
              <a:rPr lang="nb-NO" sz="1100" dirty="0"/>
              <a:t>Kunngjøring av kontraktstildeling</a:t>
            </a:r>
          </a:p>
          <a:p>
            <a:pPr lvl="1"/>
            <a:r>
              <a:rPr lang="nb-NO" sz="1100" dirty="0"/>
              <a:t>Meldingsmodulen (Meldinger med vedlegg)</a:t>
            </a:r>
          </a:p>
          <a:p>
            <a:r>
              <a:rPr lang="nb-NO" dirty="0"/>
              <a:t>NB: Viktig å avslutte konkurransen i sjekklisten for at roboten skal lagre dokument i triggerpunkt 2</a:t>
            </a:r>
          </a:p>
          <a:p>
            <a:r>
              <a:rPr lang="nb-NO" dirty="0"/>
              <a:t>Virksomheter: UKE, SYE, EBY, UDE, HAV, MUM, BYM, OBF, BBY og REG​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2213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5877" y="355398"/>
            <a:ext cx="9469438" cy="1311999"/>
          </a:xfrm>
        </p:spPr>
        <p:txBody>
          <a:bodyPr/>
          <a:lstStyle/>
          <a:p>
            <a:r>
              <a:rPr lang="nb-NO" dirty="0"/>
              <a:t>Status digital signatur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81</a:t>
            </a:fld>
            <a:endParaRPr lang="nb-NO"/>
          </a:p>
        </p:txBody>
      </p:sp>
      <p:graphicFrame>
        <p:nvGraphicFramePr>
          <p:cNvPr id="9" name="Plassholder for innhold 4">
            <a:extLst>
              <a:ext uri="{FF2B5EF4-FFF2-40B4-BE49-F238E27FC236}">
                <a16:creationId xmlns:a16="http://schemas.microsoft.com/office/drawing/2014/main" id="{6B3B6907-D75F-6749-8C06-040CD8D23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070383"/>
              </p:ext>
            </p:extLst>
          </p:nvPr>
        </p:nvGraphicFramePr>
        <p:xfrm>
          <a:off x="625877" y="881920"/>
          <a:ext cx="10428788" cy="527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964">
                  <a:extLst>
                    <a:ext uri="{9D8B030D-6E8A-4147-A177-3AD203B41FA5}">
                      <a16:colId xmlns:a16="http://schemas.microsoft.com/office/drawing/2014/main" val="2265403065"/>
                    </a:ext>
                  </a:extLst>
                </a:gridCol>
                <a:gridCol w="1918476">
                  <a:extLst>
                    <a:ext uri="{9D8B030D-6E8A-4147-A177-3AD203B41FA5}">
                      <a16:colId xmlns:a16="http://schemas.microsoft.com/office/drawing/2014/main" val="3277056506"/>
                    </a:ext>
                  </a:extLst>
                </a:gridCol>
                <a:gridCol w="3860348">
                  <a:extLst>
                    <a:ext uri="{9D8B030D-6E8A-4147-A177-3AD203B41FA5}">
                      <a16:colId xmlns:a16="http://schemas.microsoft.com/office/drawing/2014/main" val="3391363386"/>
                    </a:ext>
                  </a:extLst>
                </a:gridCol>
              </a:tblGrid>
              <a:tr h="65501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Virksomhet​</a:t>
                      </a:r>
                      <a:endParaRPr lang="nb-NO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Signerte avtaler​ pr. 16.11.2022</a:t>
                      </a:r>
                      <a:endParaRPr lang="nb-NO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Kommentar​</a:t>
                      </a:r>
                      <a:endParaRPr lang="nb-NO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873406750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Utviklings- og kompetanseetaten​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168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Signerer kontrakter, endringer, rammeavtaler og avrop​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3715159913"/>
                  </a:ext>
                </a:extLst>
              </a:tr>
              <a:tr h="30718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Utdanningsetaten​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Bestilt januar 2021​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436739721"/>
                  </a:ext>
                </a:extLst>
              </a:tr>
              <a:tr h="65501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Klimaetaten​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Signerer kontrakter, rammeavtaler og avrop​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3793364577"/>
                  </a:ext>
                </a:extLst>
              </a:tr>
              <a:tr h="65501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Vann- og avløpsetaten​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buNone/>
                      </a:pPr>
                      <a:r>
                        <a:rPr lang="nb-NO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nb-N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Signerer kontrakter, rammeavtaler og avrop​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569413702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Oslobygg KF​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600" b="0" i="0" u="none" strike="noStrike" noProof="0" dirty="0">
                          <a:effectLst/>
                          <a:latin typeface="Calibri"/>
                        </a:rPr>
                        <a:t>Signerer kontrakter, endringer, rammeavtaler og avrop</a:t>
                      </a:r>
                      <a:endParaRPr lang="nb-NO" dirty="0"/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2133218930"/>
                  </a:ext>
                </a:extLst>
              </a:tr>
              <a:tr h="30718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Bydel Stovner​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Bestilt 27. oktober 2021​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645051633"/>
                  </a:ext>
                </a:extLst>
              </a:tr>
              <a:tr h="30718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Eiendom og byfornyelsesetaten​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Bestilt den 2. november 2021​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1088823812"/>
                  </a:ext>
                </a:extLst>
              </a:tr>
              <a:tr h="53936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Velferdsetaten​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dirty="0">
                          <a:effectLst/>
                        </a:rPr>
                        <a:t>Signerer kontrakter, endringer, rammeavtaler og avrop</a:t>
                      </a:r>
                      <a:endParaRPr lang="nb-NO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330052198"/>
                  </a:ext>
                </a:extLst>
              </a:tr>
              <a:tr h="30718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600" dirty="0">
                          <a:effectLst/>
                        </a:rPr>
                        <a:t>Bydel Grünerløkka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buNone/>
                      </a:pPr>
                      <a:r>
                        <a:rPr lang="nb-NO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600" dirty="0">
                          <a:effectLst/>
                        </a:rPr>
                        <a:t>Bestilt den 30. juni 2022</a:t>
                      </a: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212257773"/>
                  </a:ext>
                </a:extLst>
              </a:tr>
              <a:tr h="307184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b="1" dirty="0">
                          <a:effectLst/>
                        </a:rPr>
                        <a:t>Totalt​</a:t>
                      </a:r>
                      <a:endParaRPr lang="nb-NO" sz="16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600" b="1">
                          <a:solidFill>
                            <a:schemeClr val="tx1"/>
                          </a:solidFill>
                          <a:effectLst/>
                        </a:rPr>
                        <a:t>545</a:t>
                      </a:r>
                      <a:endParaRPr lang="nb-NO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8767" marR="78767" marT="39384" marB="39384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nb-NO" sz="1600" b="1" dirty="0">
                          <a:effectLst/>
                        </a:rPr>
                        <a:t>​</a:t>
                      </a:r>
                      <a:endParaRPr lang="nb-NO" sz="16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67" marR="78767" marT="39384" marB="39384"/>
                </a:tc>
                <a:extLst>
                  <a:ext uri="{0D108BD9-81ED-4DB2-BD59-A6C34878D82A}">
                    <a16:rowId xmlns:a16="http://schemas.microsoft.com/office/drawing/2014/main" val="308680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784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GDPR funksjonalitet i KGV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606885"/>
            <a:ext cx="9469438" cy="4060824"/>
          </a:xfrm>
        </p:spPr>
        <p:txBody>
          <a:bodyPr/>
          <a:lstStyle/>
          <a:p>
            <a:pPr marL="215900" indent="-215900"/>
            <a:r>
              <a:rPr lang="nb-NO" dirty="0"/>
              <a:t>UKE har utarbeidet veileder for bruk av GDPR funksjonaliteten i KGV</a:t>
            </a:r>
          </a:p>
          <a:p>
            <a:pPr marL="575945" lvl="2" indent="-179705"/>
            <a:r>
              <a:rPr lang="nb-NO" dirty="0"/>
              <a:t>ROS analyse har vist at det behov for opplæring og forståelse for bruk av GDPR funksjonaliteten i KGV.</a:t>
            </a:r>
            <a:r>
              <a:rPr lang="nb-NO" dirty="0">
                <a:solidFill>
                  <a:srgbClr val="FF0000"/>
                </a:solidFill>
              </a:rPr>
              <a:t> </a:t>
            </a:r>
          </a:p>
          <a:p>
            <a:pPr marL="215900" indent="-215900"/>
            <a:r>
              <a:rPr lang="nb-NO" dirty="0"/>
              <a:t>GDPR funksjonaliteten i KGV:</a:t>
            </a:r>
          </a:p>
          <a:p>
            <a:pPr marL="575945" lvl="2" indent="-179705"/>
            <a:r>
              <a:rPr lang="nb-NO" dirty="0"/>
              <a:t>En ren slettefunksjon for å slette tilbudsdokumenter</a:t>
            </a:r>
          </a:p>
          <a:p>
            <a:pPr marL="575945" lvl="2" indent="-179705"/>
            <a:r>
              <a:rPr lang="nb-NO" dirty="0"/>
              <a:t>Funksjonaliteten kan også slette meldinger og spørsmål og svar som er sendt i KGV</a:t>
            </a:r>
          </a:p>
          <a:p>
            <a:pPr marL="575945" lvl="2" indent="-179705"/>
            <a:r>
              <a:rPr lang="nb-NO" dirty="0"/>
              <a:t>Viktig å lagre all dokumentasjon i arkivsystemet før sletting</a:t>
            </a:r>
          </a:p>
          <a:p>
            <a:pPr marL="575945" lvl="2" indent="-179705"/>
            <a:r>
              <a:rPr lang="nb-NO" dirty="0"/>
              <a:t>Anbefaler å slette alle tilbudsdokumentene i konkurransen</a:t>
            </a:r>
          </a:p>
          <a:p>
            <a:pPr marL="215900" indent="-215900"/>
            <a:r>
              <a:rPr lang="nb-NO" dirty="0"/>
              <a:t>Virksomhetene har ansvaret for:</a:t>
            </a:r>
          </a:p>
          <a:p>
            <a:pPr marL="575945" lvl="2" indent="-179705"/>
            <a:r>
              <a:rPr lang="nb-NO" dirty="0"/>
              <a:t>Forankre GDPR hos ledelsen i virksomheten</a:t>
            </a:r>
          </a:p>
          <a:p>
            <a:pPr marL="575945" lvl="2" indent="-179705"/>
            <a:r>
              <a:rPr lang="nb-NO" dirty="0"/>
              <a:t>Gjennomføre ROS analyse – UKE vil sende brev til virksomhetene om bruk av GDPR funksjonaliteten og fokus på personvern ved bruk av KGV</a:t>
            </a:r>
          </a:p>
          <a:p>
            <a:pPr marL="575945" lvl="2" indent="-179705">
              <a:buClr>
                <a:srgbClr val="8B5D3D"/>
              </a:buClr>
            </a:pPr>
            <a:r>
              <a:rPr lang="nb-NO" dirty="0"/>
              <a:t>Utarbeide egne rutiner for arkivering og sletting av dokumenter i KGV</a:t>
            </a:r>
          </a:p>
          <a:p>
            <a:pPr marL="396240" lvl="2" indent="0">
              <a:buClr>
                <a:srgbClr val="8B5D3D"/>
              </a:buClr>
              <a:buNone/>
            </a:pPr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38527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3052" y="258183"/>
            <a:ext cx="10024811" cy="912283"/>
          </a:xfrm>
        </p:spPr>
        <p:txBody>
          <a:bodyPr>
            <a:normAutofit/>
          </a:bodyPr>
          <a:lstStyle/>
          <a:p>
            <a:r>
              <a:rPr lang="nb-NO" dirty="0"/>
              <a:t>Anskaffe nytt konkurransegjennomføringsverktøy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48230"/>
            <a:ext cx="9469438" cy="4060824"/>
          </a:xfrm>
        </p:spPr>
        <p:txBody>
          <a:bodyPr/>
          <a:lstStyle/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r>
              <a:rPr lang="nb-NO" sz="2000" dirty="0"/>
              <a:t>Oslo kommune har gjennomført intensjonskunngjøring – Ingen innvendinger fra markedet</a:t>
            </a:r>
          </a:p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r>
              <a:rPr lang="nb-NO" sz="2000" dirty="0"/>
              <a:t>Dagens avtale forlenges med 1 + 1 år fra den 06.08.2023. </a:t>
            </a:r>
          </a:p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r>
              <a:rPr lang="nb-NO" sz="2000" dirty="0"/>
              <a:t>Monopolsituasjon - Ingen nye løsninger som tilfredsstiller krav til KGV per dags dato når det gjelder språk og LOA/FOA</a:t>
            </a:r>
          </a:p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r>
              <a:rPr lang="nb-NO" sz="2000" dirty="0"/>
              <a:t>Flere aktører som utvikler nye løsninger</a:t>
            </a:r>
          </a:p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r>
              <a:rPr lang="nb-NO" sz="2000" dirty="0"/>
              <a:t>Statnett og VY har inngått avtale med </a:t>
            </a:r>
            <a:r>
              <a:rPr lang="nb-NO" sz="2000" dirty="0" err="1"/>
              <a:t>Ivalua</a:t>
            </a:r>
            <a:r>
              <a:rPr lang="nb-NO" sz="2000" dirty="0"/>
              <a:t> (Fransk selskap) for utvikling og implementering av nytt KGV/KAV system</a:t>
            </a:r>
          </a:p>
          <a:p>
            <a:pPr marL="0" lvl="1" indent="0">
              <a:spcBef>
                <a:spcPts val="1800"/>
              </a:spcBef>
              <a:buClr>
                <a:srgbClr val="424456"/>
              </a:buClr>
              <a:buSzPct val="100000"/>
              <a:buNone/>
            </a:pPr>
            <a:endParaRPr lang="nb-NO" sz="2000" dirty="0"/>
          </a:p>
          <a:p>
            <a:pPr marL="216000" lvl="1" indent="-216000">
              <a:spcBef>
                <a:spcPts val="1800"/>
              </a:spcBef>
              <a:buClr>
                <a:srgbClr val="424456"/>
              </a:buClr>
              <a:buSzPct val="100000"/>
              <a:buBlip>
                <a:blip r:embed="rId2"/>
              </a:buBlip>
            </a:pPr>
            <a:endParaRPr lang="nb-NO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8925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Superbrukerforum, workplace, kurs og intranett 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84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651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Superbrukerforum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Arrangeres </a:t>
            </a:r>
            <a:r>
              <a:rPr lang="nb-NO" dirty="0" err="1"/>
              <a:t>ca</a:t>
            </a:r>
            <a:r>
              <a:rPr lang="nb-NO" dirty="0"/>
              <a:t> 2 ganger i året</a:t>
            </a:r>
          </a:p>
          <a:p>
            <a:r>
              <a:rPr lang="nb-NO" dirty="0"/>
              <a:t>Arena for superbrukere hvor de kan møte og utveksle erfaringer med andre superbrukere</a:t>
            </a:r>
          </a:p>
          <a:p>
            <a:r>
              <a:rPr lang="nb-NO" dirty="0"/>
              <a:t>Her vil det bli tatt opp temaer som er aktuell for Oslo kommune </a:t>
            </a:r>
          </a:p>
          <a:p>
            <a:r>
              <a:rPr lang="nb-NO" dirty="0"/>
              <a:t>Presentasjon av nye løsninger i KGV/KAV</a:t>
            </a:r>
          </a:p>
          <a:p>
            <a:r>
              <a:rPr lang="nb-NO" dirty="0"/>
              <a:t>Interne og eksterne foredragsholdere</a:t>
            </a:r>
          </a:p>
          <a:p>
            <a:pPr marL="0" indent="0">
              <a:buNone/>
            </a:pPr>
            <a:endParaRPr lang="nb-NO" sz="17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9815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Workplace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5900" indent="-215900"/>
            <a:r>
              <a:rPr lang="nb-NO" dirty="0"/>
              <a:t>SAM/KGV</a:t>
            </a:r>
          </a:p>
          <a:p>
            <a:pPr marL="215900" indent="-215900"/>
            <a:r>
              <a:rPr lang="nb-NO" dirty="0"/>
              <a:t>Superbrukere har tilgang </a:t>
            </a:r>
          </a:p>
          <a:p>
            <a:pPr marL="215900" indent="-215900"/>
            <a:r>
              <a:rPr lang="nb-NO" dirty="0"/>
              <a:t>Anbefaler at workplace gruppa benyttes som en arena for spørsmål og svar</a:t>
            </a:r>
          </a:p>
          <a:p>
            <a:pPr marL="215900" indent="-215900"/>
            <a:r>
              <a:rPr lang="nb-NO" dirty="0"/>
              <a:t>Tjenesteforvalter bruker </a:t>
            </a:r>
            <a:r>
              <a:rPr lang="nb-NO" dirty="0" err="1"/>
              <a:t>workplace</a:t>
            </a:r>
            <a:r>
              <a:rPr lang="nb-NO" dirty="0"/>
              <a:t> gruppa for å sende ut informasjon om KGV/KAV</a:t>
            </a:r>
          </a:p>
          <a:p>
            <a:pPr marL="215900" indent="-215900"/>
            <a:r>
              <a:rPr lang="nb-NO" dirty="0"/>
              <a:t>Tjenesteforvalter gir tilgang til workplace gruppa – Ta kontakt hvis det er noen dere mener bør legges til i gruppa</a:t>
            </a:r>
          </a:p>
          <a:p>
            <a:pPr marL="215900" indent="-215900"/>
            <a:r>
              <a:rPr lang="nb-NO" dirty="0"/>
              <a:t>Anbefaler superbrukere å bruker workplace gruppa aktivt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533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Opplæring/Kurs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Superbrukeropplæring: </a:t>
            </a:r>
          </a:p>
          <a:p>
            <a:pPr lvl="1"/>
            <a:r>
              <a:rPr lang="nb-NO" dirty="0"/>
              <a:t>1 gang i året</a:t>
            </a:r>
          </a:p>
          <a:p>
            <a:pPr lvl="1"/>
            <a:r>
              <a:rPr lang="nb-NO" dirty="0"/>
              <a:t>Opplæring ved behov i virksomhetene</a:t>
            </a:r>
          </a:p>
          <a:p>
            <a:r>
              <a:rPr lang="nb-NO" dirty="0"/>
              <a:t>Brukeropplæring</a:t>
            </a:r>
          </a:p>
          <a:p>
            <a:pPr lvl="1"/>
            <a:r>
              <a:rPr lang="nb-NO" dirty="0"/>
              <a:t>Superbruker i virksomheten gjennomfører opplæring</a:t>
            </a:r>
          </a:p>
          <a:p>
            <a:pPr lvl="1"/>
            <a:r>
              <a:rPr lang="nb-NO" dirty="0"/>
              <a:t>Skjer løpende med nye brukere</a:t>
            </a:r>
          </a:p>
          <a:p>
            <a:pPr lvl="1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42789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Intranett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Introduksjon og beskrivelse av KGV/KAV</a:t>
            </a:r>
          </a:p>
          <a:p>
            <a:r>
              <a:rPr lang="nb-NO" dirty="0"/>
              <a:t>Veiledere og opplæringsmateriell</a:t>
            </a:r>
          </a:p>
          <a:p>
            <a:r>
              <a:rPr lang="nb-NO" dirty="0"/>
              <a:t>Oversikt over superbrukere i de forskjellige virksomhetene</a:t>
            </a:r>
          </a:p>
          <a:p>
            <a:r>
              <a:rPr lang="nb-NO" dirty="0"/>
              <a:t>Oversikt over de forskjellige rollene i KGV/KAV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Superbrukerrollen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250709"/>
            <a:ext cx="9469438" cy="40608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En superbruker har som rolle å forvalte KGV/KAV i egen virksomhet. Dette innebærer å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administrere KGV/KAV,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opplæring av brukere og være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kontaktpunkt for brukerne i egen virksomhet og tjenesteforvalter i UKE.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Tilgang som virksomhetsadministrator. </a:t>
            </a:r>
          </a:p>
          <a:p>
            <a:pPr marL="0" indent="0">
              <a:buNone/>
            </a:pPr>
            <a:r>
              <a:rPr lang="nb-NO" dirty="0"/>
              <a:t>Hver virksomhet har én eller flere superbrukere som kan kontaktes. Her er oversikt over alle superbrukere i de forskjellige virksomhetene: </a:t>
            </a:r>
            <a:r>
              <a:rPr lang="nb-NO" dirty="0">
                <a:hlinkClick r:id="rId2"/>
              </a:rPr>
              <a:t>https://felles.intranett.oslo.kommune.no/verktoy-og-systemer/konkurransegjennomforingsverktoy-kgv/kgv-roller/</a:t>
            </a:r>
            <a:r>
              <a:rPr lang="nb-NO" dirty="0"/>
              <a:t> 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20.11.2022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636195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2)">
  <a:themeElements>
    <a:clrScheme name="Moder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48E11B128456F64BBF1AB16D0789EBAC" ma:contentTypeVersion="6" ma:contentTypeDescription="Felles innholdstype for Oslo Kommune" ma:contentTypeScope="" ma:versionID="5f44bafd58411e1ea132f6149bb3a305">
  <xsd:schema xmlns:xsd="http://www.w3.org/2001/XMLSchema" xmlns:xs="http://www.w3.org/2001/XMLSchema" xmlns:p="http://schemas.microsoft.com/office/2006/metadata/properties" xmlns:ns2="7ed84371-acf6-4102-828c-2caf905b4736" xmlns:ns3="0321b1da-4428-48dc-bfc8-562556f68b88" targetNamespace="http://schemas.microsoft.com/office/2006/metadata/properties" ma:root="true" ma:fieldsID="293fdaeddb4a128e3f9e98f4fd3a4cd8" ns2:_="" ns3:_="">
    <xsd:import namespace="7ed84371-acf6-4102-828c-2caf905b4736"/>
    <xsd:import namespace="0321b1da-4428-48dc-bfc8-562556f68b88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1b1da-4428-48dc-bfc8-562556f6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E3799-865D-48E9-A1DD-E33C164B009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10B0258-E542-4EB9-89CA-F9F1B78F7E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6856FF-633F-441E-B9D3-2BE2DB212DB2}">
  <ds:schemaRefs>
    <ds:schemaRef ds:uri="0321b1da-4428-48dc-bfc8-562556f68b88"/>
    <ds:schemaRef ds:uri="http://purl.org/dc/elements/1.1/"/>
    <ds:schemaRef ds:uri="http://schemas.microsoft.com/office/2006/metadata/properties"/>
    <ds:schemaRef ds:uri="http://purl.org/dc/terms/"/>
    <ds:schemaRef ds:uri="7ed84371-acf6-4102-828c-2caf905b4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C650602-179D-4114-AFA9-CA1A71A370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4371-acf6-4102-828c-2caf905b4736"/>
    <ds:schemaRef ds:uri="0321b1da-4428-48dc-bfc8-562556f68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21437</TotalTime>
  <Words>3801</Words>
  <Application>Microsoft Office PowerPoint</Application>
  <PresentationFormat>Widescreen</PresentationFormat>
  <Paragraphs>646</Paragraphs>
  <Slides>88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88</vt:i4>
      </vt:variant>
    </vt:vector>
  </HeadingPairs>
  <TitlesOfParts>
    <vt:vector size="89" baseType="lpstr">
      <vt:lpstr>UKE-mal(2)</vt:lpstr>
      <vt:lpstr>KGV og KAV verktøy fra EU-Supply Superbrukeropplæring</vt:lpstr>
      <vt:lpstr>Agenda</vt:lpstr>
      <vt:lpstr>Historikk</vt:lpstr>
      <vt:lpstr>Volumtall  - virksomheter, brukere og konkurranser</vt:lpstr>
      <vt:lpstr>Roller og oppgaver</vt:lpstr>
      <vt:lpstr>Roller i KGV/KAV</vt:lpstr>
      <vt:lpstr>Tjenesteforvalterrollen</vt:lpstr>
      <vt:lpstr>Tjenesteforvalters oppgaver</vt:lpstr>
      <vt:lpstr>Superbrukerrollen</vt:lpstr>
      <vt:lpstr>Superbrukers oppgaver</vt:lpstr>
      <vt:lpstr>Superbrukers oppgaver forts…</vt:lpstr>
      <vt:lpstr>Brukerrollen </vt:lpstr>
      <vt:lpstr>Brukers oppgaver</vt:lpstr>
      <vt:lpstr>Tilgangsstyring og brukertilgang</vt:lpstr>
      <vt:lpstr>Tilgangsstyring</vt:lpstr>
      <vt:lpstr>Tilgangsstyring forts…</vt:lpstr>
      <vt:lpstr>Opprette og slette brukere</vt:lpstr>
      <vt:lpstr>Opprette bruker</vt:lpstr>
      <vt:lpstr>Opprette bruker</vt:lpstr>
      <vt:lpstr>Opprette bruker – informasjon til brukere</vt:lpstr>
      <vt:lpstr>Sletting av brukere</vt:lpstr>
      <vt:lpstr>Endring av eierskap ved sletting av bruker</vt:lpstr>
      <vt:lpstr>Endring av eierskap ved sletting av bruker</vt:lpstr>
      <vt:lpstr>Endring av eierskap ved sletting av bruker</vt:lpstr>
      <vt:lpstr>Opplæring og oppfølging av brukere i virksomheten</vt:lpstr>
      <vt:lpstr>Virksomhetsadministrasjon</vt:lpstr>
      <vt:lpstr>Virksomhetsadministrasjon</vt:lpstr>
      <vt:lpstr>Sjekklisten i virksomhetsadministrasjon</vt:lpstr>
      <vt:lpstr>Virksomhetsinformasjon – Endre informasjon</vt:lpstr>
      <vt:lpstr>Virksomhetsinformasjon</vt:lpstr>
      <vt:lpstr>Virksomhetens profil</vt:lpstr>
      <vt:lpstr>Logo</vt:lpstr>
      <vt:lpstr>Virksomhetsprofil</vt:lpstr>
      <vt:lpstr>Virksomhetens profil</vt:lpstr>
      <vt:lpstr>Noen aktuelle tjenester</vt:lpstr>
      <vt:lpstr>Aktuelle tjenester</vt:lpstr>
      <vt:lpstr>Dokumentmapper</vt:lpstr>
      <vt:lpstr>Dokumentmapper forts…</vt:lpstr>
      <vt:lpstr>Dokumentmapper forts…</vt:lpstr>
      <vt:lpstr>Dokumentmapper – Lage mappe</vt:lpstr>
      <vt:lpstr>Dokumentmapper – Administrer mappe</vt:lpstr>
      <vt:lpstr>Dokumentmapper – Laste opp filer</vt:lpstr>
      <vt:lpstr>Dokumentmapper – Last opp dokumenter forts..</vt:lpstr>
      <vt:lpstr>Testleverandør</vt:lpstr>
      <vt:lpstr>Testleverandør forts…</vt:lpstr>
      <vt:lpstr>Testleverandør forts…</vt:lpstr>
      <vt:lpstr>Prosedyremaler</vt:lpstr>
      <vt:lpstr>Prosedyremaler</vt:lpstr>
      <vt:lpstr>Prosedyremaler forts….</vt:lpstr>
      <vt:lpstr>Prosedyremaler forts….</vt:lpstr>
      <vt:lpstr>Invitasjons- og kontraktsbrevmaler</vt:lpstr>
      <vt:lpstr>Invitasjons- og kontraktsbrevmaler forts…</vt:lpstr>
      <vt:lpstr>Oppdatere eksisterende brevmaler</vt:lpstr>
      <vt:lpstr>Oppdatere eksisterende brevmaler forts..</vt:lpstr>
      <vt:lpstr>Lage invitasjons- og kontraktsbrevmaler</vt:lpstr>
      <vt:lpstr>Lage invitasjons- og kontraktsbrevmaler forts..</vt:lpstr>
      <vt:lpstr>Lage invitasjons- og kontraktsbrevmaler forts..</vt:lpstr>
      <vt:lpstr>Sletting av maler</vt:lpstr>
      <vt:lpstr>Endre navn på mal</vt:lpstr>
      <vt:lpstr>Endre navn på mal forts…</vt:lpstr>
      <vt:lpstr>Oppgaveinnstillinger</vt:lpstr>
      <vt:lpstr>Oppgaveinnstillinger</vt:lpstr>
      <vt:lpstr>Oppgaveinnstillinger</vt:lpstr>
      <vt:lpstr>Lage oppgaver i KGV</vt:lpstr>
      <vt:lpstr>Lage oppgaver i KGV forts…</vt:lpstr>
      <vt:lpstr>Lage oppgaver i KGV forts…</vt:lpstr>
      <vt:lpstr>Lage oppgaver i KGV forts…</vt:lpstr>
      <vt:lpstr>Lage oppgaver i KGV forts…</vt:lpstr>
      <vt:lpstr>Lage oppgaver i KAV</vt:lpstr>
      <vt:lpstr>Lage oppgaver i KAV forts…</vt:lpstr>
      <vt:lpstr>Lage oppgaver i KAV forts…</vt:lpstr>
      <vt:lpstr>Oversikt over oppgaver</vt:lpstr>
      <vt:lpstr>Oversikt over alle dine oppgaver i KGV/KAV</vt:lpstr>
      <vt:lpstr>Lag brukergrupper</vt:lpstr>
      <vt:lpstr>Lag brukergrupper forts….</vt:lpstr>
      <vt:lpstr>Lag brukergrupper forts….</vt:lpstr>
      <vt:lpstr>Lag brukergrupper forts….</vt:lpstr>
      <vt:lpstr>Lag brukergrupper forts….</vt:lpstr>
      <vt:lpstr>Aktuelle funksjonaliteter </vt:lpstr>
      <vt:lpstr>Robot – Automatisk arkivering fra KGV til ACOS Websak </vt:lpstr>
      <vt:lpstr>Status digital signatur </vt:lpstr>
      <vt:lpstr>GDPR funksjonalitet i KGV</vt:lpstr>
      <vt:lpstr>Anskaffe nytt konkurransegjennomføringsverktøy</vt:lpstr>
      <vt:lpstr>Superbrukerforum, workplace, kurs og intranett </vt:lpstr>
      <vt:lpstr>Superbrukerforum</vt:lpstr>
      <vt:lpstr>Workplace</vt:lpstr>
      <vt:lpstr>Opplæring/Kurs</vt:lpstr>
      <vt:lpstr>Intranett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KGV verktøy fra EU-Supply</dc:title>
  <dc:creator>Meld inn i Domenet</dc:creator>
  <cp:lastModifiedBy>Kåre Steinsbu</cp:lastModifiedBy>
  <cp:revision>833</cp:revision>
  <cp:lastPrinted>2019-10-24T08:22:44Z</cp:lastPrinted>
  <dcterms:created xsi:type="dcterms:W3CDTF">2019-07-09T10:58:27Z</dcterms:created>
  <dcterms:modified xsi:type="dcterms:W3CDTF">2022-11-21T08:48:50Z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2021-11-24T18:53:04Z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4036626d-8910-4d6b-b638-8e5b3fc17ec9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0x01010016F48F0717DDBC43A26F9C4EC94D925E0048E11B128456F64BBF1AB16D0789EBAC</vt:lpwstr>
  </property>
  <property fmtid="{D5CDD505-2E9C-101B-9397-08002B2CF9AE}" pid="10" name="Order">
    <vt:r8>100</vt:r8>
  </property>
  <property fmtid="{D5CDD505-2E9C-101B-9397-08002B2CF9AE}" pid="11" name="_ExtendedDescription">
    <vt:lpwstr/>
  </property>
</Properties>
</file>