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  <p:sldMasterId id="2147483868" r:id="rId5"/>
  </p:sldMasterIdLst>
  <p:notesMasterIdLst>
    <p:notesMasterId r:id="rId24"/>
  </p:notesMasterIdLst>
  <p:sldIdLst>
    <p:sldId id="389" r:id="rId6"/>
    <p:sldId id="424" r:id="rId7"/>
    <p:sldId id="410" r:id="rId8"/>
    <p:sldId id="421" r:id="rId9"/>
    <p:sldId id="411" r:id="rId10"/>
    <p:sldId id="394" r:id="rId11"/>
    <p:sldId id="393" r:id="rId12"/>
    <p:sldId id="408" r:id="rId13"/>
    <p:sldId id="407" r:id="rId14"/>
    <p:sldId id="406" r:id="rId15"/>
    <p:sldId id="415" r:id="rId16"/>
    <p:sldId id="423" r:id="rId17"/>
    <p:sldId id="417" r:id="rId18"/>
    <p:sldId id="426" r:id="rId19"/>
    <p:sldId id="427" r:id="rId20"/>
    <p:sldId id="418" r:id="rId21"/>
    <p:sldId id="420" r:id="rId22"/>
    <p:sldId id="425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slo Sans Office" panose="02000000000000000000" pitchFamily="2" charset="0"/>
      <p:regular r:id="rId29"/>
      <p:bold r:id="rId30"/>
      <p:italic r:id="rId31"/>
      <p:boldItalic r:id="rId3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9"/>
            <p14:sldId id="424"/>
            <p14:sldId id="410"/>
            <p14:sldId id="421"/>
            <p14:sldId id="411"/>
            <p14:sldId id="394"/>
            <p14:sldId id="393"/>
            <p14:sldId id="408"/>
            <p14:sldId id="407"/>
            <p14:sldId id="406"/>
            <p14:sldId id="415"/>
            <p14:sldId id="423"/>
            <p14:sldId id="417"/>
            <p14:sldId id="426"/>
            <p14:sldId id="427"/>
            <p14:sldId id="418"/>
            <p14:sldId id="420"/>
            <p14:sldId id="425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4DA5B-F6AF-153F-F083-F02A8BFD0B0C}" v="39" dt="2022-01-27T09:58:35.660"/>
    <p1510:client id="{11F1C1D8-33A5-67BA-2BA6-6928862D58BC}" v="1" dt="2022-01-28T09:06:47.728"/>
    <p1510:client id="{1B77822D-756F-472C-612A-0C748E32DF6F}" v="1930" dt="2022-01-25T12:11:28.347"/>
    <p1510:client id="{2E258B05-13C0-35EA-8D23-F020C498FD08}" v="998" dt="2022-02-15T14:42:22.912"/>
    <p1510:client id="{5E59171C-0C10-E3B8-22D8-E10B10218A8B}" v="10" dt="2022-02-16T12:13:06.577"/>
    <p1510:client id="{7AF2B8DA-2928-63D7-FBE7-59B7D13029E7}" v="117" dt="2022-03-22T09:10:58.474"/>
    <p1510:client id="{8F4FE2B0-13F2-5297-C8B6-63F7EAD5B5C6}" v="741" dt="2022-01-25T11:20:52.641"/>
    <p1510:client id="{97AE26A1-D047-1425-C517-92E0B28AC5FA}" v="43" dt="2022-03-16T11:45:07.754"/>
    <p1510:client id="{AF4A28F6-8140-E993-47CE-B5F1C2CA4097}" v="224" dt="2022-03-30T11:20:18.211"/>
    <p1510:client id="{B777335C-913A-FD30-AAE5-F2B4227CDB42}" v="15" dt="2022-01-25T11:29:29.290"/>
    <p1510:client id="{C6BC1D2B-E797-FF90-0F78-4E38CD3ABFCD}" v="2" dt="2022-05-30T06:53:13.540"/>
    <p1510:client id="{C7E64E9C-70E0-A509-42C9-75D6DA1BDF34}" v="4" dt="2022-03-30T11:26:41.948"/>
    <p1510:client id="{CD93776B-16F1-7143-6292-3B5C386D2621}" v="22" dt="2022-05-24T07:49:19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682"/>
  </p:normalViewPr>
  <p:slideViewPr>
    <p:cSldViewPr snapToGrid="0" snapToObjects="1" showGuides="1">
      <p:cViewPr varScale="1">
        <p:scale>
          <a:sx n="112" d="100"/>
          <a:sy n="112" d="100"/>
        </p:scale>
        <p:origin x="43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ve Rosland" userId="S::arve.rosland@bym.oslo.kommune.no::08287838-7e9e-4c83-8e6e-465a9adcdb5e" providerId="AD" clId="Web-{7AF2B8DA-2928-63D7-FBE7-59B7D13029E7}"/>
    <pc:docChg chg="modSld">
      <pc:chgData name="Arve Rosland" userId="S::arve.rosland@bym.oslo.kommune.no::08287838-7e9e-4c83-8e6e-465a9adcdb5e" providerId="AD" clId="Web-{7AF2B8DA-2928-63D7-FBE7-59B7D13029E7}" dt="2022-03-22T09:10:58.459" v="75" actId="20577"/>
      <pc:docMkLst>
        <pc:docMk/>
      </pc:docMkLst>
      <pc:sldChg chg="modSp">
        <pc:chgData name="Arve Rosland" userId="S::arve.rosland@bym.oslo.kommune.no::08287838-7e9e-4c83-8e6e-465a9adcdb5e" providerId="AD" clId="Web-{7AF2B8DA-2928-63D7-FBE7-59B7D13029E7}" dt="2022-03-22T08:58:47.681" v="25" actId="20577"/>
        <pc:sldMkLst>
          <pc:docMk/>
          <pc:sldMk cId="2175443927" sldId="395"/>
        </pc:sldMkLst>
        <pc:spChg chg="mod">
          <ac:chgData name="Arve Rosland" userId="S::arve.rosland@bym.oslo.kommune.no::08287838-7e9e-4c83-8e6e-465a9adcdb5e" providerId="AD" clId="Web-{7AF2B8DA-2928-63D7-FBE7-59B7D13029E7}" dt="2022-03-22T08:58:47.681" v="25" actId="20577"/>
          <ac:spMkLst>
            <pc:docMk/>
            <pc:sldMk cId="2175443927" sldId="395"/>
            <ac:spMk id="6" creationId="{00000000-0000-0000-0000-000000000000}"/>
          </ac:spMkLst>
        </pc:spChg>
      </pc:sldChg>
      <pc:sldChg chg="modSp">
        <pc:chgData name="Arve Rosland" userId="S::arve.rosland@bym.oslo.kommune.no::08287838-7e9e-4c83-8e6e-465a9adcdb5e" providerId="AD" clId="Web-{7AF2B8DA-2928-63D7-FBE7-59B7D13029E7}" dt="2022-03-22T09:10:58.459" v="75" actId="20577"/>
        <pc:sldMkLst>
          <pc:docMk/>
          <pc:sldMk cId="1461969381" sldId="397"/>
        </pc:sldMkLst>
        <pc:spChg chg="mod">
          <ac:chgData name="Arve Rosland" userId="S::arve.rosland@bym.oslo.kommune.no::08287838-7e9e-4c83-8e6e-465a9adcdb5e" providerId="AD" clId="Web-{7AF2B8DA-2928-63D7-FBE7-59B7D13029E7}" dt="2022-03-22T09:10:58.459" v="75" actId="20577"/>
          <ac:spMkLst>
            <pc:docMk/>
            <pc:sldMk cId="1461969381" sldId="397"/>
            <ac:spMk id="4" creationId="{A4ADCB2C-8F26-4CF6-8F60-985186C689B0}"/>
          </ac:spMkLst>
        </pc:spChg>
      </pc:sldChg>
      <pc:sldChg chg="modSp">
        <pc:chgData name="Arve Rosland" userId="S::arve.rosland@bym.oslo.kommune.no::08287838-7e9e-4c83-8e6e-465a9adcdb5e" providerId="AD" clId="Web-{7AF2B8DA-2928-63D7-FBE7-59B7D13029E7}" dt="2022-03-22T09:02:34.538" v="33" actId="20577"/>
        <pc:sldMkLst>
          <pc:docMk/>
          <pc:sldMk cId="4244135129" sldId="400"/>
        </pc:sldMkLst>
        <pc:spChg chg="mod">
          <ac:chgData name="Arve Rosland" userId="S::arve.rosland@bym.oslo.kommune.no::08287838-7e9e-4c83-8e6e-465a9adcdb5e" providerId="AD" clId="Web-{7AF2B8DA-2928-63D7-FBE7-59B7D13029E7}" dt="2022-03-22T09:02:34.538" v="33" actId="20577"/>
          <ac:spMkLst>
            <pc:docMk/>
            <pc:sldMk cId="4244135129" sldId="400"/>
            <ac:spMk id="3" creationId="{BD41539D-9A51-4578-94F7-2FFFAE108176}"/>
          </ac:spMkLst>
        </pc:spChg>
      </pc:sldChg>
      <pc:sldChg chg="modSp">
        <pc:chgData name="Arve Rosland" userId="S::arve.rosland@bym.oslo.kommune.no::08287838-7e9e-4c83-8e6e-465a9adcdb5e" providerId="AD" clId="Web-{7AF2B8DA-2928-63D7-FBE7-59B7D13029E7}" dt="2022-03-22T09:03:27.104" v="34" actId="20577"/>
        <pc:sldMkLst>
          <pc:docMk/>
          <pc:sldMk cId="1919985277" sldId="401"/>
        </pc:sldMkLst>
        <pc:spChg chg="mod">
          <ac:chgData name="Arve Rosland" userId="S::arve.rosland@bym.oslo.kommune.no::08287838-7e9e-4c83-8e6e-465a9adcdb5e" providerId="AD" clId="Web-{7AF2B8DA-2928-63D7-FBE7-59B7D13029E7}" dt="2022-03-22T09:03:27.104" v="34" actId="20577"/>
          <ac:spMkLst>
            <pc:docMk/>
            <pc:sldMk cId="1919985277" sldId="401"/>
            <ac:spMk id="3" creationId="{BD41539D-9A51-4578-94F7-2FFFAE108176}"/>
          </ac:spMkLst>
        </pc:spChg>
      </pc:sldChg>
      <pc:sldChg chg="modSp">
        <pc:chgData name="Arve Rosland" userId="S::arve.rosland@bym.oslo.kommune.no::08287838-7e9e-4c83-8e6e-465a9adcdb5e" providerId="AD" clId="Web-{7AF2B8DA-2928-63D7-FBE7-59B7D13029E7}" dt="2022-03-22T09:04:12.559" v="42" actId="20577"/>
        <pc:sldMkLst>
          <pc:docMk/>
          <pc:sldMk cId="2159870199" sldId="403"/>
        </pc:sldMkLst>
        <pc:spChg chg="mod">
          <ac:chgData name="Arve Rosland" userId="S::arve.rosland@bym.oslo.kommune.no::08287838-7e9e-4c83-8e6e-465a9adcdb5e" providerId="AD" clId="Web-{7AF2B8DA-2928-63D7-FBE7-59B7D13029E7}" dt="2022-03-22T09:04:12.559" v="42" actId="20577"/>
          <ac:spMkLst>
            <pc:docMk/>
            <pc:sldMk cId="2159870199" sldId="403"/>
            <ac:spMk id="3" creationId="{BD41539D-9A51-4578-94F7-2FFFAE108176}"/>
          </ac:spMkLst>
        </pc:spChg>
      </pc:sldChg>
      <pc:sldChg chg="modSp">
        <pc:chgData name="Arve Rosland" userId="S::arve.rosland@bym.oslo.kommune.no::08287838-7e9e-4c83-8e6e-465a9adcdb5e" providerId="AD" clId="Web-{7AF2B8DA-2928-63D7-FBE7-59B7D13029E7}" dt="2022-03-22T09:05:20.282" v="47" actId="20577"/>
        <pc:sldMkLst>
          <pc:docMk/>
          <pc:sldMk cId="3966063276" sldId="404"/>
        </pc:sldMkLst>
        <pc:spChg chg="mod">
          <ac:chgData name="Arve Rosland" userId="S::arve.rosland@bym.oslo.kommune.no::08287838-7e9e-4c83-8e6e-465a9adcdb5e" providerId="AD" clId="Web-{7AF2B8DA-2928-63D7-FBE7-59B7D13029E7}" dt="2022-03-22T09:05:20.282" v="47" actId="20577"/>
          <ac:spMkLst>
            <pc:docMk/>
            <pc:sldMk cId="3966063276" sldId="404"/>
            <ac:spMk id="6" creationId="{00000000-0000-0000-0000-000000000000}"/>
          </ac:spMkLst>
        </pc:spChg>
      </pc:sldChg>
      <pc:sldChg chg="addSp delSp modSp">
        <pc:chgData name="Arve Rosland" userId="S::arve.rosland@bym.oslo.kommune.no::08287838-7e9e-4c83-8e6e-465a9adcdb5e" providerId="AD" clId="Web-{7AF2B8DA-2928-63D7-FBE7-59B7D13029E7}" dt="2022-03-22T09:07:06.648" v="54"/>
        <pc:sldMkLst>
          <pc:docMk/>
          <pc:sldMk cId="149256615" sldId="408"/>
        </pc:sldMkLst>
        <pc:spChg chg="add del">
          <ac:chgData name="Arve Rosland" userId="S::arve.rosland@bym.oslo.kommune.no::08287838-7e9e-4c83-8e6e-465a9adcdb5e" providerId="AD" clId="Web-{7AF2B8DA-2928-63D7-FBE7-59B7D13029E7}" dt="2022-03-22T09:05:51.003" v="49"/>
          <ac:spMkLst>
            <pc:docMk/>
            <pc:sldMk cId="149256615" sldId="408"/>
            <ac:spMk id="2" creationId="{A5E13701-3CEE-D63E-0831-689E04A1DD49}"/>
          </ac:spMkLst>
        </pc:spChg>
        <pc:spChg chg="add del">
          <ac:chgData name="Arve Rosland" userId="S::arve.rosland@bym.oslo.kommune.no::08287838-7e9e-4c83-8e6e-465a9adcdb5e" providerId="AD" clId="Web-{7AF2B8DA-2928-63D7-FBE7-59B7D13029E7}" dt="2022-03-22T09:06:42.412" v="52"/>
          <ac:spMkLst>
            <pc:docMk/>
            <pc:sldMk cId="149256615" sldId="408"/>
            <ac:spMk id="3" creationId="{70B1EC29-50F2-0B02-237E-A006E468FA4F}"/>
          </ac:spMkLst>
        </pc:spChg>
        <pc:spChg chg="del">
          <ac:chgData name="Arve Rosland" userId="S::arve.rosland@bym.oslo.kommune.no::08287838-7e9e-4c83-8e6e-465a9adcdb5e" providerId="AD" clId="Web-{7AF2B8DA-2928-63D7-FBE7-59B7D13029E7}" dt="2022-03-22T09:06:25.880" v="50"/>
          <ac:spMkLst>
            <pc:docMk/>
            <pc:sldMk cId="149256615" sldId="408"/>
            <ac:spMk id="5" creationId="{8104D4FE-23DC-4F2A-A1AF-BED2D7CF49D4}"/>
          </ac:spMkLst>
        </pc:spChg>
        <pc:spChg chg="add del mod">
          <ac:chgData name="Arve Rosland" userId="S::arve.rosland@bym.oslo.kommune.no::08287838-7e9e-4c83-8e6e-465a9adcdb5e" providerId="AD" clId="Web-{7AF2B8DA-2928-63D7-FBE7-59B7D13029E7}" dt="2022-03-22T09:07:06.648" v="54"/>
          <ac:spMkLst>
            <pc:docMk/>
            <pc:sldMk cId="149256615" sldId="408"/>
            <ac:spMk id="8" creationId="{FD70BA00-1710-2882-9962-80D1990877C3}"/>
          </ac:spMkLst>
        </pc:spChg>
      </pc:sldChg>
    </pc:docChg>
  </pc:docChgLst>
  <pc:docChgLst>
    <pc:chgData name="Arve Rosland" userId="S::arve.rosland@bym.oslo.kommune.no::08287838-7e9e-4c83-8e6e-465a9adcdb5e" providerId="AD" clId="Web-{CD93776B-16F1-7143-6292-3B5C386D2621}"/>
    <pc:docChg chg="modSld">
      <pc:chgData name="Arve Rosland" userId="S::arve.rosland@bym.oslo.kommune.no::08287838-7e9e-4c83-8e6e-465a9adcdb5e" providerId="AD" clId="Web-{CD93776B-16F1-7143-6292-3B5C386D2621}" dt="2022-05-24T07:49:19.082" v="9" actId="20577"/>
      <pc:docMkLst>
        <pc:docMk/>
      </pc:docMkLst>
      <pc:sldChg chg="modSp">
        <pc:chgData name="Arve Rosland" userId="S::arve.rosland@bym.oslo.kommune.no::08287838-7e9e-4c83-8e6e-465a9adcdb5e" providerId="AD" clId="Web-{CD93776B-16F1-7143-6292-3B5C386D2621}" dt="2022-05-24T07:49:19.082" v="9" actId="20577"/>
        <pc:sldMkLst>
          <pc:docMk/>
          <pc:sldMk cId="2175443927" sldId="395"/>
        </pc:sldMkLst>
        <pc:spChg chg="mod">
          <ac:chgData name="Arve Rosland" userId="S::arve.rosland@bym.oslo.kommune.no::08287838-7e9e-4c83-8e6e-465a9adcdb5e" providerId="AD" clId="Web-{CD93776B-16F1-7143-6292-3B5C386D2621}" dt="2022-05-24T07:49:19.082" v="9" actId="20577"/>
          <ac:spMkLst>
            <pc:docMk/>
            <pc:sldMk cId="2175443927" sldId="395"/>
            <ac:spMk id="6" creationId="{00000000-0000-0000-0000-000000000000}"/>
          </ac:spMkLst>
        </pc:spChg>
      </pc:sldChg>
    </pc:docChg>
  </pc:docChgLst>
  <pc:docChgLst>
    <pc:chgData name="Richard Kongsteien" userId="S::richard.kongsteien@bym.oslo.kommune.no::f1c154ef-bdf5-4b70-af40-8312aa0fd886" providerId="AD" clId="Web-{AF4A28F6-8140-E993-47CE-B5F1C2CA4097}"/>
    <pc:docChg chg="modSld">
      <pc:chgData name="Richard Kongsteien" userId="S::richard.kongsteien@bym.oslo.kommune.no::f1c154ef-bdf5-4b70-af40-8312aa0fd886" providerId="AD" clId="Web-{AF4A28F6-8140-E993-47CE-B5F1C2CA4097}" dt="2022-03-30T11:20:18.211" v="189" actId="20577"/>
      <pc:docMkLst>
        <pc:docMk/>
      </pc:docMkLst>
      <pc:sldChg chg="modSp">
        <pc:chgData name="Richard Kongsteien" userId="S::richard.kongsteien@bym.oslo.kommune.no::f1c154ef-bdf5-4b70-af40-8312aa0fd886" providerId="AD" clId="Web-{AF4A28F6-8140-E993-47CE-B5F1C2CA4097}" dt="2022-03-30T11:12:33.011" v="0" actId="20577"/>
        <pc:sldMkLst>
          <pc:docMk/>
          <pc:sldMk cId="3918473815" sldId="389"/>
        </pc:sldMkLst>
        <pc:spChg chg="mod">
          <ac:chgData name="Richard Kongsteien" userId="S::richard.kongsteien@bym.oslo.kommune.no::f1c154ef-bdf5-4b70-af40-8312aa0fd886" providerId="AD" clId="Web-{AF4A28F6-8140-E993-47CE-B5F1C2CA4097}" dt="2022-03-30T11:12:33.011" v="0" actId="20577"/>
          <ac:spMkLst>
            <pc:docMk/>
            <pc:sldMk cId="3918473815" sldId="389"/>
            <ac:spMk id="6" creationId="{00000000-0000-0000-0000-000000000000}"/>
          </ac:spMkLst>
        </pc:spChg>
      </pc:sldChg>
      <pc:sldChg chg="modSp">
        <pc:chgData name="Richard Kongsteien" userId="S::richard.kongsteien@bym.oslo.kommune.no::f1c154ef-bdf5-4b70-af40-8312aa0fd886" providerId="AD" clId="Web-{AF4A28F6-8140-E993-47CE-B5F1C2CA4097}" dt="2022-03-30T11:15:11.958" v="62" actId="20577"/>
        <pc:sldMkLst>
          <pc:docMk/>
          <pc:sldMk cId="4079602159" sldId="394"/>
        </pc:sldMkLst>
        <pc:spChg chg="mod">
          <ac:chgData name="Richard Kongsteien" userId="S::richard.kongsteien@bym.oslo.kommune.no::f1c154ef-bdf5-4b70-af40-8312aa0fd886" providerId="AD" clId="Web-{AF4A28F6-8140-E993-47CE-B5F1C2CA4097}" dt="2022-03-30T11:15:11.958" v="62" actId="20577"/>
          <ac:spMkLst>
            <pc:docMk/>
            <pc:sldMk cId="4079602159" sldId="394"/>
            <ac:spMk id="27" creationId="{109D8C36-5519-4D98-8B6F-D0043F7DEF5B}"/>
          </ac:spMkLst>
        </pc:spChg>
      </pc:sldChg>
      <pc:sldChg chg="modSp">
        <pc:chgData name="Richard Kongsteien" userId="S::richard.kongsteien@bym.oslo.kommune.no::f1c154ef-bdf5-4b70-af40-8312aa0fd886" providerId="AD" clId="Web-{AF4A28F6-8140-E993-47CE-B5F1C2CA4097}" dt="2022-03-30T11:13:47.593" v="31" actId="20577"/>
        <pc:sldMkLst>
          <pc:docMk/>
          <pc:sldMk cId="2175443927" sldId="395"/>
        </pc:sldMkLst>
        <pc:spChg chg="mod">
          <ac:chgData name="Richard Kongsteien" userId="S::richard.kongsteien@bym.oslo.kommune.no::f1c154ef-bdf5-4b70-af40-8312aa0fd886" providerId="AD" clId="Web-{AF4A28F6-8140-E993-47CE-B5F1C2CA4097}" dt="2022-03-30T11:13:47.593" v="31" actId="20577"/>
          <ac:spMkLst>
            <pc:docMk/>
            <pc:sldMk cId="2175443927" sldId="395"/>
            <ac:spMk id="6" creationId="{00000000-0000-0000-0000-000000000000}"/>
          </ac:spMkLst>
        </pc:spChg>
      </pc:sldChg>
      <pc:sldChg chg="modSp">
        <pc:chgData name="Richard Kongsteien" userId="S::richard.kongsteien@bym.oslo.kommune.no::f1c154ef-bdf5-4b70-af40-8312aa0fd886" providerId="AD" clId="Web-{AF4A28F6-8140-E993-47CE-B5F1C2CA4097}" dt="2022-03-30T11:15:42.694" v="90" actId="20577"/>
        <pc:sldMkLst>
          <pc:docMk/>
          <pc:sldMk cId="2587158649" sldId="399"/>
        </pc:sldMkLst>
        <pc:spChg chg="mod">
          <ac:chgData name="Richard Kongsteien" userId="S::richard.kongsteien@bym.oslo.kommune.no::f1c154ef-bdf5-4b70-af40-8312aa0fd886" providerId="AD" clId="Web-{AF4A28F6-8140-E993-47CE-B5F1C2CA4097}" dt="2022-03-30T11:15:42.694" v="90" actId="20577"/>
          <ac:spMkLst>
            <pc:docMk/>
            <pc:sldMk cId="2587158649" sldId="399"/>
            <ac:spMk id="3" creationId="{BD41539D-9A51-4578-94F7-2FFFAE108176}"/>
          </ac:spMkLst>
        </pc:spChg>
      </pc:sldChg>
      <pc:sldChg chg="modSp">
        <pc:chgData name="Richard Kongsteien" userId="S::richard.kongsteien@bym.oslo.kommune.no::f1c154ef-bdf5-4b70-af40-8312aa0fd886" providerId="AD" clId="Web-{AF4A28F6-8140-E993-47CE-B5F1C2CA4097}" dt="2022-03-30T11:17:25.591" v="101" actId="20577"/>
        <pc:sldMkLst>
          <pc:docMk/>
          <pc:sldMk cId="4244135129" sldId="400"/>
        </pc:sldMkLst>
        <pc:spChg chg="mod">
          <ac:chgData name="Richard Kongsteien" userId="S::richard.kongsteien@bym.oslo.kommune.no::f1c154ef-bdf5-4b70-af40-8312aa0fd886" providerId="AD" clId="Web-{AF4A28F6-8140-E993-47CE-B5F1C2CA4097}" dt="2022-03-30T11:17:25.591" v="101" actId="20577"/>
          <ac:spMkLst>
            <pc:docMk/>
            <pc:sldMk cId="4244135129" sldId="400"/>
            <ac:spMk id="3" creationId="{BD41539D-9A51-4578-94F7-2FFFAE108176}"/>
          </ac:spMkLst>
        </pc:spChg>
      </pc:sldChg>
      <pc:sldChg chg="modSp">
        <pc:chgData name="Richard Kongsteien" userId="S::richard.kongsteien@bym.oslo.kommune.no::f1c154ef-bdf5-4b70-af40-8312aa0fd886" providerId="AD" clId="Web-{AF4A28F6-8140-E993-47CE-B5F1C2CA4097}" dt="2022-03-30T11:20:18.211" v="189" actId="20577"/>
        <pc:sldMkLst>
          <pc:docMk/>
          <pc:sldMk cId="1919985277" sldId="401"/>
        </pc:sldMkLst>
        <pc:spChg chg="mod">
          <ac:chgData name="Richard Kongsteien" userId="S::richard.kongsteien@bym.oslo.kommune.no::f1c154ef-bdf5-4b70-af40-8312aa0fd886" providerId="AD" clId="Web-{AF4A28F6-8140-E993-47CE-B5F1C2CA4097}" dt="2022-03-30T11:18:21.610" v="141" actId="20577"/>
          <ac:spMkLst>
            <pc:docMk/>
            <pc:sldMk cId="1919985277" sldId="401"/>
            <ac:spMk id="2" creationId="{5BF7FDC3-A207-477F-819A-5CE8B7340B9F}"/>
          </ac:spMkLst>
        </pc:spChg>
        <pc:spChg chg="mod">
          <ac:chgData name="Richard Kongsteien" userId="S::richard.kongsteien@bym.oslo.kommune.no::f1c154ef-bdf5-4b70-af40-8312aa0fd886" providerId="AD" clId="Web-{AF4A28F6-8140-E993-47CE-B5F1C2CA4097}" dt="2022-03-30T11:20:18.211" v="189" actId="20577"/>
          <ac:spMkLst>
            <pc:docMk/>
            <pc:sldMk cId="1919985277" sldId="401"/>
            <ac:spMk id="3" creationId="{BD41539D-9A51-4578-94F7-2FFFAE108176}"/>
          </ac:spMkLst>
        </pc:spChg>
      </pc:sldChg>
    </pc:docChg>
  </pc:docChgLst>
  <pc:docChgLst>
    <pc:chgData name="Arve Rosland" userId="S::arve.rosland@bym.oslo.kommune.no::08287838-7e9e-4c83-8e6e-465a9adcdb5e" providerId="AD" clId="Web-{C6BC1D2B-E797-FF90-0F78-4E38CD3ABFCD}"/>
    <pc:docChg chg="modSld">
      <pc:chgData name="Arve Rosland" userId="S::arve.rosland@bym.oslo.kommune.no::08287838-7e9e-4c83-8e6e-465a9adcdb5e" providerId="AD" clId="Web-{C6BC1D2B-E797-FF90-0F78-4E38CD3ABFCD}" dt="2022-05-30T06:53:13.540" v="1" actId="20577"/>
      <pc:docMkLst>
        <pc:docMk/>
      </pc:docMkLst>
      <pc:sldChg chg="modSp">
        <pc:chgData name="Arve Rosland" userId="S::arve.rosland@bym.oslo.kommune.no::08287838-7e9e-4c83-8e6e-465a9adcdb5e" providerId="AD" clId="Web-{C6BC1D2B-E797-FF90-0F78-4E38CD3ABFCD}" dt="2022-05-30T06:53:13.540" v="1" actId="20577"/>
        <pc:sldMkLst>
          <pc:docMk/>
          <pc:sldMk cId="4079602159" sldId="394"/>
        </pc:sldMkLst>
        <pc:spChg chg="mod">
          <ac:chgData name="Arve Rosland" userId="S::arve.rosland@bym.oslo.kommune.no::08287838-7e9e-4c83-8e6e-465a9adcdb5e" providerId="AD" clId="Web-{C6BC1D2B-E797-FF90-0F78-4E38CD3ABFCD}" dt="2022-05-30T06:53:13.540" v="1" actId="20577"/>
          <ac:spMkLst>
            <pc:docMk/>
            <pc:sldMk cId="4079602159" sldId="394"/>
            <ac:spMk id="27" creationId="{109D8C36-5519-4D98-8B6F-D0043F7DEF5B}"/>
          </ac:spMkLst>
        </pc:spChg>
      </pc:sldChg>
    </pc:docChg>
  </pc:docChgLst>
  <pc:docChgLst>
    <pc:chgData name="Arve Rosland" userId="S::arve.rosland@bym.oslo.kommune.no::08287838-7e9e-4c83-8e6e-465a9adcdb5e" providerId="AD" clId="Web-{C7E64E9C-70E0-A509-42C9-75D6DA1BDF34}"/>
    <pc:docChg chg="modSld">
      <pc:chgData name="Arve Rosland" userId="S::arve.rosland@bym.oslo.kommune.no::08287838-7e9e-4c83-8e6e-465a9adcdb5e" providerId="AD" clId="Web-{C7E64E9C-70E0-A509-42C9-75D6DA1BDF34}" dt="2022-03-30T11:26:40.354" v="2" actId="20577"/>
      <pc:docMkLst>
        <pc:docMk/>
      </pc:docMkLst>
      <pc:sldChg chg="modSp">
        <pc:chgData name="Arve Rosland" userId="S::arve.rosland@bym.oslo.kommune.no::08287838-7e9e-4c83-8e6e-465a9adcdb5e" providerId="AD" clId="Web-{C7E64E9C-70E0-A509-42C9-75D6DA1BDF34}" dt="2022-03-30T11:26:30.416" v="1" actId="20577"/>
        <pc:sldMkLst>
          <pc:docMk/>
          <pc:sldMk cId="4244135129" sldId="400"/>
        </pc:sldMkLst>
        <pc:spChg chg="mod">
          <ac:chgData name="Arve Rosland" userId="S::arve.rosland@bym.oslo.kommune.no::08287838-7e9e-4c83-8e6e-465a9adcdb5e" providerId="AD" clId="Web-{C7E64E9C-70E0-A509-42C9-75D6DA1BDF34}" dt="2022-03-30T11:26:30.416" v="1" actId="20577"/>
          <ac:spMkLst>
            <pc:docMk/>
            <pc:sldMk cId="4244135129" sldId="400"/>
            <ac:spMk id="3" creationId="{BD41539D-9A51-4578-94F7-2FFFAE108176}"/>
          </ac:spMkLst>
        </pc:spChg>
      </pc:sldChg>
      <pc:sldChg chg="modSp">
        <pc:chgData name="Arve Rosland" userId="S::arve.rosland@bym.oslo.kommune.no::08287838-7e9e-4c83-8e6e-465a9adcdb5e" providerId="AD" clId="Web-{C7E64E9C-70E0-A509-42C9-75D6DA1BDF34}" dt="2022-03-30T11:26:40.354" v="2" actId="20577"/>
        <pc:sldMkLst>
          <pc:docMk/>
          <pc:sldMk cId="1919985277" sldId="401"/>
        </pc:sldMkLst>
        <pc:spChg chg="mod">
          <ac:chgData name="Arve Rosland" userId="S::arve.rosland@bym.oslo.kommune.no::08287838-7e9e-4c83-8e6e-465a9adcdb5e" providerId="AD" clId="Web-{C7E64E9C-70E0-A509-42C9-75D6DA1BDF34}" dt="2022-03-30T11:26:40.354" v="2" actId="20577"/>
          <ac:spMkLst>
            <pc:docMk/>
            <pc:sldMk cId="1919985277" sldId="401"/>
            <ac:spMk id="3" creationId="{BD41539D-9A51-4578-94F7-2FFFAE108176}"/>
          </ac:spMkLst>
        </pc:spChg>
      </pc:sldChg>
    </pc:docChg>
  </pc:docChgLst>
  <pc:docChgLst>
    <pc:chgData name="Niklas Lynau" userId="S::niklas.lynau@bym.oslo.kommune.no::2ce319bd-6a06-417f-bc91-e4ad25e217fb" providerId="AD" clId="Web-{8B5A9829-ABA0-A251-DDDA-AD9F94A232B3}"/>
    <pc:docChg chg="mod">
      <pc:chgData name="Niklas Lynau" userId="S::niklas.lynau@bym.oslo.kommune.no::2ce319bd-6a06-417f-bc91-e4ad25e217fb" providerId="AD" clId="Web-{8B5A9829-ABA0-A251-DDDA-AD9F94A232B3}" dt="2022-04-04T10:05:09.741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01.03.2023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01.03.2023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01.03.2023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01.03.2023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01.03.2023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01.03.2023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01.03.2023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01.03.2023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01.03.2023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01.03.2023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01.03.2023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01.03.2023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01.03.2023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01.03.2023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01.03.2023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01.03.2023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01.03.2023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01.03.2023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01.03.2023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01.03.2023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01.03.2023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01.03.2023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01.03.2023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01.03.2023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01.03.2023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01.03.2023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01.03.2023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01.03.2023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01.03.2023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01.03.2023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01.03.2023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01.03.2023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01.03.2023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01.03.2023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80DA-BFE6-4989-BF91-2AF3028224E4}" type="datetimeFigureOut">
              <a:rPr lang="nb-NO" smtClean="0"/>
              <a:t>01.03.2023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F0FB-158A-4E9B-A096-F26915BB9D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56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01.03.2023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01.03.2023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34" Type="http://schemas.openxmlformats.org/officeDocument/2006/relationships/image" Target="../media/image8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01.03.2023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05" r:id="rId3"/>
    <p:sldLayoutId id="2147483706" r:id="rId4"/>
    <p:sldLayoutId id="2147483712" r:id="rId5"/>
    <p:sldLayoutId id="2147483711" r:id="rId6"/>
    <p:sldLayoutId id="2147483840" r:id="rId7"/>
    <p:sldLayoutId id="2147483866" r:id="rId8"/>
    <p:sldLayoutId id="2147483850" r:id="rId9"/>
    <p:sldLayoutId id="2147483849" r:id="rId10"/>
    <p:sldLayoutId id="2147483844" r:id="rId11"/>
    <p:sldLayoutId id="2147483845" r:id="rId12"/>
    <p:sldLayoutId id="2147483846" r:id="rId13"/>
    <p:sldLayoutId id="2147483740" r:id="rId14"/>
    <p:sldLayoutId id="2147483741" r:id="rId15"/>
    <p:sldLayoutId id="2147483860" r:id="rId16"/>
    <p:sldLayoutId id="2147483742" r:id="rId17"/>
    <p:sldLayoutId id="2147483743" r:id="rId18"/>
    <p:sldLayoutId id="2147483864" r:id="rId19"/>
    <p:sldLayoutId id="2147483865" r:id="rId20"/>
    <p:sldLayoutId id="2147483754" r:id="rId21"/>
    <p:sldLayoutId id="2147483833" r:id="rId22"/>
    <p:sldLayoutId id="2147483756" r:id="rId23"/>
    <p:sldLayoutId id="2147483834" r:id="rId24"/>
    <p:sldLayoutId id="2147483755" r:id="rId25"/>
    <p:sldLayoutId id="2147483835" r:id="rId26"/>
    <p:sldLayoutId id="2147483757" r:id="rId27"/>
    <p:sldLayoutId id="2147483836" r:id="rId28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1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01.03.2023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  <p:sldLayoutId id="2147483885" r:id="rId20"/>
    <p:sldLayoutId id="2147483886" r:id="rId21"/>
    <p:sldLayoutId id="2147483887" r:id="rId22"/>
    <p:sldLayoutId id="2147483888" r:id="rId23"/>
    <p:sldLayoutId id="2147483889" r:id="rId24"/>
    <p:sldLayoutId id="2147483890" r:id="rId25"/>
    <p:sldLayoutId id="2147483891" r:id="rId26"/>
    <p:sldLayoutId id="2147483892" r:id="rId27"/>
    <p:sldLayoutId id="2147483893" r:id="rId28"/>
    <p:sldLayoutId id="2147483894" r:id="rId29"/>
    <p:sldLayoutId id="2147483895" r:id="rId30"/>
    <p:sldLayoutId id="2147483896" r:id="rId31"/>
    <p:sldLayoutId id="2147483867" r:id="rId3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5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2675777"/>
            <a:ext cx="12192000" cy="32932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b-NO" sz="4000" dirty="0">
                <a:cs typeface="Arial"/>
              </a:rPr>
              <a:t>Systematisk måling av</a:t>
            </a:r>
          </a:p>
          <a:p>
            <a:pPr algn="ctr"/>
            <a:r>
              <a:rPr lang="nb-NO" sz="4000" dirty="0">
                <a:cs typeface="Arial"/>
              </a:rPr>
              <a:t>kommunikasjon i Bymiljøetaten</a:t>
            </a:r>
          </a:p>
          <a:p>
            <a:pPr algn="ctr"/>
            <a:endParaRPr lang="nb-NO" sz="4000" dirty="0">
              <a:cs typeface="Arial"/>
            </a:endParaRPr>
          </a:p>
          <a:p>
            <a:pPr algn="ctr"/>
            <a:r>
              <a:rPr lang="nb-NO" sz="1400" dirty="0">
                <a:cs typeface="Arial"/>
              </a:rPr>
              <a:t>Arve Rosland, teamleder kommunikasjon og byutvikling</a:t>
            </a:r>
            <a:endParaRPr lang="nb-NO" sz="1400" dirty="0"/>
          </a:p>
          <a:p>
            <a:pPr algn="ctr"/>
            <a:endParaRPr lang="nb-NO" sz="2400" dirty="0">
              <a:cs typeface="Arial"/>
            </a:endParaRPr>
          </a:p>
          <a:p>
            <a:pPr algn="ctr"/>
            <a:endParaRPr lang="nb-NO" sz="5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47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E5B870A-7F34-4C47-B7E1-007678E53506}"/>
              </a:ext>
            </a:extLst>
          </p:cNvPr>
          <p:cNvSpPr/>
          <p:nvPr/>
        </p:nvSpPr>
        <p:spPr>
          <a:xfrm>
            <a:off x="620366" y="581810"/>
            <a:ext cx="2520376" cy="252037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b="1" dirty="0">
                <a:solidFill>
                  <a:schemeClr val="tx1"/>
                </a:solidFill>
                <a:latin typeface="Oslo sans"/>
                <a:ea typeface="+mn-lt"/>
                <a:cs typeface="+mn-lt"/>
              </a:rPr>
              <a:t>MÅL 1 </a:t>
            </a:r>
            <a:endParaRPr lang="nb-NO" sz="1600" b="1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endParaRPr lang="nb-NO" sz="1600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ea typeface="+mn-lt"/>
                <a:cs typeface="+mn-lt"/>
              </a:rPr>
              <a:t>Kommunisere helhetlig, åpent og profesjonelt og bidra til at Oslo kommune fremstår som én aktør</a:t>
            </a:r>
            <a:endParaRPr lang="nb-NO" sz="1600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endParaRPr lang="nb-NO" sz="1600" b="1" dirty="0">
              <a:solidFill>
                <a:schemeClr val="tx1"/>
              </a:solidFill>
              <a:latin typeface="Oslo sans"/>
              <a:cs typeface="Arial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79E9B14-C67D-4300-B95F-FF3AF6F92826}"/>
              </a:ext>
            </a:extLst>
          </p:cNvPr>
          <p:cNvSpPr/>
          <p:nvPr/>
        </p:nvSpPr>
        <p:spPr>
          <a:xfrm>
            <a:off x="3409459" y="580944"/>
            <a:ext cx="2520376" cy="252037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b="1" dirty="0">
                <a:solidFill>
                  <a:schemeClr val="tx1"/>
                </a:solidFill>
                <a:latin typeface="Oslo sans"/>
                <a:ea typeface="+mn-lt"/>
                <a:cs typeface="+mn-lt"/>
              </a:rPr>
              <a:t>MÅL 2 </a:t>
            </a:r>
            <a:endParaRPr lang="nb-NO" sz="1600" b="1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endParaRPr lang="nb-NO" sz="1600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ea typeface="+mn-lt"/>
                <a:cs typeface="+mn-lt"/>
              </a:rPr>
              <a:t>Skape tillit til at Bymiljøetaten forvalter og utvikler sine ansvarsområder på en god og effektiv måte</a:t>
            </a:r>
            <a:endParaRPr lang="nb-NO" sz="1600">
              <a:solidFill>
                <a:schemeClr val="tx1"/>
              </a:solidFill>
              <a:latin typeface="Oslo sans"/>
              <a:cs typeface="Calibri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09D8C36-5519-4D98-8B6F-D0043F7DEF5B}"/>
              </a:ext>
            </a:extLst>
          </p:cNvPr>
          <p:cNvSpPr/>
          <p:nvPr/>
        </p:nvSpPr>
        <p:spPr>
          <a:xfrm>
            <a:off x="6200283" y="580943"/>
            <a:ext cx="2520376" cy="252037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b="1" dirty="0">
                <a:solidFill>
                  <a:schemeClr val="tx1"/>
                </a:solidFill>
                <a:latin typeface="Oslo sans"/>
                <a:ea typeface="+mn-lt"/>
                <a:cs typeface="+mn-lt"/>
              </a:rPr>
              <a:t>MÅL 3</a:t>
            </a:r>
            <a:endParaRPr lang="nb-NO" sz="1600" b="1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endParaRPr lang="nb-NO" sz="1600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ea typeface="+mn-lt"/>
                <a:cs typeface="+mn-lt"/>
              </a:rPr>
              <a:t>Sikre at berørte innbyggere informeres og involveres i relevante planer og prosjekter som </a:t>
            </a:r>
            <a:r>
              <a:rPr lang="nb-NO" sz="1600" dirty="0">
                <a:solidFill>
                  <a:schemeClr val="tx1"/>
                </a:solidFill>
                <a:ea typeface="+mn-lt"/>
                <a:cs typeface="+mn-lt"/>
              </a:rPr>
              <a:t>Bymiljøetaten er involvert i</a:t>
            </a:r>
            <a:endParaRPr lang="nb-NO" sz="1600" dirty="0">
              <a:solidFill>
                <a:schemeClr val="tx1"/>
              </a:solidFill>
              <a:latin typeface="Oslo sans"/>
              <a:cs typeface="Calibri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DD10E49-92EA-4CB4-B74F-E77F18E20A15}"/>
              </a:ext>
            </a:extLst>
          </p:cNvPr>
          <p:cNvSpPr/>
          <p:nvPr/>
        </p:nvSpPr>
        <p:spPr>
          <a:xfrm>
            <a:off x="8991108" y="580943"/>
            <a:ext cx="2520376" cy="252037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b="1" dirty="0">
                <a:solidFill>
                  <a:schemeClr val="tx1"/>
                </a:solidFill>
                <a:latin typeface="Oslo sans"/>
                <a:ea typeface="+mn-lt"/>
                <a:cs typeface="+mn-lt"/>
              </a:rPr>
              <a:t>MÅL 4</a:t>
            </a:r>
            <a:endParaRPr lang="nb-NO" sz="1600" b="1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endParaRPr lang="nb-NO" sz="1600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cs typeface="Calibri"/>
              </a:rPr>
              <a:t>Bygge stolthet og tilhørighet til Oslo kommune og Bymiljøetaten som arbeidsplass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E5B870A-7F34-4C47-B7E1-007678E53506}"/>
              </a:ext>
            </a:extLst>
          </p:cNvPr>
          <p:cNvSpPr/>
          <p:nvPr/>
        </p:nvSpPr>
        <p:spPr>
          <a:xfrm>
            <a:off x="618634" y="3261216"/>
            <a:ext cx="2520376" cy="864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cs typeface="Arial"/>
              </a:rPr>
              <a:t>Måleparameter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79E9B14-C67D-4300-B95F-FF3AF6F92826}"/>
              </a:ext>
            </a:extLst>
          </p:cNvPr>
          <p:cNvSpPr/>
          <p:nvPr/>
        </p:nvSpPr>
        <p:spPr>
          <a:xfrm>
            <a:off x="3409459" y="3260626"/>
            <a:ext cx="2520376" cy="865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cs typeface="Calibri"/>
              </a:rPr>
              <a:t>Måleparameter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09D8C36-5519-4D98-8B6F-D0043F7DEF5B}"/>
              </a:ext>
            </a:extLst>
          </p:cNvPr>
          <p:cNvSpPr/>
          <p:nvPr/>
        </p:nvSpPr>
        <p:spPr>
          <a:xfrm>
            <a:off x="6200283" y="3261216"/>
            <a:ext cx="2520376" cy="8650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cs typeface="Calibri"/>
              </a:rPr>
              <a:t>Måleparameter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DD10E49-92EA-4CB4-B74F-E77F18E20A15}"/>
              </a:ext>
            </a:extLst>
          </p:cNvPr>
          <p:cNvSpPr/>
          <p:nvPr/>
        </p:nvSpPr>
        <p:spPr>
          <a:xfrm>
            <a:off x="8991107" y="3260625"/>
            <a:ext cx="2520376" cy="8650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cs typeface="Calibri"/>
              </a:rPr>
              <a:t>Måleparameter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79E9B14-C67D-4300-B95F-FF3AF6F92826}"/>
              </a:ext>
            </a:extLst>
          </p:cNvPr>
          <p:cNvSpPr/>
          <p:nvPr/>
        </p:nvSpPr>
        <p:spPr>
          <a:xfrm>
            <a:off x="620365" y="4284740"/>
            <a:ext cx="10891117" cy="865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cs typeface="Calibri"/>
              </a:rPr>
              <a:t>Samlet måleparameter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79E9B14-C67D-4300-B95F-FF3AF6F92826}"/>
              </a:ext>
            </a:extLst>
          </p:cNvPr>
          <p:cNvSpPr/>
          <p:nvPr/>
        </p:nvSpPr>
        <p:spPr>
          <a:xfrm>
            <a:off x="618633" y="5308264"/>
            <a:ext cx="8102025" cy="865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cs typeface="Calibri"/>
              </a:rPr>
              <a:t>Eksternt måleparameter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DD10E49-92EA-4CB4-B74F-E77F18E20A15}"/>
              </a:ext>
            </a:extLst>
          </p:cNvPr>
          <p:cNvSpPr/>
          <p:nvPr/>
        </p:nvSpPr>
        <p:spPr>
          <a:xfrm>
            <a:off x="8991108" y="5308264"/>
            <a:ext cx="2520376" cy="8650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cs typeface="Calibri"/>
              </a:rPr>
              <a:t>Internt måleparameter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4A63706-0E06-40B4-8DF7-B50CBEFB009C}"/>
              </a:ext>
            </a:extLst>
          </p:cNvPr>
          <p:cNvSpPr/>
          <p:nvPr/>
        </p:nvSpPr>
        <p:spPr>
          <a:xfrm>
            <a:off x="3976255" y="3872345"/>
            <a:ext cx="4187535" cy="16244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71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4ADCB2C-8F26-4CF6-8F60-985186C689B0}"/>
              </a:ext>
            </a:extLst>
          </p:cNvPr>
          <p:cNvSpPr/>
          <p:nvPr/>
        </p:nvSpPr>
        <p:spPr>
          <a:xfrm>
            <a:off x="911481" y="885835"/>
            <a:ext cx="11227980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800" dirty="0" err="1">
                <a:cs typeface="Arial"/>
              </a:rPr>
              <a:t>Måleparametre</a:t>
            </a:r>
            <a:endParaRPr lang="nb-NO" sz="3800" dirty="0">
              <a:cs typeface="Arial"/>
            </a:endParaRPr>
          </a:p>
          <a:p>
            <a:pPr fontAlgn="base"/>
            <a:endParaRPr lang="nb-NO" dirty="0">
              <a:cs typeface="Arial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/>
              <a:t>Sosiale medier (rapporteres per tertial)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Antall saker publisert per kanal og kategori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Gjennomsnittlig spredning per kanal og kategori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Gjennomsnittlig engasjement per kanal og kategori</a:t>
            </a:r>
          </a:p>
          <a:p>
            <a:pPr lvl="1"/>
            <a:endParaRPr lang="nb-NO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/>
              <a:t>Mediebildet (rapporteres per tertial)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Andel positive, nøytrale og negative saker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Andel saker med hovedbudskap </a:t>
            </a:r>
            <a:endParaRPr lang="nb-NO" sz="1400" i="1" dirty="0"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>
                <a:ea typeface="+mn-lt"/>
                <a:cs typeface="+mn-lt"/>
              </a:rPr>
              <a:t>Proaktive innsalg per kategori</a:t>
            </a:r>
            <a:endParaRPr lang="nb-NO" sz="1400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b="1" dirty="0"/>
              <a:t>Omdømmemålinger (rapporteres årlig/per tertial)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Generelt omdømme basert på brukerundersøkelsen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Spørreundersøkelser i enkeltprosjekter </a:t>
            </a:r>
          </a:p>
        </p:txBody>
      </p:sp>
    </p:spTree>
    <p:extLst>
      <p:ext uri="{BB962C8B-B14F-4D97-AF65-F5344CB8AC3E}">
        <p14:creationId xmlns:p14="http://schemas.microsoft.com/office/powerpoint/2010/main" val="1184244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34438"/>
              </p:ext>
            </p:extLst>
          </p:nvPr>
        </p:nvGraphicFramePr>
        <p:xfrm>
          <a:off x="678394" y="1135076"/>
          <a:ext cx="11237887" cy="4417080"/>
        </p:xfrm>
        <a:graphic>
          <a:graphicData uri="http://schemas.openxmlformats.org/drawingml/2006/table">
            <a:tbl>
              <a:tblPr/>
              <a:tblGrid>
                <a:gridCol w="3012162">
                  <a:extLst>
                    <a:ext uri="{9D8B030D-6E8A-4147-A177-3AD203B41FA5}">
                      <a16:colId xmlns:a16="http://schemas.microsoft.com/office/drawing/2014/main" val="4286303660"/>
                    </a:ext>
                  </a:extLst>
                </a:gridCol>
                <a:gridCol w="585394">
                  <a:extLst>
                    <a:ext uri="{9D8B030D-6E8A-4147-A177-3AD203B41FA5}">
                      <a16:colId xmlns:a16="http://schemas.microsoft.com/office/drawing/2014/main" val="2471768877"/>
                    </a:ext>
                  </a:extLst>
                </a:gridCol>
                <a:gridCol w="791516">
                  <a:extLst>
                    <a:ext uri="{9D8B030D-6E8A-4147-A177-3AD203B41FA5}">
                      <a16:colId xmlns:a16="http://schemas.microsoft.com/office/drawing/2014/main" val="3256192514"/>
                    </a:ext>
                  </a:extLst>
                </a:gridCol>
                <a:gridCol w="791516">
                  <a:extLst>
                    <a:ext uri="{9D8B030D-6E8A-4147-A177-3AD203B41FA5}">
                      <a16:colId xmlns:a16="http://schemas.microsoft.com/office/drawing/2014/main" val="16758837"/>
                    </a:ext>
                  </a:extLst>
                </a:gridCol>
                <a:gridCol w="791516">
                  <a:extLst>
                    <a:ext uri="{9D8B030D-6E8A-4147-A177-3AD203B41FA5}">
                      <a16:colId xmlns:a16="http://schemas.microsoft.com/office/drawing/2014/main" val="722557851"/>
                    </a:ext>
                  </a:extLst>
                </a:gridCol>
                <a:gridCol w="791516">
                  <a:extLst>
                    <a:ext uri="{9D8B030D-6E8A-4147-A177-3AD203B41FA5}">
                      <a16:colId xmlns:a16="http://schemas.microsoft.com/office/drawing/2014/main" val="4288930287"/>
                    </a:ext>
                  </a:extLst>
                </a:gridCol>
                <a:gridCol w="791516">
                  <a:extLst>
                    <a:ext uri="{9D8B030D-6E8A-4147-A177-3AD203B41FA5}">
                      <a16:colId xmlns:a16="http://schemas.microsoft.com/office/drawing/2014/main" val="584756196"/>
                    </a:ext>
                  </a:extLst>
                </a:gridCol>
                <a:gridCol w="791516">
                  <a:extLst>
                    <a:ext uri="{9D8B030D-6E8A-4147-A177-3AD203B41FA5}">
                      <a16:colId xmlns:a16="http://schemas.microsoft.com/office/drawing/2014/main" val="2937269881"/>
                    </a:ext>
                  </a:extLst>
                </a:gridCol>
                <a:gridCol w="791516">
                  <a:extLst>
                    <a:ext uri="{9D8B030D-6E8A-4147-A177-3AD203B41FA5}">
                      <a16:colId xmlns:a16="http://schemas.microsoft.com/office/drawing/2014/main" val="2010921965"/>
                    </a:ext>
                  </a:extLst>
                </a:gridCol>
                <a:gridCol w="670591">
                  <a:extLst>
                    <a:ext uri="{9D8B030D-6E8A-4147-A177-3AD203B41FA5}">
                      <a16:colId xmlns:a16="http://schemas.microsoft.com/office/drawing/2014/main" val="1985832792"/>
                    </a:ext>
                  </a:extLst>
                </a:gridCol>
                <a:gridCol w="769530">
                  <a:extLst>
                    <a:ext uri="{9D8B030D-6E8A-4147-A177-3AD203B41FA5}">
                      <a16:colId xmlns:a16="http://schemas.microsoft.com/office/drawing/2014/main" val="1275041997"/>
                    </a:ext>
                  </a:extLst>
                </a:gridCol>
                <a:gridCol w="659598">
                  <a:extLst>
                    <a:ext uri="{9D8B030D-6E8A-4147-A177-3AD203B41FA5}">
                      <a16:colId xmlns:a16="http://schemas.microsoft.com/office/drawing/2014/main" val="2751511629"/>
                    </a:ext>
                  </a:extLst>
                </a:gridCol>
              </a:tblGrid>
              <a:tr h="232565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 1 Synlighet i sosiale medier 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235918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tertial 2022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94911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950315"/>
                  </a:ext>
                </a:extLst>
              </a:tr>
              <a:tr h="575640"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Reduksjon av klimagass-utslipp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Klima- og miljøvennlige transport-løsninger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Grønn by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Trygg by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Fysisk aktivitet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Frivillig aktivitet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Usortert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Gj.snitt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Målkrav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Status for perioden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620670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fontAlgn="t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 1.1 Publiserte saker per kanal og kategori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750380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MP1.1.1 Saker per kategori Facebook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0" i="0" u="none" strike="noStrike">
                          <a:solidFill>
                            <a:srgbClr val="444444"/>
                          </a:solidFill>
                          <a:effectLst/>
                          <a:latin typeface="Calibri" panose="020F0502020204030204" pitchFamily="34" charset="0"/>
                        </a:rPr>
                        <a:t>≥ 10 % pr. kat.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95569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MP1.1.2 Saker per kategori Linkedin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535087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MP1.1.3 Saker per kategori Instagram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305765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MP1.1.4 Saker per kategori Tiktok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438492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Prosent av total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6,17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1,85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70AD47"/>
                          </a:solidFill>
                          <a:effectLst/>
                          <a:latin typeface="Arial" panose="020B0604020202020204" pitchFamily="34" charset="0"/>
                        </a:rPr>
                        <a:t>30,25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70AD47"/>
                          </a:solidFill>
                          <a:effectLst/>
                          <a:latin typeface="Arial" panose="020B0604020202020204" pitchFamily="34" charset="0"/>
                        </a:rPr>
                        <a:t>12,35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70AD47"/>
                          </a:solidFill>
                          <a:effectLst/>
                          <a:latin typeface="Arial" panose="020B0604020202020204" pitchFamily="34" charset="0"/>
                        </a:rPr>
                        <a:t>27,78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2,47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70AD47"/>
                          </a:solidFill>
                          <a:effectLst/>
                          <a:latin typeface="Arial" panose="020B0604020202020204" pitchFamily="34" charset="0"/>
                        </a:rPr>
                        <a:t>19,14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1355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1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338267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 1.2 Gjennomsnittsspredning per kanal og kategori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Gj.snitt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973080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MP1.2.1 Gjennomsnittsspredning per kategori Facebook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4698627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30973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97469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82178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164653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35351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35692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95890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≥ 20000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7787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MP1.2.2 Gjennomsnittsspredning per kategori Linkedin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330839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7835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10239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9556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8465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2627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6001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6729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7694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≥ 5000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462834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MP1.2.3 Gjennomsnittsspredning per kategori Instagram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1295055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6165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8156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7543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7904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54836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7930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28153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≥ 20000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75798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MP1.2.4 Gjennomsnittsspredning per kategori Tiktok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243328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1932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1108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17519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865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10139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≥ 5000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02902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963615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 1.3 Gjennomsnittsengasjement per kanal og kategori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Gj.snitt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837455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MP1.3.1 Gjennsomsnittsengasjement per kategori Facebook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7,04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6,75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7,58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6,06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7,48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6,98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4 %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48532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MP1.3.2 Gjennsomsnittsengasjement per kategori Linkedin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14,41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16,52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11,67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33,69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10,78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13,06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14,06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4 %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83485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MP1.3.3 Gjennsomsnittsengasjement per kategori Instagram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1,17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1,39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4,43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6,01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4,05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3,82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≥ 4 %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584755"/>
                  </a:ext>
                </a:extLst>
              </a:tr>
              <a:tr h="179784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MP1.3.4 Gjennsomsnittsengasjement per kategori Tiktok</a:t>
                      </a:r>
                    </a:p>
                  </a:txBody>
                  <a:tcPr marL="8247" marR="8247" marT="8247" marB="395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4,89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6,45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4,94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4,98</a:t>
                      </a:r>
                    </a:p>
                  </a:txBody>
                  <a:tcPr marL="8247" marR="8247" marT="8247" marB="395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5,12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≥ 4 %</a:t>
                      </a: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7" marR="8247" marT="8247" marB="3958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553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97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b="756"/>
          <a:stretch/>
        </p:blipFill>
        <p:spPr>
          <a:xfrm>
            <a:off x="681700" y="178656"/>
            <a:ext cx="10650582" cy="61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214313"/>
            <a:ext cx="11177027" cy="615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26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4ADCB2C-8F26-4CF6-8F60-985186C689B0}"/>
              </a:ext>
            </a:extLst>
          </p:cNvPr>
          <p:cNvSpPr/>
          <p:nvPr/>
        </p:nvSpPr>
        <p:spPr>
          <a:xfrm>
            <a:off x="606681" y="885835"/>
            <a:ext cx="1122798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800" dirty="0">
                <a:cs typeface="Arial"/>
              </a:rPr>
              <a:t>Gry Hege-saken</a:t>
            </a:r>
          </a:p>
          <a:p>
            <a:pPr fontAlgn="base"/>
            <a:endParaRPr lang="nb-NO" dirty="0">
              <a:cs typeface="Arial"/>
            </a:endParaRPr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728133" y="1839942"/>
            <a:ext cx="9144000" cy="38211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Endringer i tekstmaler</a:t>
            </a:r>
          </a:p>
          <a:p>
            <a:r>
              <a:rPr lang="nb-NO" dirty="0"/>
              <a:t>Tolker vi regelverket for strengt? Oppdrag om justeringer</a:t>
            </a:r>
          </a:p>
          <a:p>
            <a:r>
              <a:rPr lang="nb-NO" dirty="0"/>
              <a:t>Forslag til endring av nasjonal forskrift sendt Samferdselsdepartementet</a:t>
            </a:r>
          </a:p>
          <a:p>
            <a:r>
              <a:rPr lang="nb-NO" dirty="0"/>
              <a:t>Kommunikasjonsmessig håndtering</a:t>
            </a:r>
          </a:p>
        </p:txBody>
      </p:sp>
    </p:spTree>
    <p:extLst>
      <p:ext uri="{BB962C8B-B14F-4D97-AF65-F5344CB8AC3E}">
        <p14:creationId xmlns:p14="http://schemas.microsoft.com/office/powerpoint/2010/main" val="2074028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14445"/>
          <a:stretch/>
        </p:blipFill>
        <p:spPr>
          <a:xfrm>
            <a:off x="2101202" y="3668241"/>
            <a:ext cx="8304582" cy="2810813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t="16737"/>
          <a:stretch/>
        </p:blipFill>
        <p:spPr>
          <a:xfrm>
            <a:off x="2104693" y="754919"/>
            <a:ext cx="8301091" cy="27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3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4ADCB2C-8F26-4CF6-8F60-985186C689B0}"/>
              </a:ext>
            </a:extLst>
          </p:cNvPr>
          <p:cNvSpPr/>
          <p:nvPr/>
        </p:nvSpPr>
        <p:spPr>
          <a:xfrm>
            <a:off x="911481" y="885835"/>
            <a:ext cx="1122798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800" dirty="0">
                <a:cs typeface="Arial"/>
              </a:rPr>
              <a:t>Tåsenveien</a:t>
            </a:r>
          </a:p>
          <a:p>
            <a:pPr fontAlgn="base"/>
            <a:endParaRPr lang="nb-NO" dirty="0">
              <a:cs typeface="Arial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579" y="1742794"/>
            <a:ext cx="5953125" cy="20097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29" y="3969123"/>
            <a:ext cx="58197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60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4ADCB2C-8F26-4CF6-8F60-985186C689B0}"/>
              </a:ext>
            </a:extLst>
          </p:cNvPr>
          <p:cNvSpPr/>
          <p:nvPr/>
        </p:nvSpPr>
        <p:spPr>
          <a:xfrm>
            <a:off x="657481" y="885835"/>
            <a:ext cx="1122798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800" dirty="0">
                <a:cs typeface="Arial"/>
              </a:rPr>
              <a:t>Viktig læring hittil</a:t>
            </a:r>
          </a:p>
          <a:p>
            <a:pPr fontAlgn="base"/>
            <a:endParaRPr lang="nb-NO" dirty="0">
              <a:cs typeface="Arial"/>
            </a:endParaRPr>
          </a:p>
        </p:txBody>
      </p:sp>
      <p:sp>
        <p:nvSpPr>
          <p:cNvPr id="6" name="Undertittel 2"/>
          <p:cNvSpPr txBox="1">
            <a:spLocks/>
          </p:cNvSpPr>
          <p:nvPr/>
        </p:nvSpPr>
        <p:spPr>
          <a:xfrm>
            <a:off x="762000" y="1956354"/>
            <a:ext cx="9144000" cy="16557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Skille ut omtale av investeringsprosjekter i mediene</a:t>
            </a:r>
          </a:p>
          <a:p>
            <a:r>
              <a:rPr lang="nb-NO" dirty="0"/>
              <a:t>Få inn statistikk fra «Slik bygger vi Oslo»</a:t>
            </a:r>
          </a:p>
          <a:p>
            <a:r>
              <a:rPr lang="nb-NO" dirty="0"/>
              <a:t>Se resultatene i brukerundersøkelsen opp mot spørreundersøkelsene i enkeltprosjekter</a:t>
            </a:r>
          </a:p>
        </p:txBody>
      </p:sp>
    </p:spTree>
    <p:extLst>
      <p:ext uri="{BB962C8B-B14F-4D97-AF65-F5344CB8AC3E}">
        <p14:creationId xmlns:p14="http://schemas.microsoft.com/office/powerpoint/2010/main" val="309567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2464354"/>
            <a:ext cx="9144000" cy="1655762"/>
          </a:xfrm>
        </p:spPr>
        <p:txBody>
          <a:bodyPr/>
          <a:lstStyle/>
          <a:p>
            <a:r>
              <a:rPr lang="nb-NO" sz="8000" dirty="0"/>
              <a:t>GØNN PÅ</a:t>
            </a:r>
          </a:p>
        </p:txBody>
      </p:sp>
    </p:spTree>
    <p:extLst>
      <p:ext uri="{BB962C8B-B14F-4D97-AF65-F5344CB8AC3E}">
        <p14:creationId xmlns:p14="http://schemas.microsoft.com/office/powerpoint/2010/main" val="126530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/>
          <p:cNvSpPr txBox="1">
            <a:spLocks/>
          </p:cNvSpPr>
          <p:nvPr/>
        </p:nvSpPr>
        <p:spPr>
          <a:xfrm>
            <a:off x="0" y="2472267"/>
            <a:ext cx="12192000" cy="1574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/>
              <a:t>Hvorfor måler vi?</a:t>
            </a:r>
          </a:p>
          <a:p>
            <a:pPr algn="ctr"/>
            <a:r>
              <a:rPr lang="nb-NO" dirty="0"/>
              <a:t>Hvordan måler vi?</a:t>
            </a:r>
          </a:p>
          <a:p>
            <a:pPr algn="ctr"/>
            <a:r>
              <a:rPr lang="nb-NO" dirty="0"/>
              <a:t>Hva har vi lært?</a:t>
            </a:r>
          </a:p>
        </p:txBody>
      </p:sp>
    </p:spTree>
    <p:extLst>
      <p:ext uri="{BB962C8B-B14F-4D97-AF65-F5344CB8AC3E}">
        <p14:creationId xmlns:p14="http://schemas.microsoft.com/office/powerpoint/2010/main" val="176684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/>
          <p:cNvSpPr txBox="1">
            <a:spLocks/>
          </p:cNvSpPr>
          <p:nvPr/>
        </p:nvSpPr>
        <p:spPr>
          <a:xfrm>
            <a:off x="3271615" y="2490307"/>
            <a:ext cx="5648770" cy="16557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Vi måler for å </a:t>
            </a:r>
            <a:r>
              <a:rPr lang="nb-NO" b="1" dirty="0"/>
              <a:t>forstå</a:t>
            </a:r>
            <a:r>
              <a:rPr lang="nb-NO" dirty="0"/>
              <a:t>, </a:t>
            </a:r>
            <a:r>
              <a:rPr lang="nb-NO" b="1" dirty="0"/>
              <a:t>lære</a:t>
            </a:r>
            <a:r>
              <a:rPr lang="nb-NO" dirty="0"/>
              <a:t> og </a:t>
            </a:r>
            <a:r>
              <a:rPr lang="nb-NO" b="1" dirty="0"/>
              <a:t>forbedre</a:t>
            </a:r>
          </a:p>
          <a:p>
            <a:r>
              <a:rPr lang="nb-NO" dirty="0"/>
              <a:t>Vi måler for å kunne</a:t>
            </a:r>
            <a:r>
              <a:rPr lang="nb-NO" b="1" dirty="0"/>
              <a:t> prioritere </a:t>
            </a:r>
            <a:r>
              <a:rPr lang="nb-NO" dirty="0"/>
              <a:t>riktig</a:t>
            </a:r>
          </a:p>
          <a:p>
            <a:r>
              <a:rPr lang="nb-NO" dirty="0"/>
              <a:t>Vi måler for å kunne </a:t>
            </a:r>
            <a:r>
              <a:rPr lang="nb-NO" b="1" dirty="0"/>
              <a:t>synliggjøre resultater</a:t>
            </a:r>
          </a:p>
        </p:txBody>
      </p:sp>
    </p:spTree>
    <p:extLst>
      <p:ext uri="{BB962C8B-B14F-4D97-AF65-F5344CB8AC3E}">
        <p14:creationId xmlns:p14="http://schemas.microsoft.com/office/powerpoint/2010/main" val="410951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tekst, elektronikk, skjerm, datamaskin&#10;&#10;Automatisk generert beskrivelse">
            <a:extLst>
              <a:ext uri="{FF2B5EF4-FFF2-40B4-BE49-F238E27FC236}">
                <a16:creationId xmlns:a16="http://schemas.microsoft.com/office/drawing/2014/main" id="{97B71CFA-6726-4D42-916D-75145192A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1654">
            <a:off x="3238015" y="666324"/>
            <a:ext cx="5705475" cy="4486275"/>
          </a:xfrm>
          <a:prstGeom prst="rect">
            <a:avLst/>
          </a:prstGeom>
        </p:spPr>
      </p:pic>
      <p:pic>
        <p:nvPicPr>
          <p:cNvPr id="5" name="Bilde 5" descr="Et bilde som inneholder tekst, innendørs&#10;&#10;Automatisk generert beskrivelse">
            <a:extLst>
              <a:ext uri="{FF2B5EF4-FFF2-40B4-BE49-F238E27FC236}">
                <a16:creationId xmlns:a16="http://schemas.microsoft.com/office/drawing/2014/main" id="{D8195EFF-77A5-4CD9-811E-3B180DEE8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9808">
            <a:off x="3307946" y="2721438"/>
            <a:ext cx="2921277" cy="3820131"/>
          </a:xfrm>
          <a:prstGeom prst="rect">
            <a:avLst/>
          </a:prstGeom>
        </p:spPr>
      </p:pic>
      <p:pic>
        <p:nvPicPr>
          <p:cNvPr id="6" name="Bilde 6" descr="Et bilde som inneholder tekst, visittkort, skjermbilde&#10;&#10;Automatisk generert beskrivelse">
            <a:extLst>
              <a:ext uri="{FF2B5EF4-FFF2-40B4-BE49-F238E27FC236}">
                <a16:creationId xmlns:a16="http://schemas.microsoft.com/office/drawing/2014/main" id="{A5FFC95E-F99B-43FD-A9F0-E9EF692A8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60" y="1061395"/>
            <a:ext cx="3714750" cy="4619625"/>
          </a:xfrm>
          <a:prstGeom prst="rect">
            <a:avLst/>
          </a:prstGeom>
        </p:spPr>
      </p:pic>
      <p:pic>
        <p:nvPicPr>
          <p:cNvPr id="7" name="Bilde 7">
            <a:extLst>
              <a:ext uri="{FF2B5EF4-FFF2-40B4-BE49-F238E27FC236}">
                <a16:creationId xmlns:a16="http://schemas.microsoft.com/office/drawing/2014/main" id="{B06D9D70-4A1B-47C3-9E45-05762074E9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17" t="13835" r="34209" b="4854"/>
          <a:stretch/>
        </p:blipFill>
        <p:spPr>
          <a:xfrm rot="577876">
            <a:off x="8930427" y="663523"/>
            <a:ext cx="2661613" cy="3771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300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5" descr="Et bilde som inneholder himmel, lekeplass&#10;&#10;Automatisk generert beskrivelse">
            <a:extLst>
              <a:ext uri="{FF2B5EF4-FFF2-40B4-BE49-F238E27FC236}">
                <a16:creationId xmlns:a16="http://schemas.microsoft.com/office/drawing/2014/main" id="{D0010748-4862-4487-8A5A-D9B9310DC7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"/>
          <a:stretch/>
        </p:blipFill>
        <p:spPr>
          <a:xfrm>
            <a:off x="0" y="0"/>
            <a:ext cx="12198939" cy="686868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EE5B870A-7F34-4C47-B7E1-007678E53506}"/>
              </a:ext>
            </a:extLst>
          </p:cNvPr>
          <p:cNvSpPr/>
          <p:nvPr/>
        </p:nvSpPr>
        <p:spPr>
          <a:xfrm>
            <a:off x="620366" y="3867271"/>
            <a:ext cx="2520376" cy="2520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b="1" dirty="0">
                <a:solidFill>
                  <a:schemeClr val="tx1"/>
                </a:solidFill>
                <a:latin typeface="Oslo sans"/>
                <a:ea typeface="+mn-lt"/>
                <a:cs typeface="+mn-lt"/>
              </a:rPr>
              <a:t>MÅL 1 </a:t>
            </a:r>
            <a:endParaRPr lang="nb-NO" sz="1600" b="1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endParaRPr lang="nb-NO" sz="1600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ea typeface="+mn-lt"/>
                <a:cs typeface="+mn-lt"/>
              </a:rPr>
              <a:t>Kommunisere helhetlig, åpent og profesjonelt og bidra til at Oslo kommune fremstår som én aktør</a:t>
            </a:r>
            <a:endParaRPr lang="nb-NO" sz="1600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endParaRPr lang="nb-NO" sz="1600" b="1" dirty="0">
              <a:solidFill>
                <a:schemeClr val="tx1"/>
              </a:solidFill>
              <a:latin typeface="Oslo sans"/>
              <a:cs typeface="Arial"/>
            </a:endParaRPr>
          </a:p>
        </p:txBody>
      </p:sp>
      <p:sp>
        <p:nvSpPr>
          <p:cNvPr id="19" name="TekstSylinder 2">
            <a:extLst>
              <a:ext uri="{FF2B5EF4-FFF2-40B4-BE49-F238E27FC236}">
                <a16:creationId xmlns:a16="http://schemas.microsoft.com/office/drawing/2014/main" id="{7B081887-BC4D-4ACD-8367-FD57A3FAB109}"/>
              </a:ext>
            </a:extLst>
          </p:cNvPr>
          <p:cNvSpPr txBox="1"/>
          <p:nvPr/>
        </p:nvSpPr>
        <p:spPr>
          <a:xfrm>
            <a:off x="1849091" y="914611"/>
            <a:ext cx="845944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6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</a:rPr>
              <a:t>ØNSKET ASSOSIASJON</a:t>
            </a:r>
          </a:p>
          <a:p>
            <a:pPr marL="0" marR="0" lvl="0" indent="0" algn="ctr" defTabSz="76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0" marR="0" lvl="0" indent="0" algn="ctr" defTabSz="76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algn="ctr" defTabSz="767943">
              <a:defRPr/>
            </a:pPr>
            <a:r>
              <a:rPr lang="nb-NO" sz="2000" dirty="0">
                <a:solidFill>
                  <a:srgbClr val="FFFFFF"/>
                </a:solidFill>
                <a:latin typeface="+mj-lt"/>
                <a:cs typeface="Arial"/>
              </a:rPr>
              <a:t>SAMMEN SKAPER VI EN AKTIV, GRØNN, TRYGG OG VAKKER BY</a:t>
            </a:r>
            <a:endParaRPr lang="nb-NO" sz="2000" dirty="0">
              <a:latin typeface="+mj-lt"/>
              <a:cs typeface="Calibri"/>
            </a:endParaRP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44349D46-254D-4B49-A41C-3AB040FA92FC}"/>
              </a:ext>
            </a:extLst>
          </p:cNvPr>
          <p:cNvGrpSpPr/>
          <p:nvPr/>
        </p:nvGrpSpPr>
        <p:grpSpPr>
          <a:xfrm>
            <a:off x="5703885" y="2660348"/>
            <a:ext cx="749856" cy="749855"/>
            <a:chOff x="6024271" y="2850848"/>
            <a:chExt cx="648072" cy="648072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817BE5D4-DCA2-4D8D-A201-057331187A52}"/>
                </a:ext>
              </a:extLst>
            </p:cNvPr>
            <p:cNvSpPr/>
            <p:nvPr/>
          </p:nvSpPr>
          <p:spPr>
            <a:xfrm>
              <a:off x="6024271" y="2850848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6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687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81D1B3F7-4EDB-41B0-9731-18E5F9C7BC35}"/>
                </a:ext>
              </a:extLst>
            </p:cNvPr>
            <p:cNvSpPr/>
            <p:nvPr/>
          </p:nvSpPr>
          <p:spPr>
            <a:xfrm rot="2700000">
              <a:off x="6096713" y="2866929"/>
              <a:ext cx="503183" cy="61168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767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399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Wingdings" panose="05000000000000000000" pitchFamily="2" charset="2"/>
                  <a:ea typeface="+mn-ea"/>
                  <a:cs typeface="Arial" pitchFamily="34" charset="0"/>
                </a:rPr>
                <a:t>æ</a:t>
              </a:r>
              <a:endParaRPr kumimoji="0" lang="nb-NO" sz="39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endParaRPr>
            </a:p>
          </p:txBody>
        </p:sp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id="{C79E9B14-C67D-4300-B95F-FF3AF6F92826}"/>
              </a:ext>
            </a:extLst>
          </p:cNvPr>
          <p:cNvSpPr/>
          <p:nvPr/>
        </p:nvSpPr>
        <p:spPr>
          <a:xfrm>
            <a:off x="3409459" y="3866405"/>
            <a:ext cx="2520376" cy="2520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b="1" dirty="0">
                <a:solidFill>
                  <a:schemeClr val="tx1"/>
                </a:solidFill>
                <a:latin typeface="Oslo sans"/>
                <a:ea typeface="+mn-lt"/>
                <a:cs typeface="+mn-lt"/>
              </a:rPr>
              <a:t>MÅL 2 </a:t>
            </a:r>
            <a:endParaRPr lang="nb-NO" sz="1600" b="1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endParaRPr lang="nb-NO" sz="1600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ea typeface="+mn-lt"/>
                <a:cs typeface="+mn-lt"/>
              </a:rPr>
              <a:t>Skape tillit til at Bymiljøetaten forvalter og utvikler sine ansvarsområder på en god og effektiv måte</a:t>
            </a:r>
            <a:endParaRPr lang="nb-NO" sz="1600" dirty="0">
              <a:solidFill>
                <a:schemeClr val="tx1"/>
              </a:solidFill>
              <a:latin typeface="Oslo sans"/>
              <a:cs typeface="Calibri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09D8C36-5519-4D98-8B6F-D0043F7DEF5B}"/>
              </a:ext>
            </a:extLst>
          </p:cNvPr>
          <p:cNvSpPr/>
          <p:nvPr/>
        </p:nvSpPr>
        <p:spPr>
          <a:xfrm>
            <a:off x="6200283" y="3866404"/>
            <a:ext cx="2520376" cy="2520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b="1" dirty="0">
                <a:solidFill>
                  <a:schemeClr val="tx1"/>
                </a:solidFill>
                <a:latin typeface="Oslo sans"/>
                <a:ea typeface="+mn-lt"/>
                <a:cs typeface="+mn-lt"/>
              </a:rPr>
              <a:t>MÅL 3</a:t>
            </a:r>
            <a:endParaRPr lang="nb-NO" sz="1600" b="1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endParaRPr lang="nb-NO" sz="1600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ea typeface="+mn-lt"/>
                <a:cs typeface="+mn-lt"/>
              </a:rPr>
              <a:t>Sikre at berørte innbyggere informeres og involveres i relevante planer og prosjekter som Bymiljøetaten er involvert i</a:t>
            </a:r>
            <a:endParaRPr lang="nb-NO" sz="1600" dirty="0">
              <a:solidFill>
                <a:schemeClr val="tx1"/>
              </a:solidFill>
              <a:latin typeface="Oslo sans"/>
              <a:cs typeface="Calibri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DD10E49-92EA-4CB4-B74F-E77F18E20A15}"/>
              </a:ext>
            </a:extLst>
          </p:cNvPr>
          <p:cNvSpPr/>
          <p:nvPr/>
        </p:nvSpPr>
        <p:spPr>
          <a:xfrm>
            <a:off x="8991108" y="3866404"/>
            <a:ext cx="2520376" cy="2520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59" tIns="179959" rIns="179959" bIns="179959" anchor="t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7943">
              <a:defRPr/>
            </a:pPr>
            <a:r>
              <a:rPr lang="nb-NO" sz="1600" b="1" dirty="0">
                <a:solidFill>
                  <a:schemeClr val="tx1"/>
                </a:solidFill>
                <a:latin typeface="Oslo sans"/>
                <a:ea typeface="+mn-lt"/>
                <a:cs typeface="+mn-lt"/>
              </a:rPr>
              <a:t>MÅL 4</a:t>
            </a:r>
            <a:endParaRPr lang="nb-NO" sz="1600" b="1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endParaRPr lang="nb-NO" sz="1600" dirty="0">
              <a:solidFill>
                <a:schemeClr val="tx1"/>
              </a:solidFill>
              <a:latin typeface="Oslo sans"/>
              <a:cs typeface="Calibri"/>
            </a:endParaRPr>
          </a:p>
          <a:p>
            <a:pPr algn="ctr" defTabSz="767943">
              <a:defRPr/>
            </a:pPr>
            <a:r>
              <a:rPr lang="nb-NO" sz="1600" dirty="0">
                <a:solidFill>
                  <a:schemeClr val="tx1"/>
                </a:solidFill>
                <a:latin typeface="Oslo sans"/>
                <a:cs typeface="Calibri"/>
              </a:rPr>
              <a:t>Bygge stolthet og tilhørighet til Oslo kommune og Bymiljøetaten som arbeidsplass</a:t>
            </a:r>
          </a:p>
        </p:txBody>
      </p:sp>
    </p:spTree>
    <p:extLst>
      <p:ext uri="{BB962C8B-B14F-4D97-AF65-F5344CB8AC3E}">
        <p14:creationId xmlns:p14="http://schemas.microsoft.com/office/powerpoint/2010/main" val="407960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612358" y="647710"/>
            <a:ext cx="11227980" cy="53399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3800" dirty="0">
                <a:cs typeface="Arial"/>
              </a:rPr>
              <a:t>Strategiske kommunikasjonsområder</a:t>
            </a:r>
          </a:p>
          <a:p>
            <a:r>
              <a:rPr lang="nb-NO" sz="1400" dirty="0">
                <a:cs typeface="Arial"/>
              </a:rPr>
              <a:t>2022-2024</a:t>
            </a:r>
            <a:endParaRPr lang="nb-NO" sz="1400" dirty="0"/>
          </a:p>
          <a:p>
            <a:endParaRPr lang="nb-NO" sz="2500" dirty="0">
              <a:cs typeface="Calibri" panose="020F0502020204030204"/>
            </a:endParaRPr>
          </a:p>
          <a:p>
            <a:pPr fontAlgn="base"/>
            <a:endParaRPr lang="nb-NO" b="1" dirty="0"/>
          </a:p>
          <a:p>
            <a:r>
              <a:rPr lang="nb-NO" b="1" dirty="0"/>
              <a:t>Synliggjøre hvordan Bymiljøetaten</a:t>
            </a:r>
            <a:endParaRPr lang="nb-NO" dirty="0"/>
          </a:p>
          <a:p>
            <a:pPr fontAlgn="base"/>
            <a:endParaRPr lang="nb-NO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bidrar til reduksjon av klimagassutslipp</a:t>
            </a:r>
            <a:r>
              <a:rPr lang="en-US" dirty="0"/>
              <a:t>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bidrar til å gjøre klima- og miljøvennlige transportløsninger til det naturlige førstevalget</a:t>
            </a:r>
            <a:r>
              <a:rPr lang="en-US" dirty="0"/>
              <a:t>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bidrar til at Oslo er en grønn og levende by</a:t>
            </a:r>
            <a:r>
              <a:rPr lang="en-US" dirty="0"/>
              <a:t>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bidrar til at Oslo er en trygg by </a:t>
            </a:r>
            <a:r>
              <a:rPr lang="en-US" dirty="0"/>
              <a:t>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bidrar til å tilrettelegge for fysisk aktivitet, spesielt for barn og unge</a:t>
            </a:r>
            <a:r>
              <a:rPr lang="en-US" dirty="0"/>
              <a:t>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bidrar til å tilrettelegge for frivillig aktivitet og organisasjonsvirksomhet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/>
          </a:p>
          <a:p>
            <a:pPr algn="r">
              <a:lnSpc>
                <a:spcPct val="150000"/>
              </a:lnSpc>
            </a:pPr>
            <a:endParaRPr lang="nb-NO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6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6">
            <a:extLst>
              <a:ext uri="{FF2B5EF4-FFF2-40B4-BE49-F238E27FC236}">
                <a16:creationId xmlns:a16="http://schemas.microsoft.com/office/drawing/2014/main" id="{304BFD8F-5A19-420F-969F-6F01D95F3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91" y="1931403"/>
            <a:ext cx="9124949" cy="207732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9B2455C-F2F7-4DC7-ADC6-12C3B830FE0C}"/>
              </a:ext>
            </a:extLst>
          </p:cNvPr>
          <p:cNvSpPr txBox="1"/>
          <p:nvPr/>
        </p:nvSpPr>
        <p:spPr>
          <a:xfrm>
            <a:off x="1633106" y="4308763"/>
            <a:ext cx="91249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ea typeface="+mn-lt"/>
                <a:cs typeface="+mn-lt"/>
              </a:rPr>
              <a:t>International </a:t>
            </a:r>
            <a:r>
              <a:rPr lang="nb-NO" dirty="0" err="1">
                <a:ea typeface="+mn-lt"/>
                <a:cs typeface="+mn-lt"/>
              </a:rPr>
              <a:t>association</a:t>
            </a:r>
            <a:r>
              <a:rPr lang="nb-NO" dirty="0">
                <a:ea typeface="+mn-lt"/>
                <a:cs typeface="+mn-lt"/>
              </a:rPr>
              <a:t> for </a:t>
            </a:r>
            <a:r>
              <a:rPr lang="nb-NO" dirty="0" err="1">
                <a:ea typeface="+mn-lt"/>
                <a:cs typeface="+mn-lt"/>
              </a:rPr>
              <a:t>the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measurement</a:t>
            </a:r>
            <a:r>
              <a:rPr lang="nb-NO" dirty="0">
                <a:ea typeface="+mn-lt"/>
                <a:cs typeface="+mn-lt"/>
              </a:rPr>
              <a:t> and </a:t>
            </a:r>
            <a:r>
              <a:rPr lang="nb-NO" dirty="0" err="1">
                <a:ea typeface="+mn-lt"/>
                <a:cs typeface="+mn-lt"/>
              </a:rPr>
              <a:t>evaluation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of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communication</a:t>
            </a:r>
            <a:endParaRPr lang="nb-NO" dirty="0" err="1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25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l: ned 2">
            <a:extLst>
              <a:ext uri="{FF2B5EF4-FFF2-40B4-BE49-F238E27FC236}">
                <a16:creationId xmlns:a16="http://schemas.microsoft.com/office/drawing/2014/main" id="{D3336F95-4C52-4B0B-9277-082870C6939F}"/>
              </a:ext>
            </a:extLst>
          </p:cNvPr>
          <p:cNvSpPr/>
          <p:nvPr/>
        </p:nvSpPr>
        <p:spPr>
          <a:xfrm>
            <a:off x="5468355" y="900580"/>
            <a:ext cx="1376518" cy="5411862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C3C4E84-56DC-4E1A-B374-22857D407378}"/>
              </a:ext>
            </a:extLst>
          </p:cNvPr>
          <p:cNvSpPr txBox="1"/>
          <p:nvPr/>
        </p:nvSpPr>
        <p:spPr>
          <a:xfrm>
            <a:off x="1156855" y="542059"/>
            <a:ext cx="9886948" cy="57669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5000" dirty="0"/>
              <a:t>Mål for Oslo kommune</a:t>
            </a:r>
            <a:endParaRPr lang="nb-NO" dirty="0"/>
          </a:p>
          <a:p>
            <a:pPr algn="ctr">
              <a:lnSpc>
                <a:spcPct val="150000"/>
              </a:lnSpc>
            </a:pPr>
            <a:r>
              <a:rPr lang="nb-NO" sz="5000" dirty="0"/>
              <a:t>Etatsstrategi for Bymiljøetaten</a:t>
            </a:r>
            <a:endParaRPr lang="nb-NO" dirty="0"/>
          </a:p>
          <a:p>
            <a:pPr algn="ctr">
              <a:lnSpc>
                <a:spcPct val="150000"/>
              </a:lnSpc>
            </a:pPr>
            <a:r>
              <a:rPr lang="nb-NO" sz="5000" dirty="0"/>
              <a:t>Kommunikasjonsstrategi</a:t>
            </a:r>
            <a:endParaRPr lang="nb-NO" dirty="0"/>
          </a:p>
          <a:p>
            <a:pPr algn="ctr">
              <a:lnSpc>
                <a:spcPct val="150000"/>
              </a:lnSpc>
            </a:pPr>
            <a:r>
              <a:rPr lang="nb-NO" sz="5000" dirty="0"/>
              <a:t>Strategiske mål</a:t>
            </a:r>
            <a:endParaRPr lang="nb-NO" dirty="0"/>
          </a:p>
          <a:p>
            <a:pPr algn="ctr">
              <a:lnSpc>
                <a:spcPct val="150000"/>
              </a:lnSpc>
            </a:pPr>
            <a:r>
              <a:rPr lang="nb-NO" sz="5000" dirty="0"/>
              <a:t>Operative mål</a:t>
            </a:r>
          </a:p>
        </p:txBody>
      </p:sp>
    </p:spTree>
    <p:extLst>
      <p:ext uri="{BB962C8B-B14F-4D97-AF65-F5344CB8AC3E}">
        <p14:creationId xmlns:p14="http://schemas.microsoft.com/office/powerpoint/2010/main" val="729961958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.potx" id="{6638DBF3-01EF-9D48-9287-8DEF6339D1DD}" vid="{0A37711F-0EDD-C449-98AC-C8327000A62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23851af-529b-4b5e-90da-7f9f5f7d90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69E82D93866B4497346CB086FA131C" ma:contentTypeVersion="13" ma:contentTypeDescription="Create a new document." ma:contentTypeScope="" ma:versionID="07a2586f113defe491f94d77cdf28622">
  <xsd:schema xmlns:xsd="http://www.w3.org/2001/XMLSchema" xmlns:xs="http://www.w3.org/2001/XMLSchema" xmlns:p="http://schemas.microsoft.com/office/2006/metadata/properties" xmlns:ns3="923851af-529b-4b5e-90da-7f9f5f7d9095" xmlns:ns4="3c68946b-b9fc-4c0d-9190-9e99577c9bca" targetNamespace="http://schemas.microsoft.com/office/2006/metadata/properties" ma:root="true" ma:fieldsID="c9c414296cd93500624f5f7850699e98" ns3:_="" ns4:_="">
    <xsd:import namespace="923851af-529b-4b5e-90da-7f9f5f7d9095"/>
    <xsd:import namespace="3c68946b-b9fc-4c0d-9190-9e99577c9b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851af-529b-4b5e-90da-7f9f5f7d9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8946b-b9fc-4c0d-9190-9e99577c9bc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2D6215-B74E-410A-9268-491A84260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1B2417-5352-430C-896C-FEFC54527EB1}">
  <ds:schemaRefs>
    <ds:schemaRef ds:uri="http://purl.org/dc/elements/1.1/"/>
    <ds:schemaRef ds:uri="http://schemas.microsoft.com/office/2006/metadata/properties"/>
    <ds:schemaRef ds:uri="923851af-529b-4b5e-90da-7f9f5f7d909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3c68946b-b9fc-4c0d-9190-9e99577c9bca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48F3B9-B695-4121-AAE6-11B075D9C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3851af-529b-4b5e-90da-7f9f5f7d9095"/>
    <ds:schemaRef ds:uri="3c68946b-b9fc-4c0d-9190-9e99577c9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Oslo_2019-enkel_alle</Template>
  <TotalTime>2223</TotalTime>
  <Words>680</Words>
  <Application>Microsoft Office PowerPoint</Application>
  <PresentationFormat>Widescreen</PresentationFormat>
  <Paragraphs>238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18</vt:i4>
      </vt:variant>
    </vt:vector>
  </HeadingPairs>
  <TitlesOfParts>
    <vt:vector size="28" baseType="lpstr">
      <vt:lpstr>Oslo Sans Office Normal</vt:lpstr>
      <vt:lpstr>Arial</vt:lpstr>
      <vt:lpstr>Oslo Sans Office</vt:lpstr>
      <vt:lpstr>Oslo Sans Light</vt:lpstr>
      <vt:lpstr>Wingdings</vt:lpstr>
      <vt:lpstr>Oslo sans</vt:lpstr>
      <vt:lpstr>Oslo sans</vt:lpstr>
      <vt:lpstr>Calibri</vt:lpstr>
      <vt:lpstr>Oslo 2019 / positiv</vt:lpstr>
      <vt:lpstr>Oslo 2019 / positiv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Vikram Rai</dc:creator>
  <cp:lastModifiedBy>Arve Rosland</cp:lastModifiedBy>
  <cp:revision>514</cp:revision>
  <cp:lastPrinted>2019-03-22T09:42:42Z</cp:lastPrinted>
  <dcterms:created xsi:type="dcterms:W3CDTF">2021-02-08T19:40:26Z</dcterms:created>
  <dcterms:modified xsi:type="dcterms:W3CDTF">2023-03-01T11:26:07Z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0x010100DD69E82D93866B4497346CB086FA131C</vt:lpwstr>
  </property>
  <property fmtid="{D5CDD505-2E9C-101B-9397-08002B2CF9AE}" pid="3" name="MSIP_Label_7a2396b7-5846-48ff-8468-5f49f8ad722a_Enabled">
    <vt:lpwstr>true</vt:lpwstr>
  </property>
  <property fmtid="{D5CDD505-2E9C-101B-9397-08002B2CF9AE}" pid="4" name="MSIP_Label_7a2396b7-5846-48ff-8468-5f49f8ad722a_SetDate">
    <vt:lpwstr>2022-04-04T10:05:09Z</vt:lpwstr>
  </property>
  <property fmtid="{D5CDD505-2E9C-101B-9397-08002B2CF9AE}" pid="5" name="MSIP_Label_7a2396b7-5846-48ff-8468-5f49f8ad722a_Method">
    <vt:lpwstr>Standard</vt:lpwstr>
  </property>
  <property fmtid="{D5CDD505-2E9C-101B-9397-08002B2CF9AE}" pid="6" name="MSIP_Label_7a2396b7-5846-48ff-8468-5f49f8ad722a_Name">
    <vt:lpwstr>Lav</vt:lpwstr>
  </property>
  <property fmtid="{D5CDD505-2E9C-101B-9397-08002B2CF9AE}" pid="7" name="MSIP_Label_7a2396b7-5846-48ff-8468-5f49f8ad722a_SiteId">
    <vt:lpwstr>e6795081-6391-442e-9ab4-5e9ef74f18ea</vt:lpwstr>
  </property>
  <property fmtid="{D5CDD505-2E9C-101B-9397-08002B2CF9AE}" pid="8" name="MSIP_Label_7a2396b7-5846-48ff-8468-5f49f8ad722a_ActionId">
    <vt:lpwstr>1bac0b58-ca3b-49d5-9d1c-59c80b302ac9</vt:lpwstr>
  </property>
  <property fmtid="{D5CDD505-2E9C-101B-9397-08002B2CF9AE}" pid="9" name="MSIP_Label_7a2396b7-5846-48ff-8468-5f49f8ad722a_ContentBits">
    <vt:lpwstr>0</vt:lpwstr>
  </property>
</Properties>
</file>