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82" r:id="rId5"/>
    <p:sldId id="403" r:id="rId6"/>
    <p:sldId id="515" r:id="rId7"/>
    <p:sldId id="457" r:id="rId8"/>
    <p:sldId id="507" r:id="rId9"/>
    <p:sldId id="512" r:id="rId10"/>
    <p:sldId id="513" r:id="rId11"/>
    <p:sldId id="514" r:id="rId12"/>
    <p:sldId id="313" r:id="rId13"/>
    <p:sldId id="504" r:id="rId14"/>
    <p:sldId id="448" r:id="rId15"/>
    <p:sldId id="449" r:id="rId16"/>
    <p:sldId id="258" r:id="rId17"/>
    <p:sldId id="399" r:id="rId18"/>
    <p:sldId id="257" r:id="rId19"/>
    <p:sldId id="405" r:id="rId20"/>
    <p:sldId id="401" r:id="rId21"/>
    <p:sldId id="402" r:id="rId22"/>
    <p:sldId id="510" r:id="rId23"/>
    <p:sldId id="509" r:id="rId24"/>
    <p:sldId id="293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vind Tomren" initials="ØT" lastIdx="1" clrIdx="0">
    <p:extLst>
      <p:ext uri="{19B8F6BF-5375-455C-9EA6-DF929625EA0E}">
        <p15:presenceInfo xmlns:p15="http://schemas.microsoft.com/office/powerpoint/2012/main" userId="S-1-5-21-1123878227-590538075-4181424053-505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7E209-EE28-8C70-121D-37AD4961DA20}" v="5" dt="2023-03-01T07:56:19.018"/>
    <p1510:client id="{5F6DC89D-85DD-FC5F-95BB-18FDAAB920B5}" v="36" dt="2023-03-01T11:43:26.435"/>
    <p1510:client id="{6F72599E-EC0E-43D9-8598-B458B991D661}" v="137" dt="2023-03-02T07:38:19.903"/>
    <p1510:client id="{80B5D626-3DF2-4167-811B-ECE860D3CF87}" v="233" dt="2023-03-01T12:52:1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vind Tomren" userId="9ae2af20-1e91-44bd-9804-466d5a92a713" providerId="ADAL" clId="{7689F349-34DA-4B1B-BD63-980DC29590F5}"/>
    <pc:docChg chg="modSld">
      <pc:chgData name="Øyvind Tomren" userId="9ae2af20-1e91-44bd-9804-466d5a92a713" providerId="ADAL" clId="{7689F349-34DA-4B1B-BD63-980DC29590F5}" dt="2023-03-02T07:40:55.492" v="14" actId="20577"/>
      <pc:docMkLst>
        <pc:docMk/>
      </pc:docMkLst>
      <pc:sldChg chg="modSp mod">
        <pc:chgData name="Øyvind Tomren" userId="9ae2af20-1e91-44bd-9804-466d5a92a713" providerId="ADAL" clId="{7689F349-34DA-4B1B-BD63-980DC29590F5}" dt="2023-03-02T07:40:55.492" v="14" actId="20577"/>
        <pc:sldMkLst>
          <pc:docMk/>
          <pc:sldMk cId="2354591610" sldId="513"/>
        </pc:sldMkLst>
        <pc:spChg chg="mod">
          <ac:chgData name="Øyvind Tomren" userId="9ae2af20-1e91-44bd-9804-466d5a92a713" providerId="ADAL" clId="{7689F349-34DA-4B1B-BD63-980DC29590F5}" dt="2023-03-02T07:40:55.492" v="14" actId="20577"/>
          <ac:spMkLst>
            <pc:docMk/>
            <pc:sldMk cId="2354591610" sldId="513"/>
            <ac:spMk id="8" creationId="{15DAC6A7-1587-CC65-927D-4BD752B6E9DF}"/>
          </ac:spMkLst>
        </pc:spChg>
      </pc:sldChg>
      <pc:sldChg chg="modSp mod">
        <pc:chgData name="Øyvind Tomren" userId="9ae2af20-1e91-44bd-9804-466d5a92a713" providerId="ADAL" clId="{7689F349-34DA-4B1B-BD63-980DC29590F5}" dt="2023-03-02T07:40:36.318" v="2" actId="20577"/>
        <pc:sldMkLst>
          <pc:docMk/>
          <pc:sldMk cId="2291863960" sldId="514"/>
        </pc:sldMkLst>
        <pc:spChg chg="mod">
          <ac:chgData name="Øyvind Tomren" userId="9ae2af20-1e91-44bd-9804-466d5a92a713" providerId="ADAL" clId="{7689F349-34DA-4B1B-BD63-980DC29590F5}" dt="2023-03-02T07:40:36.318" v="2" actId="20577"/>
          <ac:spMkLst>
            <pc:docMk/>
            <pc:sldMk cId="2291863960" sldId="514"/>
            <ac:spMk id="8" creationId="{CE28E642-2155-723C-787A-8CB6BC8BB5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lofelles.oslo.kommune.no\appsv-is\byr\POS-statistikk\Befolkningsframskrivninger\2022\2.%20Presentasjoner%20og%20tekster\Fors&#248;rgerbyrde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yr160206\Downloads\09288_20230228-1625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yr160206\Downloads\09288_20230228-1625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regneark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Oslo</a:t>
            </a:r>
          </a:p>
        </c:rich>
      </c:tx>
      <c:layout>
        <c:manualLayout>
          <c:xMode val="edge"/>
          <c:yMode val="edge"/>
          <c:x val="0.44030275841975464"/>
          <c:y val="1.4379083980643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2358225463987504E-2"/>
          <c:y val="0.14275300923529399"/>
          <c:w val="0.92005626256083273"/>
          <c:h val="0.654883972507516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'eldrebølgen fig'!$F$1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8B-4108-952D-49C001050E66}"/>
              </c:ext>
            </c:extLst>
          </c:dPt>
          <c:dPt>
            <c:idx val="53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8B-4108-952D-49C001050E66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8B-4108-952D-49C001050E66}"/>
              </c:ext>
            </c:extLst>
          </c:dPt>
          <c:dPt>
            <c:idx val="55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8B-4108-952D-49C001050E66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8B-4108-952D-49C001050E66}"/>
              </c:ext>
            </c:extLst>
          </c:dPt>
          <c:dPt>
            <c:idx val="57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58B-4108-952D-49C001050E66}"/>
              </c:ext>
            </c:extLst>
          </c:dPt>
          <c:dPt>
            <c:idx val="58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58B-4108-952D-49C001050E66}"/>
              </c:ext>
            </c:extLst>
          </c:dPt>
          <c:dPt>
            <c:idx val="59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58B-4108-952D-49C001050E66}"/>
              </c:ext>
            </c:extLst>
          </c:dPt>
          <c:dPt>
            <c:idx val="60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58B-4108-952D-49C001050E66}"/>
              </c:ext>
            </c:extLst>
          </c:dPt>
          <c:dPt>
            <c:idx val="61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58B-4108-952D-49C001050E66}"/>
              </c:ext>
            </c:extLst>
          </c:dPt>
          <c:dPt>
            <c:idx val="62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58B-4108-952D-49C001050E66}"/>
              </c:ext>
            </c:extLst>
          </c:dPt>
          <c:dPt>
            <c:idx val="63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58B-4108-952D-49C001050E66}"/>
              </c:ext>
            </c:extLst>
          </c:dPt>
          <c:dPt>
            <c:idx val="64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58B-4108-952D-49C001050E66}"/>
              </c:ext>
            </c:extLst>
          </c:dPt>
          <c:dPt>
            <c:idx val="65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58B-4108-952D-49C001050E66}"/>
              </c:ext>
            </c:extLst>
          </c:dPt>
          <c:dPt>
            <c:idx val="66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58B-4108-952D-49C001050E66}"/>
              </c:ext>
            </c:extLst>
          </c:dPt>
          <c:dPt>
            <c:idx val="67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58B-4108-952D-49C001050E66}"/>
              </c:ext>
            </c:extLst>
          </c:dPt>
          <c:dPt>
            <c:idx val="68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58B-4108-952D-49C001050E66}"/>
              </c:ext>
            </c:extLst>
          </c:dPt>
          <c:dPt>
            <c:idx val="69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58B-4108-952D-49C001050E66}"/>
              </c:ext>
            </c:extLst>
          </c:dPt>
          <c:dPt>
            <c:idx val="70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58B-4108-952D-49C001050E66}"/>
              </c:ext>
            </c:extLst>
          </c:dPt>
          <c:dPt>
            <c:idx val="71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58B-4108-952D-49C001050E66}"/>
              </c:ext>
            </c:extLst>
          </c:dPt>
          <c:dPt>
            <c:idx val="72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258B-4108-952D-49C001050E66}"/>
              </c:ext>
            </c:extLst>
          </c:dPt>
          <c:dPt>
            <c:idx val="73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258B-4108-952D-49C001050E66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258B-4108-952D-49C001050E66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58B-4108-952D-49C001050E66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58B-4108-952D-49C001050E66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258B-4108-952D-49C001050E66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258B-4108-952D-49C001050E66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258B-4108-952D-49C001050E66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258B-4108-952D-49C001050E66}"/>
              </c:ext>
            </c:extLst>
          </c:dPt>
          <c:cat>
            <c:numRef>
              <c:f>'eldrebølgen fig'!$A$2:$A$82</c:f>
              <c:numCache>
                <c:formatCode>General</c:formatCode>
                <c:ptCount val="8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 formatCode="###########0">
                  <c:v>2008</c:v>
                </c:pt>
                <c:pt idx="39" formatCode="###########0">
                  <c:v>2009</c:v>
                </c:pt>
                <c:pt idx="40" formatCode="###########0">
                  <c:v>2010</c:v>
                </c:pt>
                <c:pt idx="41" formatCode="###########0">
                  <c:v>2011</c:v>
                </c:pt>
                <c:pt idx="42" formatCode="###########0">
                  <c:v>2012</c:v>
                </c:pt>
                <c:pt idx="43" formatCode="###########0">
                  <c:v>2013</c:v>
                </c:pt>
                <c:pt idx="44" formatCode="###########0">
                  <c:v>2014</c:v>
                </c:pt>
                <c:pt idx="45" formatCode="###########0">
                  <c:v>2015</c:v>
                </c:pt>
                <c:pt idx="46" formatCode="###########0">
                  <c:v>2016</c:v>
                </c:pt>
                <c:pt idx="47" formatCode="###########0">
                  <c:v>2017</c:v>
                </c:pt>
                <c:pt idx="48" formatCode="###########0">
                  <c:v>2018</c:v>
                </c:pt>
                <c:pt idx="49" formatCode="###########0">
                  <c:v>2019</c:v>
                </c:pt>
                <c:pt idx="50" formatCode="###########0">
                  <c:v>2020</c:v>
                </c:pt>
                <c:pt idx="51" formatCode="###########0">
                  <c:v>2021</c:v>
                </c:pt>
                <c:pt idx="52" formatCode="###########0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1">
                  <c:v>2041</c:v>
                </c:pt>
                <c:pt idx="72">
                  <c:v>2042</c:v>
                </c:pt>
                <c:pt idx="73">
                  <c:v>2043</c:v>
                </c:pt>
                <c:pt idx="74">
                  <c:v>2044</c:v>
                </c:pt>
                <c:pt idx="75">
                  <c:v>2045</c:v>
                </c:pt>
                <c:pt idx="76">
                  <c:v>2046</c:v>
                </c:pt>
                <c:pt idx="77">
                  <c:v>2047</c:v>
                </c:pt>
                <c:pt idx="78">
                  <c:v>2048</c:v>
                </c:pt>
                <c:pt idx="79">
                  <c:v>2049</c:v>
                </c:pt>
                <c:pt idx="80">
                  <c:v>2050</c:v>
                </c:pt>
              </c:numCache>
            </c:numRef>
          </c:cat>
          <c:val>
            <c:numRef>
              <c:f>'eldrebølgen fig'!$F$2:$F$82</c:f>
              <c:numCache>
                <c:formatCode>0</c:formatCode>
                <c:ptCount val="81"/>
                <c:pt idx="0">
                  <c:v>11.332928433221232</c:v>
                </c:pt>
                <c:pt idx="1">
                  <c:v>11.739141269406165</c:v>
                </c:pt>
                <c:pt idx="2">
                  <c:v>12.115576695411544</c:v>
                </c:pt>
                <c:pt idx="3">
                  <c:v>12.357191674301589</c:v>
                </c:pt>
                <c:pt idx="4">
                  <c:v>12.660667557426244</c:v>
                </c:pt>
                <c:pt idx="5">
                  <c:v>12.698624867569094</c:v>
                </c:pt>
                <c:pt idx="6">
                  <c:v>12.810881556383929</c:v>
                </c:pt>
                <c:pt idx="7">
                  <c:v>13.05547927878451</c:v>
                </c:pt>
                <c:pt idx="8">
                  <c:v>13.096831509827817</c:v>
                </c:pt>
                <c:pt idx="9">
                  <c:v>13.137725545747475</c:v>
                </c:pt>
                <c:pt idx="10">
                  <c:v>13.153370618547635</c:v>
                </c:pt>
                <c:pt idx="11">
                  <c:v>13.177205584671576</c:v>
                </c:pt>
                <c:pt idx="12">
                  <c:v>13.246415297100707</c:v>
                </c:pt>
                <c:pt idx="13">
                  <c:v>13.256531669544872</c:v>
                </c:pt>
                <c:pt idx="14">
                  <c:v>13.211308039896524</c:v>
                </c:pt>
                <c:pt idx="15">
                  <c:v>13.118334372785576</c:v>
                </c:pt>
                <c:pt idx="16">
                  <c:v>12.970104251271152</c:v>
                </c:pt>
                <c:pt idx="17">
                  <c:v>12.768281469829065</c:v>
                </c:pt>
                <c:pt idx="18">
                  <c:v>12.756264738941661</c:v>
                </c:pt>
                <c:pt idx="19">
                  <c:v>12.616744569459183</c:v>
                </c:pt>
                <c:pt idx="20">
                  <c:v>12.440985766770513</c:v>
                </c:pt>
                <c:pt idx="21">
                  <c:v>12.209408115344292</c:v>
                </c:pt>
                <c:pt idx="22">
                  <c:v>11.902678626821354</c:v>
                </c:pt>
                <c:pt idx="23">
                  <c:v>11.540931114743987</c:v>
                </c:pt>
                <c:pt idx="24">
                  <c:v>11.170808382920209</c:v>
                </c:pt>
                <c:pt idx="25">
                  <c:v>10.724843349517274</c:v>
                </c:pt>
                <c:pt idx="26">
                  <c:v>10.352822725049576</c:v>
                </c:pt>
                <c:pt idx="27">
                  <c:v>9.9835688863827912</c:v>
                </c:pt>
                <c:pt idx="28">
                  <c:v>9.6673357441469054</c:v>
                </c:pt>
                <c:pt idx="29">
                  <c:v>9.3517769111912301</c:v>
                </c:pt>
                <c:pt idx="30">
                  <c:v>8.9895500594127302</c:v>
                </c:pt>
                <c:pt idx="31">
                  <c:v>8.5434988579313806</c:v>
                </c:pt>
                <c:pt idx="32">
                  <c:v>8.0891318385685231</c:v>
                </c:pt>
                <c:pt idx="33">
                  <c:v>7.6868811618067996</c:v>
                </c:pt>
                <c:pt idx="34">
                  <c:v>7.3539048757774683</c:v>
                </c:pt>
                <c:pt idx="35">
                  <c:v>7.0282685912510425</c:v>
                </c:pt>
                <c:pt idx="36">
                  <c:v>6.802052706946923</c:v>
                </c:pt>
                <c:pt idx="37">
                  <c:v>6.613174582632328</c:v>
                </c:pt>
                <c:pt idx="38">
                  <c:v>6.4901049806952562</c:v>
                </c:pt>
                <c:pt idx="39">
                  <c:v>6.278986923845518</c:v>
                </c:pt>
                <c:pt idx="40">
                  <c:v>6.2585625191698195</c:v>
                </c:pt>
                <c:pt idx="41">
                  <c:v>6.2922417101947499</c:v>
                </c:pt>
                <c:pt idx="42">
                  <c:v>6.4483885958404334</c:v>
                </c:pt>
                <c:pt idx="43">
                  <c:v>6.6381822086459836</c:v>
                </c:pt>
                <c:pt idx="44">
                  <c:v>6.9573797053571296</c:v>
                </c:pt>
                <c:pt idx="45">
                  <c:v>7.1876987876654379</c:v>
                </c:pt>
                <c:pt idx="46">
                  <c:v>7.3833138413402386</c:v>
                </c:pt>
                <c:pt idx="47">
                  <c:v>7.5810000314956385</c:v>
                </c:pt>
                <c:pt idx="48">
                  <c:v>7.7278983887899821</c:v>
                </c:pt>
                <c:pt idx="49">
                  <c:v>7.8731879642504232</c:v>
                </c:pt>
                <c:pt idx="50">
                  <c:v>7.9419576809604697</c:v>
                </c:pt>
                <c:pt idx="51">
                  <c:v>8.0724810260971864</c:v>
                </c:pt>
                <c:pt idx="52">
                  <c:v>8.236749939627936</c:v>
                </c:pt>
                <c:pt idx="53">
                  <c:v>8.2973882408735218</c:v>
                </c:pt>
                <c:pt idx="54">
                  <c:v>8.3441968981491836</c:v>
                </c:pt>
                <c:pt idx="55">
                  <c:v>8.3755681533694215</c:v>
                </c:pt>
                <c:pt idx="56">
                  <c:v>8.4103607857560636</c:v>
                </c:pt>
                <c:pt idx="57">
                  <c:v>8.3774972786946531</c:v>
                </c:pt>
                <c:pt idx="58">
                  <c:v>8.4164536573170246</c:v>
                </c:pt>
                <c:pt idx="59">
                  <c:v>8.4580600480710473</c:v>
                </c:pt>
                <c:pt idx="60">
                  <c:v>8.5300271317306269</c:v>
                </c:pt>
                <c:pt idx="61">
                  <c:v>8.6277856727818278</c:v>
                </c:pt>
                <c:pt idx="62">
                  <c:v>8.7476300329693935</c:v>
                </c:pt>
                <c:pt idx="63">
                  <c:v>8.868041431336728</c:v>
                </c:pt>
                <c:pt idx="64">
                  <c:v>8.9812245781104245</c:v>
                </c:pt>
                <c:pt idx="65">
                  <c:v>9.0734229033273852</c:v>
                </c:pt>
                <c:pt idx="66">
                  <c:v>9.1821607909050105</c:v>
                </c:pt>
                <c:pt idx="67">
                  <c:v>9.2959984215909746</c:v>
                </c:pt>
                <c:pt idx="68">
                  <c:v>9.3970401538427755</c:v>
                </c:pt>
                <c:pt idx="69">
                  <c:v>9.5060592194224078</c:v>
                </c:pt>
                <c:pt idx="70">
                  <c:v>9.6207416772126386</c:v>
                </c:pt>
                <c:pt idx="71">
                  <c:v>9.7082034803570565</c:v>
                </c:pt>
                <c:pt idx="72">
                  <c:v>9.8173374023716313</c:v>
                </c:pt>
                <c:pt idx="73">
                  <c:v>9.9083041964671708</c:v>
                </c:pt>
                <c:pt idx="74">
                  <c:v>9.975754598754353</c:v>
                </c:pt>
                <c:pt idx="75">
                  <c:v>10.019818980784752</c:v>
                </c:pt>
                <c:pt idx="76">
                  <c:v>10.069442272592507</c:v>
                </c:pt>
                <c:pt idx="77">
                  <c:v>10.127161546787169</c:v>
                </c:pt>
                <c:pt idx="78">
                  <c:v>10.204850231001855</c:v>
                </c:pt>
                <c:pt idx="79">
                  <c:v>10.257106005582958</c:v>
                </c:pt>
                <c:pt idx="80">
                  <c:v>10.29739776951673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258B-4108-952D-49C001050E66}"/>
            </c:ext>
          </c:extLst>
        </c:ser>
        <c:ser>
          <c:idx val="1"/>
          <c:order val="1"/>
          <c:tx>
            <c:strRef>
              <c:f>'eldrebølgen fig'!$G$1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258B-4108-952D-49C001050E66}"/>
              </c:ext>
            </c:extLst>
          </c:dPt>
          <c:dPt>
            <c:idx val="5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258B-4108-952D-49C001050E66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258B-4108-952D-49C001050E66}"/>
              </c:ext>
            </c:extLst>
          </c:dPt>
          <c:dPt>
            <c:idx val="5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258B-4108-952D-49C001050E66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258B-4108-952D-49C001050E66}"/>
              </c:ext>
            </c:extLst>
          </c:dPt>
          <c:dPt>
            <c:idx val="5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258B-4108-952D-49C001050E66}"/>
              </c:ext>
            </c:extLst>
          </c:dPt>
          <c:dPt>
            <c:idx val="5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258B-4108-952D-49C001050E66}"/>
              </c:ext>
            </c:extLst>
          </c:dPt>
          <c:dPt>
            <c:idx val="5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258B-4108-952D-49C001050E66}"/>
              </c:ext>
            </c:extLst>
          </c:dPt>
          <c:dPt>
            <c:idx val="6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258B-4108-952D-49C001050E66}"/>
              </c:ext>
            </c:extLst>
          </c:dPt>
          <c:dPt>
            <c:idx val="6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258B-4108-952D-49C001050E66}"/>
              </c:ext>
            </c:extLst>
          </c:dPt>
          <c:dPt>
            <c:idx val="6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258B-4108-952D-49C001050E66}"/>
              </c:ext>
            </c:extLst>
          </c:dPt>
          <c:dPt>
            <c:idx val="6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258B-4108-952D-49C001050E66}"/>
              </c:ext>
            </c:extLst>
          </c:dPt>
          <c:dPt>
            <c:idx val="6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258B-4108-952D-49C001050E66}"/>
              </c:ext>
            </c:extLst>
          </c:dPt>
          <c:dPt>
            <c:idx val="6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258B-4108-952D-49C001050E66}"/>
              </c:ext>
            </c:extLst>
          </c:dPt>
          <c:dPt>
            <c:idx val="6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258B-4108-952D-49C001050E66}"/>
              </c:ext>
            </c:extLst>
          </c:dPt>
          <c:dPt>
            <c:idx val="6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258B-4108-952D-49C001050E66}"/>
              </c:ext>
            </c:extLst>
          </c:dPt>
          <c:dPt>
            <c:idx val="6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C-258B-4108-952D-49C001050E66}"/>
              </c:ext>
            </c:extLst>
          </c:dPt>
          <c:dPt>
            <c:idx val="6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E-258B-4108-952D-49C001050E66}"/>
              </c:ext>
            </c:extLst>
          </c:dPt>
          <c:dPt>
            <c:idx val="7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258B-4108-952D-49C001050E66}"/>
              </c:ext>
            </c:extLst>
          </c:dPt>
          <c:dPt>
            <c:idx val="7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258B-4108-952D-49C001050E66}"/>
              </c:ext>
            </c:extLst>
          </c:dPt>
          <c:dPt>
            <c:idx val="7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4-258B-4108-952D-49C001050E66}"/>
              </c:ext>
            </c:extLst>
          </c:dPt>
          <c:dPt>
            <c:idx val="7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6-258B-4108-952D-49C001050E66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8-258B-4108-952D-49C001050E66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258B-4108-952D-49C001050E66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258B-4108-952D-49C001050E66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258B-4108-952D-49C001050E66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258B-4108-952D-49C001050E66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2-258B-4108-952D-49C001050E66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4-258B-4108-952D-49C001050E66}"/>
              </c:ext>
            </c:extLst>
          </c:dPt>
          <c:cat>
            <c:numRef>
              <c:f>'eldrebølgen fig'!$A$2:$A$82</c:f>
              <c:numCache>
                <c:formatCode>General</c:formatCode>
                <c:ptCount val="8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 formatCode="###########0">
                  <c:v>2008</c:v>
                </c:pt>
                <c:pt idx="39" formatCode="###########0">
                  <c:v>2009</c:v>
                </c:pt>
                <c:pt idx="40" formatCode="###########0">
                  <c:v>2010</c:v>
                </c:pt>
                <c:pt idx="41" formatCode="###########0">
                  <c:v>2011</c:v>
                </c:pt>
                <c:pt idx="42" formatCode="###########0">
                  <c:v>2012</c:v>
                </c:pt>
                <c:pt idx="43" formatCode="###########0">
                  <c:v>2013</c:v>
                </c:pt>
                <c:pt idx="44" formatCode="###########0">
                  <c:v>2014</c:v>
                </c:pt>
                <c:pt idx="45" formatCode="###########0">
                  <c:v>2015</c:v>
                </c:pt>
                <c:pt idx="46" formatCode="###########0">
                  <c:v>2016</c:v>
                </c:pt>
                <c:pt idx="47" formatCode="###########0">
                  <c:v>2017</c:v>
                </c:pt>
                <c:pt idx="48" formatCode="###########0">
                  <c:v>2018</c:v>
                </c:pt>
                <c:pt idx="49" formatCode="###########0">
                  <c:v>2019</c:v>
                </c:pt>
                <c:pt idx="50" formatCode="###########0">
                  <c:v>2020</c:v>
                </c:pt>
                <c:pt idx="51" formatCode="###########0">
                  <c:v>2021</c:v>
                </c:pt>
                <c:pt idx="52" formatCode="###########0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1">
                  <c:v>2041</c:v>
                </c:pt>
                <c:pt idx="72">
                  <c:v>2042</c:v>
                </c:pt>
                <c:pt idx="73">
                  <c:v>2043</c:v>
                </c:pt>
                <c:pt idx="74">
                  <c:v>2044</c:v>
                </c:pt>
                <c:pt idx="75">
                  <c:v>2045</c:v>
                </c:pt>
                <c:pt idx="76">
                  <c:v>2046</c:v>
                </c:pt>
                <c:pt idx="77">
                  <c:v>2047</c:v>
                </c:pt>
                <c:pt idx="78">
                  <c:v>2048</c:v>
                </c:pt>
                <c:pt idx="79">
                  <c:v>2049</c:v>
                </c:pt>
                <c:pt idx="80">
                  <c:v>2050</c:v>
                </c:pt>
              </c:numCache>
            </c:numRef>
          </c:cat>
          <c:val>
            <c:numRef>
              <c:f>'eldrebølgen fig'!$G$2:$G$82</c:f>
              <c:numCache>
                <c:formatCode>0</c:formatCode>
                <c:ptCount val="81"/>
                <c:pt idx="0">
                  <c:v>2.5798019135634012</c:v>
                </c:pt>
                <c:pt idx="1">
                  <c:v>2.6109546711854272</c:v>
                </c:pt>
                <c:pt idx="2">
                  <c:v>2.7390692715791598</c:v>
                </c:pt>
                <c:pt idx="3">
                  <c:v>2.8325740728593827</c:v>
                </c:pt>
                <c:pt idx="4">
                  <c:v>3.02104099343883</c:v>
                </c:pt>
                <c:pt idx="5">
                  <c:v>3.0154490186681908</c:v>
                </c:pt>
                <c:pt idx="6">
                  <c:v>3.1432631710804237</c:v>
                </c:pt>
                <c:pt idx="7">
                  <c:v>3.4341844379531112</c:v>
                </c:pt>
                <c:pt idx="8">
                  <c:v>3.590752796077997</c:v>
                </c:pt>
                <c:pt idx="9">
                  <c:v>3.8155323251269002</c:v>
                </c:pt>
                <c:pt idx="10">
                  <c:v>3.8808719815684416</c:v>
                </c:pt>
                <c:pt idx="11">
                  <c:v>3.76396776270234</c:v>
                </c:pt>
                <c:pt idx="12">
                  <c:v>4.2541286807316396</c:v>
                </c:pt>
                <c:pt idx="13">
                  <c:v>4.0686312740237307</c:v>
                </c:pt>
                <c:pt idx="14">
                  <c:v>4.1794762295503478</c:v>
                </c:pt>
                <c:pt idx="15">
                  <c:v>4.2756135562455428</c:v>
                </c:pt>
                <c:pt idx="16">
                  <c:v>4.30445376561822</c:v>
                </c:pt>
                <c:pt idx="17">
                  <c:v>4.3496659982939878</c:v>
                </c:pt>
                <c:pt idx="18">
                  <c:v>4.3398056112666126</c:v>
                </c:pt>
                <c:pt idx="19">
                  <c:v>4.2926923380484254</c:v>
                </c:pt>
                <c:pt idx="20">
                  <c:v>4.3380370186140276</c:v>
                </c:pt>
                <c:pt idx="21">
                  <c:v>4.3282269454384767</c:v>
                </c:pt>
                <c:pt idx="22">
                  <c:v>4.271341196001206</c:v>
                </c:pt>
                <c:pt idx="23">
                  <c:v>4.2259649300671231</c:v>
                </c:pt>
                <c:pt idx="24">
                  <c:v>4.1740881282428557</c:v>
                </c:pt>
                <c:pt idx="25">
                  <c:v>4.1716918252134354</c:v>
                </c:pt>
                <c:pt idx="26">
                  <c:v>4.1243484720428762</c:v>
                </c:pt>
                <c:pt idx="27">
                  <c:v>4.0792816389884257</c:v>
                </c:pt>
                <c:pt idx="28">
                  <c:v>4.0510873676437331</c:v>
                </c:pt>
                <c:pt idx="29">
                  <c:v>4.0384435646005805</c:v>
                </c:pt>
                <c:pt idx="30">
                  <c:v>3.9687309716690939</c:v>
                </c:pt>
                <c:pt idx="31">
                  <c:v>4.0599458254541743</c:v>
                </c:pt>
                <c:pt idx="32">
                  <c:v>4.0627091100277219</c:v>
                </c:pt>
                <c:pt idx="33">
                  <c:v>4.0253111223209848</c:v>
                </c:pt>
                <c:pt idx="34">
                  <c:v>3.964275723050628</c:v>
                </c:pt>
                <c:pt idx="35">
                  <c:v>3.897358855214534</c:v>
                </c:pt>
                <c:pt idx="36">
                  <c:v>3.7963563151570083</c:v>
                </c:pt>
                <c:pt idx="37">
                  <c:v>3.6730542436709035</c:v>
                </c:pt>
                <c:pt idx="38">
                  <c:v>3.4884135854011893</c:v>
                </c:pt>
                <c:pt idx="39">
                  <c:v>3.3209088144576215</c:v>
                </c:pt>
                <c:pt idx="40">
                  <c:v>3.1823603585182161</c:v>
                </c:pt>
                <c:pt idx="41">
                  <c:v>3.048078367237955</c:v>
                </c:pt>
                <c:pt idx="42">
                  <c:v>2.920338831049186</c:v>
                </c:pt>
                <c:pt idx="43">
                  <c:v>2.8088068901190129</c:v>
                </c:pt>
                <c:pt idx="44">
                  <c:v>2.689991378535864</c:v>
                </c:pt>
                <c:pt idx="45">
                  <c:v>2.5518932305659003</c:v>
                </c:pt>
                <c:pt idx="46">
                  <c:v>2.4626740989383191</c:v>
                </c:pt>
                <c:pt idx="47">
                  <c:v>2.3998176252589016</c:v>
                </c:pt>
                <c:pt idx="48">
                  <c:v>2.3845195547233802</c:v>
                </c:pt>
                <c:pt idx="49">
                  <c:v>2.3730271880611569</c:v>
                </c:pt>
                <c:pt idx="50">
                  <c:v>2.3756514115479006</c:v>
                </c:pt>
                <c:pt idx="51">
                  <c:v>2.4087172350468431</c:v>
                </c:pt>
                <c:pt idx="52">
                  <c:v>2.4010219668575234</c:v>
                </c:pt>
                <c:pt idx="53">
                  <c:v>2.4497239191066047</c:v>
                </c:pt>
                <c:pt idx="54">
                  <c:v>2.5634749233489247</c:v>
                </c:pt>
                <c:pt idx="55">
                  <c:v>2.7475813495485371</c:v>
                </c:pt>
                <c:pt idx="56">
                  <c:v>2.9232868794997975</c:v>
                </c:pt>
                <c:pt idx="57">
                  <c:v>3.1510791762416299</c:v>
                </c:pt>
                <c:pt idx="58">
                  <c:v>3.3188473313833469</c:v>
                </c:pt>
                <c:pt idx="59">
                  <c:v>3.452967776102986</c:v>
                </c:pt>
                <c:pt idx="60">
                  <c:v>3.5516920211114562</c:v>
                </c:pt>
                <c:pt idx="61">
                  <c:v>3.6418557777339413</c:v>
                </c:pt>
                <c:pt idx="62">
                  <c:v>3.7384437005242277</c:v>
                </c:pt>
                <c:pt idx="63">
                  <c:v>3.801498947234351</c:v>
                </c:pt>
                <c:pt idx="64">
                  <c:v>3.8430838607365305</c:v>
                </c:pt>
                <c:pt idx="65">
                  <c:v>3.8713655925265038</c:v>
                </c:pt>
                <c:pt idx="66">
                  <c:v>3.891495892012653</c:v>
                </c:pt>
                <c:pt idx="67">
                  <c:v>3.8959184627126833</c:v>
                </c:pt>
                <c:pt idx="68">
                  <c:v>3.9381529309812646</c:v>
                </c:pt>
                <c:pt idx="69">
                  <c:v>3.9983907206794962</c:v>
                </c:pt>
                <c:pt idx="70">
                  <c:v>4.0605298279332409</c:v>
                </c:pt>
                <c:pt idx="71">
                  <c:v>4.1383071164102736</c:v>
                </c:pt>
                <c:pt idx="72">
                  <c:v>4.207394060134634</c:v>
                </c:pt>
                <c:pt idx="73">
                  <c:v>4.2850786379368317</c:v>
                </c:pt>
                <c:pt idx="74">
                  <c:v>4.3722330329422583</c:v>
                </c:pt>
                <c:pt idx="75">
                  <c:v>4.4651071718603106</c:v>
                </c:pt>
                <c:pt idx="76">
                  <c:v>4.5620983550775671</c:v>
                </c:pt>
                <c:pt idx="77">
                  <c:v>4.6499129645424029</c:v>
                </c:pt>
                <c:pt idx="78">
                  <c:v>4.7278006411124878</c:v>
                </c:pt>
                <c:pt idx="79">
                  <c:v>4.8074647595895925</c:v>
                </c:pt>
                <c:pt idx="80">
                  <c:v>4.901876026627475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5-258B-4108-952D-49C001050E66}"/>
            </c:ext>
          </c:extLst>
        </c:ser>
        <c:ser>
          <c:idx val="2"/>
          <c:order val="2"/>
          <c:tx>
            <c:strRef>
              <c:f>'eldrebølgen fig'!$H$1</c:f>
              <c:strCache>
                <c:ptCount val="1"/>
                <c:pt idx="0">
                  <c:v>90+ år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258B-4108-952D-49C001050E66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258B-4108-952D-49C001050E66}"/>
              </c:ext>
            </c:extLst>
          </c:dPt>
          <c:dPt>
            <c:idx val="5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258B-4108-952D-49C001050E66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258B-4108-952D-49C001050E66}"/>
              </c:ext>
            </c:extLst>
          </c:dPt>
          <c:dPt>
            <c:idx val="5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258B-4108-952D-49C001050E66}"/>
              </c:ext>
            </c:extLst>
          </c:dPt>
          <c:dPt>
            <c:idx val="5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258B-4108-952D-49C001050E66}"/>
              </c:ext>
            </c:extLst>
          </c:dPt>
          <c:dPt>
            <c:idx val="5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258B-4108-952D-49C001050E66}"/>
              </c:ext>
            </c:extLst>
          </c:dPt>
          <c:dPt>
            <c:idx val="6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258B-4108-952D-49C001050E66}"/>
              </c:ext>
            </c:extLst>
          </c:dPt>
          <c:dPt>
            <c:idx val="6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258B-4108-952D-49C001050E66}"/>
              </c:ext>
            </c:extLst>
          </c:dPt>
          <c:dPt>
            <c:idx val="6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258B-4108-952D-49C001050E66}"/>
              </c:ext>
            </c:extLst>
          </c:dPt>
          <c:dPt>
            <c:idx val="6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258B-4108-952D-49C001050E66}"/>
              </c:ext>
            </c:extLst>
          </c:dPt>
          <c:dPt>
            <c:idx val="6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D-258B-4108-952D-49C001050E66}"/>
              </c:ext>
            </c:extLst>
          </c:dPt>
          <c:dPt>
            <c:idx val="6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F-258B-4108-952D-49C001050E66}"/>
              </c:ext>
            </c:extLst>
          </c:dPt>
          <c:dPt>
            <c:idx val="6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1-258B-4108-952D-49C001050E66}"/>
              </c:ext>
            </c:extLst>
          </c:dPt>
          <c:dPt>
            <c:idx val="6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3-258B-4108-952D-49C001050E66}"/>
              </c:ext>
            </c:extLst>
          </c:dPt>
          <c:dPt>
            <c:idx val="6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5-258B-4108-952D-49C001050E66}"/>
              </c:ext>
            </c:extLst>
          </c:dPt>
          <c:dPt>
            <c:idx val="6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258B-4108-952D-49C001050E66}"/>
              </c:ext>
            </c:extLst>
          </c:dPt>
          <c:dPt>
            <c:idx val="7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258B-4108-952D-49C001050E66}"/>
              </c:ext>
            </c:extLst>
          </c:dPt>
          <c:dPt>
            <c:idx val="7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258B-4108-952D-49C001050E66}"/>
              </c:ext>
            </c:extLst>
          </c:dPt>
          <c:dPt>
            <c:idx val="7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258B-4108-952D-49C001050E66}"/>
              </c:ext>
            </c:extLst>
          </c:dPt>
          <c:dPt>
            <c:idx val="7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258B-4108-952D-49C001050E66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258B-4108-952D-49C001050E66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258B-4108-952D-49C001050E66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258B-4108-952D-49C001050E66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258B-4108-952D-49C001050E66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258B-4108-952D-49C001050E66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258B-4108-952D-49C001050E66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258B-4108-952D-49C001050E66}"/>
              </c:ext>
            </c:extLst>
          </c:dPt>
          <c:cat>
            <c:numRef>
              <c:f>'eldrebølgen fig'!$A$2:$A$82</c:f>
              <c:numCache>
                <c:formatCode>General</c:formatCode>
                <c:ptCount val="8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 formatCode="###########0">
                  <c:v>2008</c:v>
                </c:pt>
                <c:pt idx="39" formatCode="###########0">
                  <c:v>2009</c:v>
                </c:pt>
                <c:pt idx="40" formatCode="###########0">
                  <c:v>2010</c:v>
                </c:pt>
                <c:pt idx="41" formatCode="###########0">
                  <c:v>2011</c:v>
                </c:pt>
                <c:pt idx="42" formatCode="###########0">
                  <c:v>2012</c:v>
                </c:pt>
                <c:pt idx="43" formatCode="###########0">
                  <c:v>2013</c:v>
                </c:pt>
                <c:pt idx="44" formatCode="###########0">
                  <c:v>2014</c:v>
                </c:pt>
                <c:pt idx="45" formatCode="###########0">
                  <c:v>2015</c:v>
                </c:pt>
                <c:pt idx="46" formatCode="###########0">
                  <c:v>2016</c:v>
                </c:pt>
                <c:pt idx="47" formatCode="###########0">
                  <c:v>2017</c:v>
                </c:pt>
                <c:pt idx="48" formatCode="###########0">
                  <c:v>2018</c:v>
                </c:pt>
                <c:pt idx="49" formatCode="###########0">
                  <c:v>2019</c:v>
                </c:pt>
                <c:pt idx="50" formatCode="###########0">
                  <c:v>2020</c:v>
                </c:pt>
                <c:pt idx="51" formatCode="###########0">
                  <c:v>2021</c:v>
                </c:pt>
                <c:pt idx="52" formatCode="###########0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1">
                  <c:v>2041</c:v>
                </c:pt>
                <c:pt idx="72">
                  <c:v>2042</c:v>
                </c:pt>
                <c:pt idx="73">
                  <c:v>2043</c:v>
                </c:pt>
                <c:pt idx="74">
                  <c:v>2044</c:v>
                </c:pt>
                <c:pt idx="75">
                  <c:v>2045</c:v>
                </c:pt>
                <c:pt idx="76">
                  <c:v>2046</c:v>
                </c:pt>
                <c:pt idx="77">
                  <c:v>2047</c:v>
                </c:pt>
                <c:pt idx="78">
                  <c:v>2048</c:v>
                </c:pt>
                <c:pt idx="79">
                  <c:v>2049</c:v>
                </c:pt>
                <c:pt idx="80">
                  <c:v>2050</c:v>
                </c:pt>
              </c:numCache>
            </c:numRef>
          </c:cat>
          <c:val>
            <c:numRef>
              <c:f>'eldrebølgen fig'!$H$2:$H$82</c:f>
              <c:numCache>
                <c:formatCode>0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0.34268167770224084</c:v>
                </c:pt>
                <c:pt idx="12">
                  <c:v>0</c:v>
                </c:pt>
                <c:pt idx="13">
                  <c:v>0.40376580691883462</c:v>
                </c:pt>
                <c:pt idx="14">
                  <c:v>0.4381149987591027</c:v>
                </c:pt>
                <c:pt idx="15">
                  <c:v>0.47099481168031371</c:v>
                </c:pt>
                <c:pt idx="16">
                  <c:v>0.49844791330566657</c:v>
                </c:pt>
                <c:pt idx="17">
                  <c:v>0.53861236969502269</c:v>
                </c:pt>
                <c:pt idx="18">
                  <c:v>0.56134705661957551</c:v>
                </c:pt>
                <c:pt idx="19">
                  <c:v>0.58558637563469584</c:v>
                </c:pt>
                <c:pt idx="20">
                  <c:v>0.59057866673648018</c:v>
                </c:pt>
                <c:pt idx="21">
                  <c:v>0.61280987080954163</c:v>
                </c:pt>
                <c:pt idx="22">
                  <c:v>0.64264794915294121</c:v>
                </c:pt>
                <c:pt idx="23">
                  <c:v>0.67187097373768101</c:v>
                </c:pt>
                <c:pt idx="24">
                  <c:v>0.67394894313503462</c:v>
                </c:pt>
                <c:pt idx="25">
                  <c:v>0.67480207943301729</c:v>
                </c:pt>
                <c:pt idx="26">
                  <c:v>0.66917830225167241</c:v>
                </c:pt>
                <c:pt idx="27">
                  <c:v>0.6618929532147787</c:v>
                </c:pt>
                <c:pt idx="28">
                  <c:v>0.66540856085636579</c:v>
                </c:pt>
                <c:pt idx="29">
                  <c:v>0.67831056720763139</c:v>
                </c:pt>
                <c:pt idx="30">
                  <c:v>0.68024127677267687</c:v>
                </c:pt>
                <c:pt idx="31">
                  <c:v>0.7058809653919792</c:v>
                </c:pt>
                <c:pt idx="32">
                  <c:v>0.70348758947226719</c:v>
                </c:pt>
                <c:pt idx="33">
                  <c:v>0.70506241773788614</c:v>
                </c:pt>
                <c:pt idx="34">
                  <c:v>0.72333804700643434</c:v>
                </c:pt>
                <c:pt idx="35">
                  <c:v>0.73719533600329157</c:v>
                </c:pt>
                <c:pt idx="36">
                  <c:v>0.73716918859384373</c:v>
                </c:pt>
                <c:pt idx="37">
                  <c:v>0.73311618123390265</c:v>
                </c:pt>
                <c:pt idx="38">
                  <c:v>0.74078831866743744</c:v>
                </c:pt>
                <c:pt idx="39">
                  <c:v>0.74773013597462967</c:v>
                </c:pt>
                <c:pt idx="40">
                  <c:v>0.74924172715809556</c:v>
                </c:pt>
                <c:pt idx="41">
                  <c:v>0.77950035879378543</c:v>
                </c:pt>
                <c:pt idx="42">
                  <c:v>0.77973535957996687</c:v>
                </c:pt>
                <c:pt idx="43">
                  <c:v>0.76815082873105256</c:v>
                </c:pt>
                <c:pt idx="44">
                  <c:v>0.76442597913511112</c:v>
                </c:pt>
                <c:pt idx="45">
                  <c:v>0.7786300557686251</c:v>
                </c:pt>
                <c:pt idx="46">
                  <c:v>0.76125093029967039</c:v>
                </c:pt>
                <c:pt idx="47">
                  <c:v>0.74479684563687931</c:v>
                </c:pt>
                <c:pt idx="48">
                  <c:v>0.71896405031263499</c:v>
                </c:pt>
                <c:pt idx="49">
                  <c:v>0.70433185380085184</c:v>
                </c:pt>
                <c:pt idx="50">
                  <c:v>0.70108753644588129</c:v>
                </c:pt>
                <c:pt idx="51">
                  <c:v>0.70644610550781195</c:v>
                </c:pt>
                <c:pt idx="52">
                  <c:v>0.69588626903506146</c:v>
                </c:pt>
                <c:pt idx="53">
                  <c:v>0.69119025304592319</c:v>
                </c:pt>
                <c:pt idx="54">
                  <c:v>0.68174697312176891</c:v>
                </c:pt>
                <c:pt idx="55">
                  <c:v>0.66398144078687504</c:v>
                </c:pt>
                <c:pt idx="56">
                  <c:v>0.65650203877897262</c:v>
                </c:pt>
                <c:pt idx="57">
                  <c:v>0.65256352461269507</c:v>
                </c:pt>
                <c:pt idx="58">
                  <c:v>0.65398765798098557</c:v>
                </c:pt>
                <c:pt idx="59">
                  <c:v>0.66403226463518961</c:v>
                </c:pt>
                <c:pt idx="60">
                  <c:v>0.68760714333922757</c:v>
                </c:pt>
                <c:pt idx="61">
                  <c:v>0.7081348958731718</c:v>
                </c:pt>
                <c:pt idx="62">
                  <c:v>0.71435909820502941</c:v>
                </c:pt>
                <c:pt idx="63">
                  <c:v>0.74774885933803792</c:v>
                </c:pt>
                <c:pt idx="64">
                  <c:v>0.80241807274535959</c:v>
                </c:pt>
                <c:pt idx="65">
                  <c:v>0.87711241734019108</c:v>
                </c:pt>
                <c:pt idx="66">
                  <c:v>0.95052667842862959</c:v>
                </c:pt>
                <c:pt idx="67">
                  <c:v>1.0455661763560558</c:v>
                </c:pt>
                <c:pt idx="68">
                  <c:v>1.1104266192430037</c:v>
                </c:pt>
                <c:pt idx="69">
                  <c:v>1.1597865262703282</c:v>
                </c:pt>
                <c:pt idx="70">
                  <c:v>1.1988499025590564</c:v>
                </c:pt>
                <c:pt idx="71">
                  <c:v>1.2335926570530868</c:v>
                </c:pt>
                <c:pt idx="72">
                  <c:v>1.2657585351462126</c:v>
                </c:pt>
                <c:pt idx="73">
                  <c:v>1.2979494219397443</c:v>
                </c:pt>
                <c:pt idx="74">
                  <c:v>1.3316707915336319</c:v>
                </c:pt>
                <c:pt idx="75">
                  <c:v>1.3727687957113683</c:v>
                </c:pt>
                <c:pt idx="76">
                  <c:v>1.4093616339888086</c:v>
                </c:pt>
                <c:pt idx="77">
                  <c:v>1.4526691704947305</c:v>
                </c:pt>
                <c:pt idx="78">
                  <c:v>1.5009837932033128</c:v>
                </c:pt>
                <c:pt idx="79">
                  <c:v>1.5517303329579146</c:v>
                </c:pt>
                <c:pt idx="80">
                  <c:v>1.5972779705813334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E-258B-4108-952D-49C001050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01180488"/>
        <c:axId val="1001178520"/>
      </c:barChart>
      <c:dateAx>
        <c:axId val="1001180488"/>
        <c:scaling>
          <c:orientation val="minMax"/>
          <c:max val="20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1178520"/>
        <c:crosses val="autoZero"/>
        <c:auto val="0"/>
        <c:lblOffset val="100"/>
        <c:baseTimeUnit val="days"/>
      </c:dateAx>
      <c:valAx>
        <c:axId val="100117852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118048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'Ark2'!$E$18</c:f>
              <c:strCache>
                <c:ptCount val="1"/>
                <c:pt idx="0">
                  <c:v>Kriteriefordelt ramme 2023 inkl. lønns- og prisjustering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1D-4A6F-9954-F664AA4127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1D-4A6F-9954-F664AA4127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1D-4A6F-9954-F664AA4127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1D-4A6F-9954-F664AA4127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1D-4A6F-9954-F664AA4127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1D-4A6F-9954-F664AA4127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11D-4A6F-9954-F664AA4127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11D-4A6F-9954-F664AA4127AF}"/>
              </c:ext>
            </c:extLst>
          </c:dPt>
          <c:cat>
            <c:strRef>
              <c:f>'Ark2'!$D$19:$D$26</c:f>
              <c:strCache>
                <c:ptCount val="8"/>
                <c:pt idx="0">
                  <c:v>Administrasjon og fellestjenester</c:v>
                </c:pt>
                <c:pt idx="1">
                  <c:v>Barnehager</c:v>
                </c:pt>
                <c:pt idx="2">
                  <c:v>Barnevern </c:v>
                </c:pt>
                <c:pt idx="3">
                  <c:v>Aktivitetstilbud for barn og unge, helsestasjon og skolehelsetjeneste</c:v>
                </c:pt>
                <c:pt idx="4">
                  <c:v>Helse og omsorg</c:v>
                </c:pt>
                <c:pt idx="5">
                  <c:v>Sosiale tjenester</c:v>
                </c:pt>
                <c:pt idx="6">
                  <c:v>Kvalifiseringsprogram (KVP)</c:v>
                </c:pt>
                <c:pt idx="7">
                  <c:v>Økonomisk sosialhjelp</c:v>
                </c:pt>
              </c:strCache>
            </c:strRef>
          </c:cat>
          <c:val>
            <c:numRef>
              <c:f>'Ark2'!$E$19:$E$26</c:f>
              <c:numCache>
                <c:formatCode>_-* #\ ##0_-;\-* #\ ##0_-;_-* "-"??_-;_-@_-</c:formatCode>
                <c:ptCount val="8"/>
                <c:pt idx="0">
                  <c:v>160341.17471985795</c:v>
                </c:pt>
                <c:pt idx="1">
                  <c:v>6392898.2792296344</c:v>
                </c:pt>
                <c:pt idx="2">
                  <c:v>2212767.2643338996</c:v>
                </c:pt>
                <c:pt idx="3">
                  <c:v>937558.49782836484</c:v>
                </c:pt>
                <c:pt idx="4">
                  <c:v>12167408.05407965</c:v>
                </c:pt>
                <c:pt idx="5">
                  <c:v>1221543.5906094073</c:v>
                </c:pt>
                <c:pt idx="6">
                  <c:v>509407.01302326052</c:v>
                </c:pt>
                <c:pt idx="7">
                  <c:v>1492268.9998903321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11D-4A6F-9954-F664AA4127AF}"/>
            </c:ext>
          </c:extLst>
        </c:ser>
        <c:ser>
          <c:idx val="1"/>
          <c:order val="1"/>
          <c:tx>
            <c:strRef>
              <c:f>'Ark2'!$F$18</c:f>
              <c:strCache>
                <c:ptCount val="1"/>
                <c:pt idx="0">
                  <c:v>Særskilte tildelinger og inndekking av merforbruk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11D-4A6F-9954-F664AA4127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11D-4A6F-9954-F664AA4127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011D-4A6F-9954-F664AA4127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011D-4A6F-9954-F664AA4127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011D-4A6F-9954-F664AA4127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11D-4A6F-9954-F664AA4127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011D-4A6F-9954-F664AA4127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011D-4A6F-9954-F664AA4127AF}"/>
              </c:ext>
            </c:extLst>
          </c:dPt>
          <c:cat>
            <c:strRef>
              <c:f>'Ark2'!$D$19:$D$26</c:f>
              <c:strCache>
                <c:ptCount val="8"/>
                <c:pt idx="0">
                  <c:v>Administrasjon og fellestjenester</c:v>
                </c:pt>
                <c:pt idx="1">
                  <c:v>Barnehager</c:v>
                </c:pt>
                <c:pt idx="2">
                  <c:v>Barnevern </c:v>
                </c:pt>
                <c:pt idx="3">
                  <c:v>Aktivitetstilbud for barn og unge, helsestasjon og skolehelsetjeneste</c:v>
                </c:pt>
                <c:pt idx="4">
                  <c:v>Helse og omsorg</c:v>
                </c:pt>
                <c:pt idx="5">
                  <c:v>Sosiale tjenester</c:v>
                </c:pt>
                <c:pt idx="6">
                  <c:v>Kvalifiseringsprogram (KVP)</c:v>
                </c:pt>
                <c:pt idx="7">
                  <c:v>Økonomisk sosialhjelp</c:v>
                </c:pt>
              </c:strCache>
            </c:strRef>
          </c:cat>
          <c:val>
            <c:numRef>
              <c:f>'Ark2'!$F$19:$F$26</c:f>
              <c:numCache>
                <c:formatCode>_-* #\ ##0_-;\-* #\ ##0_-;_-* "-"??_-;_-@_-</c:formatCode>
                <c:ptCount val="8"/>
                <c:pt idx="0">
                  <c:v>12887.111740245926</c:v>
                </c:pt>
                <c:pt idx="1">
                  <c:v>1359800.7533200001</c:v>
                </c:pt>
                <c:pt idx="2">
                  <c:v>5677.9287599999998</c:v>
                </c:pt>
                <c:pt idx="3">
                  <c:v>123134.87538962788</c:v>
                </c:pt>
                <c:pt idx="4">
                  <c:v>284377.85575451073</c:v>
                </c:pt>
                <c:pt idx="5">
                  <c:v>568686.74999999988</c:v>
                </c:pt>
                <c:pt idx="6">
                  <c:v>0</c:v>
                </c:pt>
                <c:pt idx="7">
                  <c:v>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11D-4A6F-9954-F664AA412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'Ark1'!$I$9</c:f>
              <c:strCache>
                <c:ptCount val="1"/>
                <c:pt idx="0">
                  <c:v>Likt beløp per innbygger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'Ark1'!$G$10:$G$24</c:f>
              <c:strCache>
                <c:ptCount val="15"/>
                <c:pt idx="0">
                  <c:v>Gamle Oslo</c:v>
                </c:pt>
                <c:pt idx="1">
                  <c:v>Grünerløkka</c:v>
                </c:pt>
                <c:pt idx="2">
                  <c:v>Sagene</c:v>
                </c:pt>
                <c:pt idx="3">
                  <c:v>St. Hanshaugen</c:v>
                </c:pt>
                <c:pt idx="4">
                  <c:v>Frogner</c:v>
                </c:pt>
                <c:pt idx="5">
                  <c:v>Ullern</c:v>
                </c:pt>
                <c:pt idx="6">
                  <c:v>Vestre Aker</c:v>
                </c:pt>
                <c:pt idx="7">
                  <c:v>Nordre Aker</c:v>
                </c:pt>
                <c:pt idx="8">
                  <c:v>Bjerke</c:v>
                </c:pt>
                <c:pt idx="9">
                  <c:v>Grorud </c:v>
                </c:pt>
                <c:pt idx="10">
                  <c:v>Stovner</c:v>
                </c:pt>
                <c:pt idx="11">
                  <c:v>Alna</c:v>
                </c:pt>
                <c:pt idx="12">
                  <c:v>Østensjø</c:v>
                </c:pt>
                <c:pt idx="13">
                  <c:v>Nordstrand</c:v>
                </c:pt>
                <c:pt idx="14">
                  <c:v>Søndre Nordstrand</c:v>
                </c:pt>
              </c:strCache>
            </c:strRef>
          </c:cat>
          <c:val>
            <c:numRef>
              <c:f>'Ark1'!$I$10:$I$24</c:f>
              <c:numCache>
                <c:formatCode>_-* #\ ##0_-;\-* #\ ##0_-;_-* "-"??_-;_-@_-</c:formatCode>
                <c:ptCount val="15"/>
                <c:pt idx="0">
                  <c:v>2368801.4957748898</c:v>
                </c:pt>
                <c:pt idx="1">
                  <c:v>2511040.4517059396</c:v>
                </c:pt>
                <c:pt idx="2">
                  <c:v>1822254.7944610545</c:v>
                </c:pt>
                <c:pt idx="3">
                  <c:v>1594192.8311232931</c:v>
                </c:pt>
                <c:pt idx="4">
                  <c:v>2323236.2802071492</c:v>
                </c:pt>
                <c:pt idx="5">
                  <c:v>1370455.4352682338</c:v>
                </c:pt>
                <c:pt idx="6">
                  <c:v>2023307.8681568503</c:v>
                </c:pt>
                <c:pt idx="7">
                  <c:v>2125131.7752495585</c:v>
                </c:pt>
                <c:pt idx="8">
                  <c:v>1381659.9964734158</c:v>
                </c:pt>
                <c:pt idx="9">
                  <c:v>1077918.1021883711</c:v>
                </c:pt>
                <c:pt idx="10">
                  <c:v>1305233.0947791205</c:v>
                </c:pt>
                <c:pt idx="11">
                  <c:v>1943264.0554770224</c:v>
                </c:pt>
                <c:pt idx="12">
                  <c:v>2002038.8589919254</c:v>
                </c:pt>
                <c:pt idx="13">
                  <c:v>2070602.9107176722</c:v>
                </c:pt>
                <c:pt idx="14">
                  <c:v>1536440.1981043012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9-4E1D-9291-54364B8F044D}"/>
            </c:ext>
          </c:extLst>
        </c:ser>
        <c:ser>
          <c:idx val="1"/>
          <c:order val="1"/>
          <c:tx>
            <c:strRef>
              <c:f>'Ark1'!$J$9</c:f>
              <c:strCache>
                <c:ptCount val="1"/>
                <c:pt idx="0">
                  <c:v>Fordelingssystemet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'Ark1'!$G$10:$G$24</c:f>
              <c:strCache>
                <c:ptCount val="15"/>
                <c:pt idx="0">
                  <c:v>Gamle Oslo</c:v>
                </c:pt>
                <c:pt idx="1">
                  <c:v>Grünerløkka</c:v>
                </c:pt>
                <c:pt idx="2">
                  <c:v>Sagene</c:v>
                </c:pt>
                <c:pt idx="3">
                  <c:v>St. Hanshaugen</c:v>
                </c:pt>
                <c:pt idx="4">
                  <c:v>Frogner</c:v>
                </c:pt>
                <c:pt idx="5">
                  <c:v>Ullern</c:v>
                </c:pt>
                <c:pt idx="6">
                  <c:v>Vestre Aker</c:v>
                </c:pt>
                <c:pt idx="7">
                  <c:v>Nordre Aker</c:v>
                </c:pt>
                <c:pt idx="8">
                  <c:v>Bjerke</c:v>
                </c:pt>
                <c:pt idx="9">
                  <c:v>Grorud </c:v>
                </c:pt>
                <c:pt idx="10">
                  <c:v>Stovner</c:v>
                </c:pt>
                <c:pt idx="11">
                  <c:v>Alna</c:v>
                </c:pt>
                <c:pt idx="12">
                  <c:v>Østensjø</c:v>
                </c:pt>
                <c:pt idx="13">
                  <c:v>Nordstrand</c:v>
                </c:pt>
                <c:pt idx="14">
                  <c:v>Søndre Nordstrand</c:v>
                </c:pt>
              </c:strCache>
            </c:strRef>
          </c:cat>
          <c:val>
            <c:numRef>
              <c:f>'Ark1'!$J$10:$J$24</c:f>
              <c:numCache>
                <c:formatCode>_-* #\ ##0_-;\-* #\ ##0_-;_-* "-"??_-;_-@_-</c:formatCode>
                <c:ptCount val="15"/>
                <c:pt idx="0">
                  <c:v>2344507</c:v>
                </c:pt>
                <c:pt idx="1">
                  <c:v>2075726</c:v>
                </c:pt>
                <c:pt idx="2">
                  <c:v>1678399</c:v>
                </c:pt>
                <c:pt idx="3">
                  <c:v>1248172</c:v>
                </c:pt>
                <c:pt idx="4">
                  <c:v>1805165</c:v>
                </c:pt>
                <c:pt idx="5">
                  <c:v>1351609</c:v>
                </c:pt>
                <c:pt idx="6">
                  <c:v>1831585</c:v>
                </c:pt>
                <c:pt idx="7">
                  <c:v>1989270</c:v>
                </c:pt>
                <c:pt idx="8">
                  <c:v>1492174</c:v>
                </c:pt>
                <c:pt idx="9">
                  <c:v>1379930</c:v>
                </c:pt>
                <c:pt idx="10">
                  <c:v>1699600</c:v>
                </c:pt>
                <c:pt idx="11">
                  <c:v>2424953</c:v>
                </c:pt>
                <c:pt idx="12">
                  <c:v>2205668</c:v>
                </c:pt>
                <c:pt idx="13">
                  <c:v>2037522</c:v>
                </c:pt>
                <c:pt idx="14">
                  <c:v>1891298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9-4E1D-9291-54364B8F0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99820288"/>
        <c:axId val="899819632"/>
      </c:barChart>
      <c:catAx>
        <c:axId val="8998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819632"/>
        <c:crosses val="autoZero"/>
        <c:auto val="1"/>
        <c:lblAlgn val="ctr"/>
        <c:lblOffset val="100"/>
        <c:noMultiLvlLbl val="0"/>
      </c:catAx>
      <c:valAx>
        <c:axId val="8998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98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'Ark1'!$E$4</c:f>
              <c:strCache>
                <c:ptCount val="1"/>
                <c:pt idx="0">
                  <c:v>Norske utslipp</c:v>
                </c:pt>
              </c:strCache>
            </c:strRef>
          </c:tx>
          <c:spPr>
            <a:solidFill>
              <a:schemeClr val="accent4"/>
            </a:solidFill>
            <a:ln w="38100">
              <a:solidFill>
                <a:schemeClr val="tx1"/>
              </a:solidFill>
            </a:ln>
            <a:effectLst/>
          </c:spPr>
          <c:cat>
            <c:numRef>
              <c:f>'Ark1'!$AH$3:$AK$3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  <c:extLst/>
            </c:numRef>
          </c:cat>
          <c:val>
            <c:numRef>
              <c:f>'Ark1'!$AH$4:$AK$4</c:f>
              <c:numCache>
                <c:formatCode>0</c:formatCode>
                <c:ptCount val="4"/>
                <c:pt idx="0">
                  <c:v>71146</c:v>
                </c:pt>
                <c:pt idx="1">
                  <c:v>70816</c:v>
                </c:pt>
                <c:pt idx="2">
                  <c:v>65021</c:v>
                </c:pt>
                <c:pt idx="3">
                  <c:v>64483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59C-4B2D-A54F-3AF087FAB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833256"/>
        <c:axId val="1010827352"/>
      </c:areaChart>
      <c:catAx>
        <c:axId val="101083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0827352"/>
        <c:crosses val="autoZero"/>
        <c:auto val="1"/>
        <c:lblAlgn val="ctr"/>
        <c:lblOffset val="100"/>
        <c:noMultiLvlLbl val="0"/>
      </c:catAx>
      <c:valAx>
        <c:axId val="101082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0833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'Ark1'!$E$4</c:f>
              <c:strCache>
                <c:ptCount val="1"/>
                <c:pt idx="0">
                  <c:v>Norske utslipp</c:v>
                </c:pt>
              </c:strCache>
            </c:strRef>
          </c:tx>
          <c:spPr>
            <a:solidFill>
              <a:schemeClr val="accent4"/>
            </a:solidFill>
            <a:ln w="57150">
              <a:solidFill>
                <a:schemeClr val="tx1"/>
              </a:solidFill>
            </a:ln>
            <a:effectLst/>
          </c:spPr>
          <c:cat>
            <c:numRef>
              <c:f>'Ark1'!$F$3:$AK$3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'Ark1'!$F$4:$AK$4</c:f>
              <c:numCache>
                <c:formatCode>0</c:formatCode>
                <c:ptCount val="32"/>
                <c:pt idx="0">
                  <c:v>66024</c:v>
                </c:pt>
                <c:pt idx="1">
                  <c:v>62004</c:v>
                </c:pt>
                <c:pt idx="2">
                  <c:v>58912</c:v>
                </c:pt>
                <c:pt idx="3">
                  <c:v>59683</c:v>
                </c:pt>
                <c:pt idx="4">
                  <c:v>62175</c:v>
                </c:pt>
                <c:pt idx="5">
                  <c:v>62781</c:v>
                </c:pt>
                <c:pt idx="6">
                  <c:v>69181</c:v>
                </c:pt>
                <c:pt idx="7">
                  <c:v>70690</c:v>
                </c:pt>
                <c:pt idx="8">
                  <c:v>69274</c:v>
                </c:pt>
                <c:pt idx="9">
                  <c:v>68350</c:v>
                </c:pt>
                <c:pt idx="10">
                  <c:v>70138</c:v>
                </c:pt>
                <c:pt idx="11">
                  <c:v>73704</c:v>
                </c:pt>
                <c:pt idx="12">
                  <c:v>69231</c:v>
                </c:pt>
                <c:pt idx="13">
                  <c:v>67239</c:v>
                </c:pt>
                <c:pt idx="14">
                  <c:v>70078</c:v>
                </c:pt>
                <c:pt idx="15">
                  <c:v>67760</c:v>
                </c:pt>
                <c:pt idx="16">
                  <c:v>74966</c:v>
                </c:pt>
                <c:pt idx="17">
                  <c:v>72748</c:v>
                </c:pt>
                <c:pt idx="18">
                  <c:v>65266</c:v>
                </c:pt>
                <c:pt idx="19">
                  <c:v>61409</c:v>
                </c:pt>
                <c:pt idx="20">
                  <c:v>64673</c:v>
                </c:pt>
                <c:pt idx="21">
                  <c:v>69278</c:v>
                </c:pt>
                <c:pt idx="22">
                  <c:v>68764</c:v>
                </c:pt>
                <c:pt idx="23">
                  <c:v>68964</c:v>
                </c:pt>
                <c:pt idx="24">
                  <c:v>68276</c:v>
                </c:pt>
                <c:pt idx="25">
                  <c:v>75261</c:v>
                </c:pt>
                <c:pt idx="26">
                  <c:v>66364</c:v>
                </c:pt>
                <c:pt idx="27">
                  <c:v>68215</c:v>
                </c:pt>
                <c:pt idx="28">
                  <c:v>71146</c:v>
                </c:pt>
                <c:pt idx="29">
                  <c:v>70816</c:v>
                </c:pt>
                <c:pt idx="30">
                  <c:v>65021</c:v>
                </c:pt>
                <c:pt idx="31">
                  <c:v>64483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2-45E0-AB04-16BC313C0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097168"/>
        <c:axId val="1008093560"/>
      </c:areaChart>
      <c:catAx>
        <c:axId val="1008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8093560"/>
        <c:crosses val="autoZero"/>
        <c:auto val="1"/>
        <c:lblAlgn val="ctr"/>
        <c:lblOffset val="100"/>
        <c:noMultiLvlLbl val="0"/>
      </c:catAx>
      <c:valAx>
        <c:axId val="100809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8097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'Ark1'!$A$28</c:f>
              <c:strCache>
                <c:ptCount val="1"/>
                <c:pt idx="0">
                  <c:v>Sysselsettingsandel</c:v>
                </c:pt>
              </c:strCache>
            </c:strRef>
          </c:tx>
          <c:spPr>
            <a:solidFill>
              <a:srgbClr val="6FE9FF"/>
            </a:solidFill>
            <a:ln w="38100">
              <a:solidFill>
                <a:srgbClr val="034B4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7193445524521782E-2"/>
                  <c:y val="-4.4097375338108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0C-461A-BFA7-61815F48375E}"/>
                </c:ext>
              </c:extLst>
            </c:dLbl>
            <c:dLbl>
              <c:idx val="1"/>
              <c:layout>
                <c:manualLayout>
                  <c:x val="-9.0476416061032669E-2"/>
                  <c:y val="-4.0422594059933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0C-461A-BFA7-61815F48375E}"/>
                </c:ext>
              </c:extLst>
            </c:dLbl>
            <c:spPr>
              <a:noFill/>
              <a:ln>
                <a:solidFill>
                  <a:srgbClr val="034B45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('Ark1'!$B$27,'Ark1'!$F$27)</c:f>
              <c:numCache>
                <c:formatCode>General</c:formatCode>
                <c:ptCount val="2"/>
                <c:pt idx="0">
                  <c:v>2015</c:v>
                </c:pt>
                <c:pt idx="1">
                  <c:v>2019</c:v>
                </c:pt>
              </c:numCache>
              <c:extLst/>
            </c:numRef>
          </c:cat>
          <c:val>
            <c:numRef>
              <c:f>('Ark1'!$B$28,'Ark1'!$F$28)</c:f>
              <c:numCache>
                <c:formatCode>_ * #\ ##0.0_ ;_ * \-#\ ##0.0_ ;_ * "-"??_ ;_ @_ </c:formatCode>
                <c:ptCount val="2"/>
                <c:pt idx="0">
                  <c:v>65.144886538687757</c:v>
                </c:pt>
                <c:pt idx="1">
                  <c:v>66.25605734767025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D0C-461A-BFA7-61815F483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581328"/>
        <c:axId val="612581984"/>
      </c:barChart>
      <c:catAx>
        <c:axId val="61258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581984"/>
        <c:crosses val="autoZero"/>
        <c:auto val="1"/>
        <c:lblAlgn val="ctr"/>
        <c:lblOffset val="100"/>
        <c:noMultiLvlLbl val="0"/>
      </c:catAx>
      <c:valAx>
        <c:axId val="61258198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Andel sysselsatte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_ * #\ ##0.0_ ;_ * \-#\ ##0.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58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'Ark1'!$B$37</c:f>
              <c:strCache>
                <c:ptCount val="1"/>
                <c:pt idx="0">
                  <c:v>Endring</c:v>
                </c:pt>
              </c:strCache>
            </c:strRef>
          </c:tx>
          <c:spPr>
            <a:solidFill>
              <a:srgbClr val="FF8274"/>
            </a:solidFill>
            <a:ln w="38100">
              <a:solidFill>
                <a:srgbClr val="034B45"/>
              </a:solidFill>
            </a:ln>
            <a:effectLst/>
          </c:spPr>
          <c:invertIfNegative val="0"/>
          <c:cat>
            <c:strRef>
              <c:f>'Ark1'!$A$38:$A$39</c:f>
              <c:strCache>
                <c:ptCount val="2"/>
                <c:pt idx="0">
                  <c:v>Endring i antall sysselsatte 2015-2019</c:v>
                </c:pt>
                <c:pt idx="1">
                  <c:v>Endring i folketall 2015-2019</c:v>
                </c:pt>
              </c:strCache>
            </c:strRef>
          </c:cat>
          <c:val>
            <c:numRef>
              <c:f>'Ark1'!$B$38:$B$39</c:f>
              <c:numCache>
                <c:formatCode>_ * #\ ##0_ ;_ * \-#\ ##0_ ;_ * "-"??_ ;_ @_ </c:formatCode>
                <c:ptCount val="2"/>
                <c:pt idx="0">
                  <c:v>-762</c:v>
                </c:pt>
                <c:pt idx="1">
                  <c:v>-4144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4778-9D1E-0D19A45F8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391488"/>
        <c:axId val="550388208"/>
      </c:barChart>
      <c:catAx>
        <c:axId val="55039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0388208"/>
        <c:crosses val="autoZero"/>
        <c:auto val="1"/>
        <c:lblAlgn val="ctr"/>
        <c:lblOffset val="100"/>
        <c:noMultiLvlLbl val="0"/>
      </c:catAx>
      <c:valAx>
        <c:axId val="5503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039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18AA-8987-458F-A1FE-55C5383F494D}" type="datetimeFigureOut">
              <a:rPr lang="nb-NO" smtClean="0"/>
              <a:t>03.03.2023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7957-7E93-49F4-B094-7B05C73C1E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2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7957-7E93-49F4-B094-7B05C73C1E8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53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>
                <a:solidFill>
                  <a:srgbClr val="162327"/>
                </a:solidFill>
                <a:effectLst/>
                <a:latin typeface="Open Sans" panose="020B0606030504020204" pitchFamily="34" charset="0"/>
              </a:rPr>
              <a:t>felles faktagrunnlag og viktig for et levende demokrati. Den er avgjørende for god planlegging, evaluering, debatt og forskning.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66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9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fdStørst</a:t>
            </a:r>
            <a:r>
              <a:rPr lang="nb-NO"/>
              <a:t> usikkerhet rundt resultater på:</a:t>
            </a:r>
          </a:p>
          <a:p>
            <a:pPr lvl="1"/>
            <a:r>
              <a:rPr lang="nb-NO"/>
              <a:t>Lavt geografisk nivå (bydel, delbydel)</a:t>
            </a:r>
          </a:p>
          <a:p>
            <a:pPr lvl="1"/>
            <a:r>
              <a:rPr lang="nb-NO"/>
              <a:t>Langt fram i tid</a:t>
            </a:r>
          </a:p>
          <a:p>
            <a:pPr lvl="1"/>
            <a:r>
              <a:rPr lang="nb-NO"/>
              <a:t>Aldersgrupper som flytter mye (unge voksne)</a:t>
            </a:r>
          </a:p>
          <a:p>
            <a:pPr lvl="1"/>
            <a:r>
              <a:rPr lang="nb-NO"/>
              <a:t>Områder med stor andel nybygde boliger</a:t>
            </a:r>
          </a:p>
          <a:p>
            <a:r>
              <a:rPr lang="nb-NO"/>
              <a:t>Hviler på usikre forutsetninger, særlig…</a:t>
            </a:r>
          </a:p>
          <a:p>
            <a:pPr lvl="1"/>
            <a:r>
              <a:rPr lang="nb-NO"/>
              <a:t>Innvandring</a:t>
            </a:r>
          </a:p>
          <a:p>
            <a:pPr lvl="1"/>
            <a:r>
              <a:rPr lang="nb-NO"/>
              <a:t>Inn-/utflytting</a:t>
            </a:r>
          </a:p>
          <a:p>
            <a:pPr lvl="1"/>
            <a:r>
              <a:rPr lang="nb-NO"/>
              <a:t>Fruktbarhet</a:t>
            </a:r>
          </a:p>
          <a:p>
            <a:r>
              <a:rPr lang="nb-NO"/>
              <a:t>God kontroll på:</a:t>
            </a:r>
          </a:p>
          <a:p>
            <a:pPr lvl="1"/>
            <a:r>
              <a:rPr lang="nb-NO"/>
              <a:t>Eldrebefolkningen</a:t>
            </a:r>
          </a:p>
          <a:p>
            <a:pPr lvl="1"/>
            <a:r>
              <a:rPr lang="nb-NO"/>
              <a:t>Barn og unge, de nærmeste årene</a:t>
            </a:r>
          </a:p>
          <a:p>
            <a:pPr lvl="1"/>
            <a:r>
              <a:rPr lang="nb-NO"/>
              <a:t>Geografisk fordeling, de nærmeste årene</a:t>
            </a:r>
          </a:p>
          <a:p>
            <a:pPr lvl="1"/>
            <a:r>
              <a:rPr lang="nb-NO"/>
              <a:t>Aldersstruktur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Likevel, en god rettesnor</a:t>
            </a:r>
            <a:br>
              <a:rPr lang="nb-NO"/>
            </a:br>
            <a:r>
              <a:rPr lang="nb-NO"/>
              <a:t>(usikkert, men ikke ubrukelig)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17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baseline="0"/>
          </a:p>
          <a:p>
            <a:endParaRPr lang="nb-NO" sz="1100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01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baseline="0"/>
          </a:p>
          <a:p>
            <a:endParaRPr lang="nb-NO" sz="1100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5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baseline="0"/>
          </a:p>
          <a:p>
            <a:endParaRPr lang="nb-NO" sz="1100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8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baseline="0"/>
          </a:p>
          <a:p>
            <a:endParaRPr lang="nb-NO" sz="1100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5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87957-7E93-49F4-B094-7B05C73C1E8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59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27903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71542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206848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95731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07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03.03.2023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56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03.03.2023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94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03.03.2023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10404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5884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4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162412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63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03.03.2023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76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03.03.2023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54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03.03.2023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01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03.03.2023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445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03.03.2023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239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03.03.2023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3855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03.03.2023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19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03.03.2023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918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226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53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993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59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3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3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2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03.03.2023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22511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7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03.03.2023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8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868" r:id="rId29"/>
    <p:sldLayoutId id="2147483869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3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stikkbanken.oslo.kommune.no/" TargetMode="External"/><Relationship Id="rId7" Type="http://schemas.openxmlformats.org/officeDocument/2006/relationships/hyperlink" Target="mailto:oslostatistikken@byr.oslo.kommune.no" TargetMode="External"/><Relationship Id="rId2" Type="http://schemas.openxmlformats.org/officeDocument/2006/relationships/hyperlink" Target="https://www.oslo.kommune.no/statistikk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oyvind.tomren@byr.oslo.kommune.no" TargetMode="External"/><Relationship Id="rId5" Type="http://schemas.openxmlformats.org/officeDocument/2006/relationships/hyperlink" Target="mailto:niclas.onnesjo@byr.oslo.kommune.no" TargetMode="External"/><Relationship Id="rId4" Type="http://schemas.openxmlformats.org/officeDocument/2006/relationships/hyperlink" Target="https://bydelsfakta.oslo.kommune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03.03.2023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950594" y="-91440"/>
            <a:ext cx="5737885" cy="4060824"/>
          </a:xfrm>
        </p:spPr>
        <p:txBody>
          <a:bodyPr/>
          <a:lstStyle/>
          <a:p>
            <a:r>
              <a:rPr lang="nb-NO" dirty="0"/>
              <a:t>Oslostatistikken - hva betyr tallene?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695324" y="4311903"/>
            <a:ext cx="5212080" cy="126479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Niclas Önnesjö og Øyvind Tomren</a:t>
            </a:r>
          </a:p>
          <a:p>
            <a:pPr algn="ctr"/>
            <a:r>
              <a:rPr lang="nb-NO" dirty="0"/>
              <a:t>Byrådsavdeling for finans</a:t>
            </a:r>
          </a:p>
          <a:p>
            <a:pPr algn="ctr"/>
            <a:r>
              <a:rPr lang="nb-NO" dirty="0"/>
              <a:t>Torsdag 2. mars 2023</a:t>
            </a:r>
          </a:p>
          <a:p>
            <a:pPr algn="ctr"/>
            <a:endParaRPr lang="nb-NO" dirty="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073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B8C861-1069-0646-1626-80A5189F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03.03.2023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7B0C4A-A183-CA93-EAC0-D27139EF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B90A3E-CD73-90A6-10EC-CA14F94F3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72" y="792334"/>
            <a:ext cx="9294124" cy="2954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080C90-7FBA-5564-3F9A-D0CFF6D9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8" y="1577561"/>
            <a:ext cx="6211172" cy="3008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DF5D969-AC4E-808F-F6ED-E3A5EE871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874" y="2269788"/>
            <a:ext cx="4892722" cy="3008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DFE378D-D391-23DC-59D4-6937A92F7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399" y="1669837"/>
            <a:ext cx="7616475" cy="3701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74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brukes befolkningsframskrivingene til?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742950" y="1781175"/>
            <a:ext cx="4468449" cy="4619625"/>
          </a:xfrm>
        </p:spPr>
        <p:txBody>
          <a:bodyPr/>
          <a:lstStyle/>
          <a:p>
            <a:r>
              <a:rPr lang="nb-NO"/>
              <a:t>Dimensjonering av tjenestetilbud</a:t>
            </a:r>
          </a:p>
          <a:p>
            <a:r>
              <a:rPr lang="nb-NO"/>
              <a:t>Vurdere behov for vedlikehold/utbedring av infrastruktur og fasiliteter</a:t>
            </a:r>
          </a:p>
          <a:p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481" y="1269844"/>
            <a:ext cx="2797520" cy="170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600" y="1269845"/>
            <a:ext cx="2823111" cy="170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/>
          <a:srcRect l="18971"/>
          <a:stretch/>
        </p:blipFill>
        <p:spPr>
          <a:xfrm>
            <a:off x="6001481" y="3144762"/>
            <a:ext cx="2786010" cy="163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900" y="4945384"/>
            <a:ext cx="2622016" cy="1588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961" y="3478380"/>
            <a:ext cx="2786010" cy="184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5876" y="3151291"/>
            <a:ext cx="2822040" cy="162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5870" y="4780770"/>
            <a:ext cx="2951027" cy="176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1481" y="4945384"/>
            <a:ext cx="2980593" cy="1597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0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865994" cy="803998"/>
          </a:xfrm>
        </p:spPr>
        <p:txBody>
          <a:bodyPr>
            <a:normAutofit fontScale="90000"/>
          </a:bodyPr>
          <a:lstStyle/>
          <a:p>
            <a:r>
              <a:rPr lang="nb-NO" sz="2800"/>
              <a:t>Basert på prognoser kan andelen eldre (67+ år) øke fra 11% til 17% fram til 2050</a:t>
            </a:r>
            <a:endParaRPr lang="nb-NO" sz="2000"/>
          </a:p>
        </p:txBody>
      </p:sp>
      <p:graphicFrame>
        <p:nvGraphicFramePr>
          <p:cNvPr id="36" name="Diagram 35"/>
          <p:cNvGraphicFramePr>
            <a:graphicFrameLocks/>
          </p:cNvGraphicFramePr>
          <p:nvPr/>
        </p:nvGraphicFramePr>
        <p:xfrm>
          <a:off x="1427240" y="1399028"/>
          <a:ext cx="8379700" cy="475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Gruppe 36"/>
          <p:cNvGrpSpPr/>
          <p:nvPr/>
        </p:nvGrpSpPr>
        <p:grpSpPr>
          <a:xfrm>
            <a:off x="6424126" y="2875456"/>
            <a:ext cx="792477" cy="1078001"/>
            <a:chOff x="2881691" y="1454612"/>
            <a:chExt cx="1086970" cy="1040541"/>
          </a:xfrm>
        </p:grpSpPr>
        <p:sp>
          <p:nvSpPr>
            <p:cNvPr id="41" name="TekstSylinder 5"/>
            <p:cNvSpPr txBox="1"/>
            <p:nvPr/>
          </p:nvSpPr>
          <p:spPr>
            <a:xfrm>
              <a:off x="2881691" y="1454612"/>
              <a:ext cx="1086970" cy="569886"/>
            </a:xfrm>
            <a:prstGeom prst="rect">
              <a:avLst/>
            </a:prstGeom>
            <a:solidFill>
              <a:schemeClr val="bg2"/>
            </a:solidFill>
            <a:ln w="9525" cmpd="sng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400" b="1"/>
                <a:t>11 % </a:t>
              </a:r>
              <a:br>
                <a:rPr lang="nb-NO" sz="1400" b="1"/>
              </a:br>
              <a:r>
                <a:rPr lang="nb-NO" sz="1400" b="1"/>
                <a:t>i 2022</a:t>
              </a:r>
            </a:p>
          </p:txBody>
        </p:sp>
        <p:cxnSp>
          <p:nvCxnSpPr>
            <p:cNvPr id="42" name="Rett pilkobling 41"/>
            <p:cNvCxnSpPr/>
            <p:nvPr/>
          </p:nvCxnSpPr>
          <p:spPr>
            <a:xfrm>
              <a:off x="3441984" y="2035712"/>
              <a:ext cx="224118" cy="45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e 37"/>
          <p:cNvGrpSpPr/>
          <p:nvPr/>
        </p:nvGrpSpPr>
        <p:grpSpPr>
          <a:xfrm>
            <a:off x="9014463" y="2345703"/>
            <a:ext cx="792477" cy="1059505"/>
            <a:chOff x="4530077" y="825953"/>
            <a:chExt cx="1086970" cy="1027150"/>
          </a:xfrm>
        </p:grpSpPr>
        <p:sp>
          <p:nvSpPr>
            <p:cNvPr id="39" name="TekstSylinder 11"/>
            <p:cNvSpPr txBox="1"/>
            <p:nvPr/>
          </p:nvSpPr>
          <p:spPr>
            <a:xfrm>
              <a:off x="4530077" y="825953"/>
              <a:ext cx="1086970" cy="556509"/>
            </a:xfrm>
            <a:prstGeom prst="rect">
              <a:avLst/>
            </a:prstGeom>
            <a:solidFill>
              <a:schemeClr val="bg2"/>
            </a:solidFill>
            <a:ln w="9525" cmpd="sng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400" b="1"/>
                <a:t>17 % </a:t>
              </a:r>
              <a:br>
                <a:rPr lang="nb-NO" sz="1400" b="1"/>
              </a:br>
              <a:r>
                <a:rPr lang="nb-NO" sz="1400" b="1"/>
                <a:t>i 2050</a:t>
              </a:r>
            </a:p>
          </p:txBody>
        </p:sp>
        <p:cxnSp>
          <p:nvCxnSpPr>
            <p:cNvPr id="40" name="Rett pilkobling 39"/>
            <p:cNvCxnSpPr/>
            <p:nvPr/>
          </p:nvCxnSpPr>
          <p:spPr>
            <a:xfrm>
              <a:off x="5090370" y="1393662"/>
              <a:ext cx="224118" cy="45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5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1A60D-DB44-0749-AE29-4712892B2B84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4358492" y="188804"/>
          <a:ext cx="7138181" cy="646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94229" y="1298912"/>
            <a:ext cx="4166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/>
              <a:t>Bydelssektorens samlede ramme: 28 mrd. kr</a:t>
            </a:r>
          </a:p>
          <a:p>
            <a:pPr algn="l"/>
            <a:endParaRPr lang="nb-NO" sz="280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80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8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/>
              <a:t>25 mrd. kr = kriteriefordelt (inkl. lønns- og prisjustering) </a:t>
            </a:r>
          </a:p>
        </p:txBody>
      </p:sp>
    </p:spTree>
    <p:extLst>
      <p:ext uri="{BB962C8B-B14F-4D97-AF65-F5344CB8AC3E}">
        <p14:creationId xmlns:p14="http://schemas.microsoft.com/office/powerpoint/2010/main" val="388870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sz="half" idx="1"/>
          </p:nvPr>
        </p:nvSpPr>
        <p:spPr>
          <a:xfrm>
            <a:off x="1589314" y="1066017"/>
            <a:ext cx="5181600" cy="4332515"/>
          </a:xfrm>
        </p:spPr>
        <p:txBody>
          <a:bodyPr/>
          <a:lstStyle/>
          <a:p>
            <a:endParaRPr lang="nb-NO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Samme muligheter for likeverdig tjenestetilbud krever samsvar mellom midler tildelt og utgiftsbehov </a:t>
            </a:r>
            <a:endParaRPr lang="nb-NO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Fordelingssystemet skal sikre at behovsvariasjonene mellom bydelene reflekteres i tildelingene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Systemets forutsetning: at det finnes systematiske sammenhenger mellom ytre, målbare kjennetegn ved byens innbyggere og tjenestebehovene deres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Oppnås ved</a:t>
            </a:r>
            <a:r>
              <a:rPr lang="nb-NO" sz="2000"/>
              <a:t> </a:t>
            </a:r>
            <a:r>
              <a:rPr lang="nb-NO" sz="2000" i="1"/>
              <a:t>statistikk</a:t>
            </a:r>
            <a:endParaRPr lang="nb-NO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/>
          </a:p>
          <a:p>
            <a:endParaRPr lang="nb-NO" sz="20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cxnSp>
        <p:nvCxnSpPr>
          <p:cNvPr id="3" name="Vinkel 2"/>
          <p:cNvCxnSpPr/>
          <p:nvPr/>
        </p:nvCxnSpPr>
        <p:spPr>
          <a:xfrm rot="16200000" flipH="1">
            <a:off x="7581900" y="1866900"/>
            <a:ext cx="4332514" cy="29718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7859485" y="745027"/>
            <a:ext cx="97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Behov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733314" y="5536372"/>
            <a:ext cx="100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Midler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643257" y="2862943"/>
            <a:ext cx="23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Fordelingssystemet</a:t>
            </a:r>
          </a:p>
        </p:txBody>
      </p:sp>
    </p:spTree>
    <p:extLst>
      <p:ext uri="{BB962C8B-B14F-4D97-AF65-F5344CB8AC3E}">
        <p14:creationId xmlns:p14="http://schemas.microsoft.com/office/powerpoint/2010/main" val="175889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1A60D-DB44-0749-AE29-4712892B2B84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>
            <a:graphicFrameLocks noGrp="1"/>
          </p:cNvGraphicFramePr>
          <p:nvPr/>
        </p:nvGraphicFramePr>
        <p:xfrm>
          <a:off x="1303215" y="472729"/>
          <a:ext cx="9693648" cy="530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2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202122"/>
                </a:solidFill>
                <a:latin typeface="Arial" panose="020B0604020202020204" pitchFamily="34" charset="0"/>
              </a:rPr>
              <a:t>«L</a:t>
            </a:r>
            <a:r>
              <a:rPr lang="nb-NO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øgn, forbannet løgn, og statistikk»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44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1A60D-DB44-0749-AE29-4712892B2B84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9826A0-7B04-6C3D-D71B-076F9687B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308376"/>
              </p:ext>
            </p:extLst>
          </p:nvPr>
        </p:nvGraphicFramePr>
        <p:xfrm>
          <a:off x="3537858" y="200524"/>
          <a:ext cx="8190318" cy="619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tel 4">
            <a:extLst>
              <a:ext uri="{FF2B5EF4-FFF2-40B4-BE49-F238E27FC236}">
                <a16:creationId xmlns:a16="http://schemas.microsoft.com/office/drawing/2014/main" id="{4FF8EC4C-E84A-E962-79C4-ACC47880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82" y="1471862"/>
            <a:ext cx="2368952" cy="3647591"/>
          </a:xfrm>
        </p:spPr>
        <p:txBody>
          <a:bodyPr>
            <a:normAutofit/>
          </a:bodyPr>
          <a:lstStyle/>
          <a:p>
            <a:r>
              <a:rPr lang="nb-NO" sz="4800">
                <a:latin typeface="Oslo Sans Office"/>
              </a:rPr>
              <a:t>Norges</a:t>
            </a:r>
            <a:r>
              <a:rPr lang="nb-NO" sz="4800">
                <a:latin typeface="Oslo Sans Office" panose="02000000000000000000" pitchFamily="2" charset="0"/>
              </a:rPr>
              <a:t/>
            </a:r>
            <a:br>
              <a:rPr lang="nb-NO" sz="4800">
                <a:latin typeface="Oslo Sans Office" panose="02000000000000000000" pitchFamily="2" charset="0"/>
              </a:rPr>
            </a:br>
            <a:r>
              <a:rPr lang="nb-NO" sz="4800">
                <a:latin typeface="Oslo Sans Office"/>
              </a:rPr>
              <a:t>utslipp </a:t>
            </a:r>
            <a:r>
              <a:rPr lang="nb-NO" sz="4800">
                <a:latin typeface="Oslo Sans Office" panose="02000000000000000000" pitchFamily="2" charset="0"/>
              </a:rPr>
              <a:t/>
            </a:r>
            <a:br>
              <a:rPr lang="nb-NO" sz="4800">
                <a:latin typeface="Oslo Sans Office" panose="02000000000000000000" pitchFamily="2" charset="0"/>
              </a:rPr>
            </a:br>
            <a:r>
              <a:rPr lang="nb-NO" sz="4800">
                <a:latin typeface="Oslo Sans Office"/>
              </a:rPr>
              <a:t>går </a:t>
            </a:r>
            <a:r>
              <a:rPr lang="nb-NO" sz="4800">
                <a:latin typeface="Oslo Sans Office" panose="02000000000000000000" pitchFamily="2" charset="0"/>
              </a:rPr>
              <a:t/>
            </a:r>
            <a:br>
              <a:rPr lang="nb-NO" sz="4800">
                <a:latin typeface="Oslo Sans Office" panose="02000000000000000000" pitchFamily="2" charset="0"/>
              </a:rPr>
            </a:br>
            <a:r>
              <a:rPr lang="nb-NO" sz="4800">
                <a:latin typeface="Oslo Sans Office"/>
              </a:rPr>
              <a:t>ned!</a:t>
            </a:r>
            <a:endParaRPr lang="nb-NO">
              <a:latin typeface="Oslo Sans Office"/>
            </a:endParaRPr>
          </a:p>
        </p:txBody>
      </p:sp>
    </p:spTree>
    <p:extLst>
      <p:ext uri="{BB962C8B-B14F-4D97-AF65-F5344CB8AC3E}">
        <p14:creationId xmlns:p14="http://schemas.microsoft.com/office/powerpoint/2010/main" val="86876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1A60D-DB44-0749-AE29-4712892B2B84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EFDFC-287E-0A4D-81A7-6CC8C070690D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lo Sans Offic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8" name="Tittel 4">
            <a:extLst>
              <a:ext uri="{FF2B5EF4-FFF2-40B4-BE49-F238E27FC236}">
                <a16:creationId xmlns:a16="http://schemas.microsoft.com/office/drawing/2014/main" id="{4FF8EC4C-E84A-E962-79C4-ACC47880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37" y="2222977"/>
            <a:ext cx="2368952" cy="1652338"/>
          </a:xfrm>
        </p:spPr>
        <p:txBody>
          <a:bodyPr>
            <a:normAutofit/>
          </a:bodyPr>
          <a:lstStyle/>
          <a:p>
            <a:r>
              <a:rPr lang="nb-NO" sz="4800">
                <a:latin typeface="Oslo Sans Office" panose="02000000000000000000" pitchFamily="2" charset="0"/>
              </a:rPr>
              <a:t>Joda, men…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8512E3-448D-C992-E42E-744169F78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638548"/>
              </p:ext>
            </p:extLst>
          </p:nvPr>
        </p:nvGraphicFramePr>
        <p:xfrm>
          <a:off x="2974289" y="198467"/>
          <a:ext cx="9217710" cy="619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29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BE2199-CEB0-C3C5-6FFF-106B0F4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7588865" cy="1311999"/>
          </a:xfrm>
        </p:spPr>
        <p:txBody>
          <a:bodyPr/>
          <a:lstStyle/>
          <a:p>
            <a:r>
              <a:rPr lang="nb-NO"/>
              <a:t>Bak beregnede størrelser…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D860A7-CB45-6259-2F1C-90E8B0C7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3B764C-4254-4A34-92B4-9055FD9F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0DE9B8-25C8-3B42-4510-F6A036F0C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454081"/>
              </p:ext>
            </p:extLst>
          </p:nvPr>
        </p:nvGraphicFramePr>
        <p:xfrm>
          <a:off x="695325" y="1701006"/>
          <a:ext cx="5826126" cy="345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135419-5B4A-D902-E2F7-591035CBC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825407"/>
              </p:ext>
            </p:extLst>
          </p:nvPr>
        </p:nvGraphicFramePr>
        <p:xfrm>
          <a:off x="6819901" y="1701006"/>
          <a:ext cx="5060950" cy="345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56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Hvem er vi og hvorfor er vi her?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28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F295A8-037F-1EAE-FFD9-C5213BB0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302250" cy="676999"/>
          </a:xfrm>
        </p:spPr>
        <p:txBody>
          <a:bodyPr/>
          <a:lstStyle/>
          <a:p>
            <a:r>
              <a:rPr lang="nb-NO"/>
              <a:t>Tall som er lurete...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4581B2-4193-D680-A28D-2C37553E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A03CD8-FFF0-B807-03CB-F5432524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pic>
        <p:nvPicPr>
          <p:cNvPr id="9" name="Plassholder for innhold 8" descr="Et bilde som inneholder tekst, skilt, utendørs, avis&#10;&#10;Automatisk generert beskrivelse">
            <a:extLst>
              <a:ext uri="{FF2B5EF4-FFF2-40B4-BE49-F238E27FC236}">
                <a16:creationId xmlns:a16="http://schemas.microsoft.com/office/drawing/2014/main" id="{8084674C-A607-E7CA-2B2D-206FDA70BA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1914378"/>
            <a:ext cx="5181600" cy="3029243"/>
          </a:xfrm>
        </p:spPr>
      </p:pic>
    </p:spTree>
    <p:extLst>
      <p:ext uri="{BB962C8B-B14F-4D97-AF65-F5344CB8AC3E}">
        <p14:creationId xmlns:p14="http://schemas.microsoft.com/office/powerpoint/2010/main" val="84932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052FA-D917-ED7C-B312-EC780C5E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Ønsker dere å finne ut mer?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7FD552-D65C-19B2-09BA-0141052D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CFF745-1257-6BE8-99BF-DC8E12FF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dirty="0" smtClean="0"/>
              <a:t>21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DBBD411-A0F4-DEDB-CE12-D4F664021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hlinkClick r:id="rId2"/>
              </a:rPr>
              <a:t>https://www.oslo.kommune.no/statistikk</a:t>
            </a:r>
            <a:endParaRPr lang="nb-NO"/>
          </a:p>
          <a:p>
            <a:r>
              <a:rPr lang="nb-NO">
                <a:hlinkClick r:id="rId3"/>
              </a:rPr>
              <a:t>http://statistikkbanken.oslo.kommune.no</a:t>
            </a:r>
            <a:endParaRPr lang="nb-NO"/>
          </a:p>
          <a:p>
            <a:r>
              <a:rPr lang="nb-NO">
                <a:hlinkClick r:id="rId4"/>
              </a:rPr>
              <a:t>https://bydelsfakta.oslo.kommune.no</a:t>
            </a:r>
            <a:endParaRPr lang="nb-NO"/>
          </a:p>
          <a:p>
            <a:endParaRPr lang="nb-NO"/>
          </a:p>
          <a:p>
            <a:r>
              <a:rPr lang="nb-NO"/>
              <a:t>Kontakt: </a:t>
            </a:r>
          </a:p>
          <a:p>
            <a:pPr lvl="1"/>
            <a:r>
              <a:rPr lang="nb-NO"/>
              <a:t>Niclas Önnesjö - </a:t>
            </a:r>
            <a:r>
              <a:rPr lang="nb-NO">
                <a:hlinkClick r:id="rId5"/>
              </a:rPr>
              <a:t>niclas.onnesjo@byr.oslo.kommune.no</a:t>
            </a:r>
            <a:r>
              <a:rPr lang="nb-NO"/>
              <a:t> </a:t>
            </a:r>
            <a:r>
              <a:rPr lang="nb-NO">
                <a:ea typeface="+mn-lt"/>
                <a:cs typeface="+mn-lt"/>
              </a:rPr>
              <a:t>-  978 40 463</a:t>
            </a:r>
          </a:p>
          <a:p>
            <a:pPr lvl="1"/>
            <a:r>
              <a:rPr lang="nb-NO"/>
              <a:t>Øyvind Tomren – </a:t>
            </a:r>
            <a:r>
              <a:rPr lang="nb-NO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oyvind.tomren@byr.oslo.kommune.no</a:t>
            </a:r>
            <a:r>
              <a:rPr lang="nb-NO"/>
              <a:t> - 924 53 490</a:t>
            </a:r>
          </a:p>
          <a:p>
            <a:pPr lvl="1"/>
            <a:r>
              <a:rPr lang="nb-NO"/>
              <a:t>Alternativt: </a:t>
            </a:r>
            <a:r>
              <a:rPr lang="nb-NO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oslostatistikken@byr.oslo.kommune.no</a:t>
            </a:r>
            <a:endParaRPr lang="nb-NO"/>
          </a:p>
          <a:p>
            <a:pPr lvl="1"/>
            <a:endParaRPr lang="nb-NO" sz="20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03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3844" y="551873"/>
            <a:ext cx="9469438" cy="1311999"/>
          </a:xfrm>
        </p:spPr>
        <p:txBody>
          <a:bodyPr/>
          <a:lstStyle/>
          <a:p>
            <a:r>
              <a:rPr lang="nb-NO"/>
              <a:t>Tre kjerneprodukt i statistikkarbeidet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CEFDFC-287E-0A4D-81A7-6CC8C070690D}" type="slidenum">
              <a:rPr lang="nb-NO" smtClean="0"/>
              <a:pPr algn="r"/>
              <a:t>3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70CD655-0751-4C24-ACEE-1F9D388A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59" y="3010075"/>
            <a:ext cx="2882140" cy="22080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B44666-329A-4426-89E0-E1D28331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950" y="3001326"/>
            <a:ext cx="3580156" cy="23106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6F832B4-66AB-46EB-96BB-BE64B7A2E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81" y="3010075"/>
            <a:ext cx="3436900" cy="1989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Plusstegn 11">
            <a:extLst>
              <a:ext uri="{FF2B5EF4-FFF2-40B4-BE49-F238E27FC236}">
                <a16:creationId xmlns:a16="http://schemas.microsoft.com/office/drawing/2014/main" id="{39D420D4-C861-4B72-8E86-ACC743474841}"/>
              </a:ext>
            </a:extLst>
          </p:cNvPr>
          <p:cNvSpPr/>
          <p:nvPr/>
        </p:nvSpPr>
        <p:spPr>
          <a:xfrm>
            <a:off x="3758043" y="3998140"/>
            <a:ext cx="412377" cy="388470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usstegn 12">
            <a:extLst>
              <a:ext uri="{FF2B5EF4-FFF2-40B4-BE49-F238E27FC236}">
                <a16:creationId xmlns:a16="http://schemas.microsoft.com/office/drawing/2014/main" id="{F953B225-3F8A-4E99-8FFD-295B319CB2A6}"/>
              </a:ext>
            </a:extLst>
          </p:cNvPr>
          <p:cNvSpPr/>
          <p:nvPr/>
        </p:nvSpPr>
        <p:spPr>
          <a:xfrm>
            <a:off x="7223602" y="3962400"/>
            <a:ext cx="412377" cy="388470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EE04E52-47D2-4141-83BA-CD15F3AC3D83}"/>
              </a:ext>
            </a:extLst>
          </p:cNvPr>
          <p:cNvSpPr txBox="1"/>
          <p:nvPr/>
        </p:nvSpPr>
        <p:spPr>
          <a:xfrm>
            <a:off x="1058998" y="1906274"/>
            <a:ext cx="205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Statistikkbank:</a:t>
            </a:r>
          </a:p>
          <a:p>
            <a:pPr algn="l"/>
            <a:r>
              <a:rPr lang="nb-NO" dirty="0"/>
              <a:t>- Tabeller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E545E8B-6EFC-47FC-9FC9-635D2D13142A}"/>
              </a:ext>
            </a:extLst>
          </p:cNvPr>
          <p:cNvSpPr txBox="1"/>
          <p:nvPr/>
        </p:nvSpPr>
        <p:spPr>
          <a:xfrm>
            <a:off x="4445334" y="1906274"/>
            <a:ext cx="239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Nettsidene:</a:t>
            </a:r>
          </a:p>
          <a:p>
            <a:pPr marL="285750" indent="-285750" algn="l">
              <a:buFontTx/>
              <a:buChar char="-"/>
            </a:pPr>
            <a:r>
              <a:rPr lang="nb-NO"/>
              <a:t>Tekst + figurer</a:t>
            </a:r>
          </a:p>
          <a:p>
            <a:pPr marL="285750" indent="-285750" algn="l">
              <a:buFontTx/>
              <a:buChar char="-"/>
            </a:pPr>
            <a:r>
              <a:rPr lang="nb-NO"/>
              <a:t>Artikler/analyse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3C4462A-C146-453B-B195-F418965F4588}"/>
              </a:ext>
            </a:extLst>
          </p:cNvPr>
          <p:cNvSpPr txBox="1"/>
          <p:nvPr/>
        </p:nvSpPr>
        <p:spPr>
          <a:xfrm>
            <a:off x="8681987" y="1906167"/>
            <a:ext cx="205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Bydelsfakta:</a:t>
            </a:r>
          </a:p>
          <a:p>
            <a:pPr algn="l"/>
            <a:r>
              <a:rPr lang="nb-NO"/>
              <a:t>- Visualisering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E651494-8214-9DA5-FBA8-BCC403DF9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990" y="1888082"/>
            <a:ext cx="2707680" cy="399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88CC374-5878-27AA-C9C7-47B79076B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887" y="1888082"/>
            <a:ext cx="2712967" cy="3716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97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5650A7E-5E92-B7AC-E05B-CA862B3E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har vi disse produktene?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111E43-168F-2A29-3E69-69BF810F9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9852359" cy="4060826"/>
          </a:xfrm>
        </p:spPr>
        <p:txBody>
          <a:bodyPr/>
          <a:lstStyle/>
          <a:p>
            <a:r>
              <a:rPr lang="nb-NO"/>
              <a:t>Økt kunnskap om byen -&gt; Bedre styrings- og beslutningsgrunnlag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Transparente data -&gt; Styrket demokrati og innsyn for befolkningen</a:t>
            </a:r>
          </a:p>
          <a:p>
            <a:endParaRPr lang="nb-NO"/>
          </a:p>
          <a:p>
            <a:r>
              <a:rPr lang="nb-NO"/>
              <a:t>Redaksjonelt innhold -&gt; Vi velger selv hva som publiseres og hvordan</a:t>
            </a:r>
          </a:p>
          <a:p>
            <a:pPr lvl="1"/>
            <a:r>
              <a:rPr lang="nb-NO"/>
              <a:t>Kan f.eks. publisere på ønsket geografisk nivå</a:t>
            </a:r>
          </a:p>
          <a:p>
            <a:pPr marL="216000" lvl="1" indent="0">
              <a:buNone/>
            </a:pPr>
            <a:endParaRPr lang="nb-NO" u="sng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3D6DBA5-3387-0B28-E713-52B2D71E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03.03.2023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FF45D7-C374-D298-BFAC-0BB61A33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01723"/>
          </a:xfrm>
        </p:spPr>
        <p:txBody>
          <a:bodyPr>
            <a:normAutofit fontScale="90000"/>
          </a:bodyPr>
          <a:lstStyle/>
          <a:p>
            <a:r>
              <a:rPr lang="nb-NO"/>
              <a:t>Standard geografiske inndelinger</a:t>
            </a:r>
            <a:br>
              <a:rPr lang="nb-NO"/>
            </a:b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95326" y="1711832"/>
            <a:ext cx="9469438" cy="4572589"/>
          </a:xfrm>
        </p:spPr>
        <p:txBody>
          <a:bodyPr/>
          <a:lstStyle/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Oslo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Indre-/ytre by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Byområder (5 områder + resten, (varianter))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Bydel (15 bydeler + marka, sentrum (varianter))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Delbydel (98 delbydeler)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 b="1"/>
              <a:t>Grunnkretsområder (ca. 336 områder)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Grunnkrets (589 kretser)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800"/>
              <a:t>Kvartaler (ca. 3 200)</a:t>
            </a:r>
          </a:p>
          <a:p>
            <a:pPr marL="0" indent="0">
              <a:buNone/>
            </a:pPr>
            <a:endParaRPr lang="nb-NO" sz="1200"/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12986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9875AB-D354-7A15-0369-D5386D4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23FDC1-06DE-ED51-4FC3-1E9BBB7D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7CE5A32-57DB-8D2A-0844-114DC37D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6749999" cy="5400000"/>
          </a:xfrm>
          <a:prstGeom prst="rect">
            <a:avLst/>
          </a:prstGeom>
        </p:spPr>
      </p:pic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69869976-A31E-ED28-E88F-99261D40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320" y="1489693"/>
            <a:ext cx="3735480" cy="3860613"/>
          </a:xfrm>
        </p:spPr>
        <p:txBody>
          <a:bodyPr/>
          <a:lstStyle/>
          <a:p>
            <a:r>
              <a:rPr lang="nb-NO" dirty="0">
                <a:solidFill>
                  <a:schemeClr val="accent5"/>
                </a:solidFill>
              </a:rPr>
              <a:t>17,2</a:t>
            </a:r>
            <a:r>
              <a:rPr lang="nb-NO" dirty="0"/>
              <a:t> prosent av alle barn i Oslo bor i husholdninger med vedvarende lavinntekt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mot </a:t>
            </a:r>
            <a:r>
              <a:rPr lang="nb-NO" dirty="0">
                <a:solidFill>
                  <a:schemeClr val="accent5"/>
                </a:solidFill>
              </a:rPr>
              <a:t>11,7</a:t>
            </a:r>
            <a:r>
              <a:rPr lang="nb-NO" dirty="0"/>
              <a:t> prosent for landet som helhet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F768F91-B77A-3A64-C8F3-47ED3CC46D8D}"/>
              </a:ext>
            </a:extLst>
          </p:cNvPr>
          <p:cNvSpPr txBox="1"/>
          <p:nvPr/>
        </p:nvSpPr>
        <p:spPr>
          <a:xfrm>
            <a:off x="887506" y="235324"/>
            <a:ext cx="100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err="1"/>
              <a:t>Bufdir</a:t>
            </a:r>
            <a:r>
              <a:rPr lang="nb-NO" dirty="0"/>
              <a:t>-data fra 2020: Barn i husholdninger med vedvarende lavinntekt (EU60)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1396879-2063-A18D-93E7-40BEA711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41" y="3101434"/>
            <a:ext cx="4778473" cy="637130"/>
          </a:xfrm>
          <a:prstGeom prst="rect">
            <a:avLst/>
          </a:prstGeom>
        </p:spPr>
      </p:pic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75AD4688-A756-92B3-2483-24E0AD38F222}"/>
              </a:ext>
            </a:extLst>
          </p:cNvPr>
          <p:cNvCxnSpPr>
            <a:cxnSpLocks/>
          </p:cNvCxnSpPr>
          <p:nvPr/>
        </p:nvCxnSpPr>
        <p:spPr>
          <a:xfrm>
            <a:off x="8021171" y="2353235"/>
            <a:ext cx="410135" cy="88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9A1C1433-C95F-6A07-EC39-4B6D59DCF6F6}"/>
              </a:ext>
            </a:extLst>
          </p:cNvPr>
          <p:cNvCxnSpPr>
            <a:cxnSpLocks/>
          </p:cNvCxnSpPr>
          <p:nvPr/>
        </p:nvCxnSpPr>
        <p:spPr>
          <a:xfrm flipH="1" flipV="1">
            <a:off x="8021171" y="3617912"/>
            <a:ext cx="141194" cy="55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9875AB-D354-7A15-0369-D5386D4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23FDC1-06DE-ED51-4FC3-1E9BBB7D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7" name="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B023A7CC-EB1F-A37A-6BDA-4E2E07B82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6749998" cy="5400000"/>
          </a:xfrm>
          <a:prstGeom prst="rect">
            <a:avLst/>
          </a:prstGeom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15DAC6A7-1587-CC65-927D-4BD752B6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320" y="1489693"/>
            <a:ext cx="3735480" cy="3860613"/>
          </a:xfrm>
        </p:spPr>
        <p:txBody>
          <a:bodyPr/>
          <a:lstStyle/>
          <a:p>
            <a:r>
              <a:rPr lang="nb-NO" dirty="0"/>
              <a:t>Fordelingen på bydelsnivå varierer fra </a:t>
            </a:r>
            <a:r>
              <a:rPr lang="nb-NO" dirty="0">
                <a:solidFill>
                  <a:schemeClr val="accent5"/>
                </a:solidFill>
              </a:rPr>
              <a:t>5 </a:t>
            </a:r>
            <a:r>
              <a:rPr lang="nb-NO" dirty="0"/>
              <a:t>prosent</a:t>
            </a:r>
            <a:r>
              <a:rPr lang="nb-NO" dirty="0">
                <a:solidFill>
                  <a:schemeClr val="accent5"/>
                </a:solidFill>
              </a:rPr>
              <a:t> </a:t>
            </a:r>
            <a:r>
              <a:rPr lang="nb-NO" dirty="0"/>
              <a:t>i Bydel Vestre Aker til </a:t>
            </a:r>
            <a:r>
              <a:rPr lang="nb-NO" dirty="0">
                <a:solidFill>
                  <a:schemeClr val="accent5"/>
                </a:solidFill>
              </a:rPr>
              <a:t>32 </a:t>
            </a:r>
            <a:r>
              <a:rPr lang="nb-NO" dirty="0"/>
              <a:t>prosent</a:t>
            </a:r>
            <a:r>
              <a:rPr lang="nb-NO" dirty="0">
                <a:solidFill>
                  <a:schemeClr val="accent5"/>
                </a:solidFill>
              </a:rPr>
              <a:t> </a:t>
            </a:r>
            <a:r>
              <a:rPr lang="nb-NO" dirty="0"/>
              <a:t>i Bydel Stovner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459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9875AB-D354-7A15-0369-D5386D4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23FDC1-06DE-ED51-4FC3-1E9BBB7D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7" name="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D45E4B42-1025-7DED-2ABC-BFE3F7AEF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6749999" cy="5400000"/>
          </a:xfrm>
          <a:prstGeom prst="rect">
            <a:avLst/>
          </a:prstGeom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E28E642-2155-723C-787A-8CB6BC8B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319" y="1489693"/>
            <a:ext cx="4011145" cy="3573125"/>
          </a:xfrm>
        </p:spPr>
        <p:txBody>
          <a:bodyPr/>
          <a:lstStyle/>
          <a:p>
            <a:r>
              <a:rPr lang="nb-NO" dirty="0"/>
              <a:t>For delbydelene så varierer andelene fra </a:t>
            </a:r>
            <a:r>
              <a:rPr lang="nb-NO" dirty="0">
                <a:solidFill>
                  <a:schemeClr val="accent5"/>
                </a:solidFill>
              </a:rPr>
              <a:t>4 </a:t>
            </a:r>
            <a:r>
              <a:rPr lang="nb-NO" dirty="0"/>
              <a:t>prosent til </a:t>
            </a:r>
            <a:r>
              <a:rPr lang="nb-NO" dirty="0">
                <a:solidFill>
                  <a:schemeClr val="accent5"/>
                </a:solidFill>
              </a:rPr>
              <a:t>65 </a:t>
            </a:r>
            <a:r>
              <a:rPr lang="nb-NO" dirty="0"/>
              <a:t>prosent</a:t>
            </a:r>
          </a:p>
        </p:txBody>
      </p:sp>
    </p:spTree>
    <p:extLst>
      <p:ext uri="{BB962C8B-B14F-4D97-AF65-F5344CB8AC3E}">
        <p14:creationId xmlns:p14="http://schemas.microsoft.com/office/powerpoint/2010/main" val="229186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er tallene viktige?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03.03.2023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054261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-enkel_alle_farger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MD">
    <a:dk1>
      <a:srgbClr val="000000"/>
    </a:dk1>
    <a:lt1>
      <a:srgbClr val="FFFFFF"/>
    </a:lt1>
    <a:dk2>
      <a:srgbClr val="003761"/>
    </a:dk2>
    <a:lt2>
      <a:srgbClr val="FFFFFF"/>
    </a:lt2>
    <a:accent1>
      <a:srgbClr val="0084BD"/>
    </a:accent1>
    <a:accent2>
      <a:srgbClr val="F39000"/>
    </a:accent2>
    <a:accent3>
      <a:srgbClr val="B9B3AE"/>
    </a:accent3>
    <a:accent4>
      <a:srgbClr val="E42313"/>
    </a:accent4>
    <a:accent5>
      <a:srgbClr val="004686"/>
    </a:accent5>
    <a:accent6>
      <a:srgbClr val="95C8EF"/>
    </a:accent6>
    <a:hlink>
      <a:srgbClr val="30A5FF"/>
    </a:hlink>
    <a:folHlink>
      <a:srgbClr val="FF687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MD">
    <a:dk1>
      <a:srgbClr val="000000"/>
    </a:dk1>
    <a:lt1>
      <a:srgbClr val="FFFFFF"/>
    </a:lt1>
    <a:dk2>
      <a:srgbClr val="003761"/>
    </a:dk2>
    <a:lt2>
      <a:srgbClr val="FFFFFF"/>
    </a:lt2>
    <a:accent1>
      <a:srgbClr val="0084BD"/>
    </a:accent1>
    <a:accent2>
      <a:srgbClr val="F39000"/>
    </a:accent2>
    <a:accent3>
      <a:srgbClr val="B9B3AE"/>
    </a:accent3>
    <a:accent4>
      <a:srgbClr val="E42313"/>
    </a:accent4>
    <a:accent5>
      <a:srgbClr val="004686"/>
    </a:accent5>
    <a:accent6>
      <a:srgbClr val="95C8EF"/>
    </a:accent6>
    <a:hlink>
      <a:srgbClr val="30A5FF"/>
    </a:hlink>
    <a:folHlink>
      <a:srgbClr val="FF6875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965ED0D4ACE41B708D4D411EA1D9B" ma:contentTypeVersion="11" ma:contentTypeDescription="Create a new document." ma:contentTypeScope="" ma:versionID="4b2b1d2e6b0280305e256ce8f584850d">
  <xsd:schema xmlns:xsd="http://www.w3.org/2001/XMLSchema" xmlns:xs="http://www.w3.org/2001/XMLSchema" xmlns:p="http://schemas.microsoft.com/office/2006/metadata/properties" xmlns:ns3="3debafd8-c467-414f-9bba-bd293072230a" xmlns:ns4="46b4894e-9630-44cd-8587-00ec6be679a7" targetNamespace="http://schemas.microsoft.com/office/2006/metadata/properties" ma:root="true" ma:fieldsID="d1a7aedd9c2dc56f43ba075298fdda28" ns3:_="" ns4:_="">
    <xsd:import namespace="3debafd8-c467-414f-9bba-bd293072230a"/>
    <xsd:import namespace="46b4894e-9630-44cd-8587-00ec6be679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bafd8-c467-414f-9bba-bd2930722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4894e-9630-44cd-8587-00ec6be679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42364-E5B1-4828-89F7-74187B197911}">
  <ds:schemaRefs>
    <ds:schemaRef ds:uri="3debafd8-c467-414f-9bba-bd293072230a"/>
    <ds:schemaRef ds:uri="46b4894e-9630-44cd-8587-00ec6be679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2B9332-36DD-4F11-A75E-74CE23D727FE}">
  <ds:schemaRefs>
    <ds:schemaRef ds:uri="http://purl.org/dc/elements/1.1/"/>
    <ds:schemaRef ds:uri="http://schemas.microsoft.com/office/2006/metadata/properties"/>
    <ds:schemaRef ds:uri="46b4894e-9630-44cd-8587-00ec6be679a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debafd8-c467-414f-9bba-bd29307223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3EC3E-E1AC-46E1-8949-9C34598461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543</Words>
  <Application>Microsoft Office PowerPoint</Application>
  <PresentationFormat>Widescreen</PresentationFormat>
  <Paragraphs>142</Paragraphs>
  <Slides>21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Open Sans</vt:lpstr>
      <vt:lpstr>Oslo Sans Office</vt:lpstr>
      <vt:lpstr>Wingdings</vt:lpstr>
      <vt:lpstr>Oslo_2019-enkel_alle_farger</vt:lpstr>
      <vt:lpstr>Oslostatistikken - hva betyr tallene?</vt:lpstr>
      <vt:lpstr>Hvem er vi og hvorfor er vi her?</vt:lpstr>
      <vt:lpstr>Tre kjerneprodukt i statistikkarbeidet</vt:lpstr>
      <vt:lpstr>Hvorfor har vi disse produktene?</vt:lpstr>
      <vt:lpstr>Standard geografiske inndelinger </vt:lpstr>
      <vt:lpstr>PowerPoint-presentasjon</vt:lpstr>
      <vt:lpstr>PowerPoint-presentasjon</vt:lpstr>
      <vt:lpstr>PowerPoint-presentasjon</vt:lpstr>
      <vt:lpstr>Hvorfor er tallene viktige?</vt:lpstr>
      <vt:lpstr>PowerPoint-presentasjon</vt:lpstr>
      <vt:lpstr>Hva brukes befolkningsframskrivingene til?</vt:lpstr>
      <vt:lpstr>Basert på prognoser kan andelen eldre (67+ år) øke fra 11% til 17% fram til 2050</vt:lpstr>
      <vt:lpstr>PowerPoint-presentasjon</vt:lpstr>
      <vt:lpstr>PowerPoint-presentasjon</vt:lpstr>
      <vt:lpstr>PowerPoint-presentasjon</vt:lpstr>
      <vt:lpstr>«Løgn, forbannet løgn, og statistikk»</vt:lpstr>
      <vt:lpstr>Norges utslipp  går  ned!</vt:lpstr>
      <vt:lpstr>Joda, men…</vt:lpstr>
      <vt:lpstr>Bak beregnede størrelser…</vt:lpstr>
      <vt:lpstr>Tall som er lurete...</vt:lpstr>
      <vt:lpstr>Ønsker dere å finne ut mer?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Kommuneøkonomi</dc:title>
  <dc:creator>Melissa Laanela</dc:creator>
  <cp:lastModifiedBy>Bente Merethe Dobloug Bastiansen</cp:lastModifiedBy>
  <cp:revision>3</cp:revision>
  <cp:lastPrinted>2021-11-29T12:00:12Z</cp:lastPrinted>
  <dcterms:created xsi:type="dcterms:W3CDTF">2021-10-20T07:28:38Z</dcterms:created>
  <dcterms:modified xsi:type="dcterms:W3CDTF">2023-03-03T11:21:24Z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0x0101001BD965ED0D4ACE41B708D4D411EA1D9B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2021-11-24T13:28:51Z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a290b63a-2a8e-459e-8d47-3edc16f5cce8</vt:lpwstr>
  </property>
  <property fmtid="{D5CDD505-2E9C-101B-9397-08002B2CF9AE}" pid="9" name="MSIP_Label_7a2396b7-5846-48ff-8468-5f49f8ad722a_ContentBits">
    <vt:lpwstr>0</vt:lpwstr>
  </property>
</Properties>
</file>