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4" r:id="rId5"/>
  </p:sldMasterIdLst>
  <p:notesMasterIdLst>
    <p:notesMasterId r:id="rId22"/>
  </p:notesMasterIdLst>
  <p:sldIdLst>
    <p:sldId id="256" r:id="rId6"/>
    <p:sldId id="316" r:id="rId7"/>
    <p:sldId id="331" r:id="rId8"/>
    <p:sldId id="335" r:id="rId9"/>
    <p:sldId id="329" r:id="rId10"/>
    <p:sldId id="330" r:id="rId11"/>
    <p:sldId id="334" r:id="rId12"/>
    <p:sldId id="333" r:id="rId13"/>
    <p:sldId id="325" r:id="rId14"/>
    <p:sldId id="318" r:id="rId15"/>
    <p:sldId id="319" r:id="rId16"/>
    <p:sldId id="332" r:id="rId17"/>
    <p:sldId id="326" r:id="rId18"/>
    <p:sldId id="336" r:id="rId19"/>
    <p:sldId id="328" r:id="rId20"/>
    <p:sldId id="327" r:id="rId21"/>
  </p:sldIdLst>
  <p:sldSz cx="12192000" cy="6858000"/>
  <p:notesSz cx="6797675" cy="9926638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Oslo Sans Office" panose="02000000000000000000" pitchFamily="2" charset="0"/>
      <p:regular r:id="rId27"/>
      <p:bold r:id="rId28"/>
      <p:italic r:id="rId29"/>
      <p:boldItalic r:id="rId30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FE82C7D-DE78-9B41-9138-E7CD198A3DC4}">
          <p14:sldIdLst>
            <p14:sldId id="256"/>
            <p14:sldId id="316"/>
            <p14:sldId id="331"/>
            <p14:sldId id="335"/>
            <p14:sldId id="329"/>
            <p14:sldId id="330"/>
            <p14:sldId id="334"/>
            <p14:sldId id="333"/>
            <p14:sldId id="325"/>
            <p14:sldId id="318"/>
            <p14:sldId id="319"/>
            <p14:sldId id="332"/>
            <p14:sldId id="326"/>
            <p14:sldId id="336"/>
            <p14:sldId id="328"/>
            <p14:sldId id="327"/>
          </p14:sldIdLst>
        </p14:section>
        <p14:section name="Hjelp" id="{BAAE5B51-A85F-D14F-A0D9-4D059F5301C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fshan Khan" initials="AK" lastIdx="8" clrIdx="0">
    <p:extLst>
      <p:ext uri="{19B8F6BF-5375-455C-9EA6-DF929625EA0E}">
        <p15:presenceInfo xmlns:p15="http://schemas.microsoft.com/office/powerpoint/2012/main" userId="S::afshan.khan@uke.oslo.kommune.no::64eca5ec-dcc7-41f5-bd0d-a460047a9c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E9FF"/>
    <a:srgbClr val="D0BFAE"/>
    <a:srgbClr val="B3F6FF"/>
    <a:srgbClr val="B3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03" autoAdjust="0"/>
    <p:restoredTop sz="94279" autoAdjust="0"/>
  </p:normalViewPr>
  <p:slideViewPr>
    <p:cSldViewPr snapToGrid="0" snapToObjects="1" showGuides="1">
      <p:cViewPr varScale="1">
        <p:scale>
          <a:sx n="151" d="100"/>
          <a:sy n="151" d="100"/>
        </p:scale>
        <p:origin x="258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åre Steinsbu" userId="87552cf2-2ee9-45d2-926a-aee5569e845a" providerId="ADAL" clId="{6D2B778D-EDA9-4396-8B1D-BA271AEAAE24}"/>
    <pc:docChg chg="custSel modSld">
      <pc:chgData name="Kåre Steinsbu" userId="87552cf2-2ee9-45d2-926a-aee5569e845a" providerId="ADAL" clId="{6D2B778D-EDA9-4396-8B1D-BA271AEAAE24}" dt="2023-03-15T08:59:55.294" v="157" actId="1592"/>
      <pc:docMkLst>
        <pc:docMk/>
      </pc:docMkLst>
      <pc:sldChg chg="modSp mod delCm">
        <pc:chgData name="Kåre Steinsbu" userId="87552cf2-2ee9-45d2-926a-aee5569e845a" providerId="ADAL" clId="{6D2B778D-EDA9-4396-8B1D-BA271AEAAE24}" dt="2023-03-15T08:59:55.294" v="157" actId="1592"/>
        <pc:sldMkLst>
          <pc:docMk/>
          <pc:sldMk cId="1279655488" sldId="318"/>
        </pc:sldMkLst>
        <pc:spChg chg="mod">
          <ac:chgData name="Kåre Steinsbu" userId="87552cf2-2ee9-45d2-926a-aee5569e845a" providerId="ADAL" clId="{6D2B778D-EDA9-4396-8B1D-BA271AEAAE24}" dt="2023-03-15T08:59:45.507" v="156" actId="20577"/>
          <ac:spMkLst>
            <pc:docMk/>
            <pc:sldMk cId="1279655488" sldId="318"/>
            <ac:spMk id="3" creationId="{00000000-0000-0000-0000-000000000000}"/>
          </ac:spMkLst>
        </pc:spChg>
      </pc:sldChg>
      <pc:sldChg chg="modSp mod delCm">
        <pc:chgData name="Kåre Steinsbu" userId="87552cf2-2ee9-45d2-926a-aee5569e845a" providerId="ADAL" clId="{6D2B778D-EDA9-4396-8B1D-BA271AEAAE24}" dt="2023-03-15T08:56:55.191" v="104" actId="1592"/>
        <pc:sldMkLst>
          <pc:docMk/>
          <pc:sldMk cId="3711363573" sldId="329"/>
        </pc:sldMkLst>
        <pc:spChg chg="mod">
          <ac:chgData name="Kåre Steinsbu" userId="87552cf2-2ee9-45d2-926a-aee5569e845a" providerId="ADAL" clId="{6D2B778D-EDA9-4396-8B1D-BA271AEAAE24}" dt="2023-03-15T08:56:41.956" v="103" actId="20577"/>
          <ac:spMkLst>
            <pc:docMk/>
            <pc:sldMk cId="3711363573" sldId="329"/>
            <ac:spMk id="3" creationId="{00000000-0000-0000-0000-000000000000}"/>
          </ac:spMkLst>
        </pc:spChg>
      </pc:sldChg>
      <pc:sldChg chg="modSp mod delCm">
        <pc:chgData name="Kåre Steinsbu" userId="87552cf2-2ee9-45d2-926a-aee5569e845a" providerId="ADAL" clId="{6D2B778D-EDA9-4396-8B1D-BA271AEAAE24}" dt="2023-03-15T08:57:05.119" v="105" actId="1592"/>
        <pc:sldMkLst>
          <pc:docMk/>
          <pc:sldMk cId="1135089520" sldId="335"/>
        </pc:sldMkLst>
        <pc:spChg chg="mod">
          <ac:chgData name="Kåre Steinsbu" userId="87552cf2-2ee9-45d2-926a-aee5569e845a" providerId="ADAL" clId="{6D2B778D-EDA9-4396-8B1D-BA271AEAAE24}" dt="2023-03-15T08:55:28.106" v="14" actId="20577"/>
          <ac:spMkLst>
            <pc:docMk/>
            <pc:sldMk cId="1135089520" sldId="335"/>
            <ac:spMk id="3" creationId="{00000000-0000-0000-0000-000000000000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17T14:50:36.853" idx="7">
    <p:pos x="6461" y="451"/>
    <p:text>Denne foilen kan vi se på sammen. Tror vi må skrive at roboten må kjøre på triggerpunkt 2 før de skal gjøre det som står på det siste plunktet.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17T14:52:53.807" idx="8">
    <p:pos x="10" y="10"/>
    <p:text>Dette er tatt med i prosessen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576996CD-C051-524E-B0EC-F7D3DAFC406C}" type="datetimeFigureOut">
              <a:rPr lang="nb-NO" smtClean="0"/>
              <a:pPr/>
              <a:t>15.03.2023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7DA70C78-173F-D64A-A73A-E7995BB9F68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20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slo Sans Office" panose="02000000000000000000" pitchFamily="2" charset="77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or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" y="0"/>
            <a:ext cx="12191992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15.03.2023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presentasjon</a:t>
            </a:r>
            <a:endParaRPr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34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15.03.2023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788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15.03.2023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3441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 med lys gul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15.03.2023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9113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15.03.2023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5293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En innholdsd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15.03.2023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1972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En innholdsdel med lys gul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15.03.2023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693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em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15.03.2023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0052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em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e 21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28" name="Rektangel 27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Rektangel 28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Rektangel 29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15.03.2023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5902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em innholdsdeler med lys gul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15.03.2023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611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15.03.2023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7305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orside med ege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15.03.2023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presentasjon</a:t>
            </a:r>
            <a:endParaRPr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95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9" name="Rektangel 8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Rektangel 10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15.03.2023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37844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 med lys gul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15.03.2023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64375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15.03.2023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758160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Innhold bilde høyre med lys gul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15.03.2023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461008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Sita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15.03.2023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3633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Sitat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15.03.2023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48866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Sitat med lys gul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15.03.2023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53122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15.03.2023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75932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15.03.2023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29556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lys gul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15.03.2023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903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presentasjon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15.03.2023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15587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Tittel og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15.03.2023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6928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legg et bilde i </a:t>
            </a:r>
            <a:r>
              <a:rPr lang="nb-NO" noProof="0" dirty="0" err="1"/>
              <a:t>bildeboksen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15.03.2023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92464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G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15.03.2023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23303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G_Tomt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15.03.2023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77394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G_Tomt lys gul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15.03.2023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5220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or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" t="20917" r="28146" b="18408"/>
          <a:stretch/>
        </p:blipFill>
        <p:spPr>
          <a:xfrm>
            <a:off x="-9525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15.03.2023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-4725" y="0"/>
            <a:ext cx="6091200" cy="6086006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presentasjon</a:t>
            </a:r>
            <a:endParaRPr dirty="0"/>
          </a:p>
        </p:txBody>
      </p:sp>
      <p:sp>
        <p:nvSpPr>
          <p:cNvPr id="13" name="TekstSylinder 12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lang="en-US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871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orside med ege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15.03.2023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presentasjon</a:t>
            </a:r>
            <a:endParaRPr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2363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rgbClr val="B3F5FF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presentasjon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15.03.2023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16886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15.03.2023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rgbClr val="B3F5FF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Tittel på presentasjon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dirty="0"/>
          </a:p>
        </p:txBody>
      </p:sp>
      <p:sp>
        <p:nvSpPr>
          <p:cNvPr id="83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8609563" y="4535996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54749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B_Deloverskrif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for å redigere tittel/overskrift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15.03.2023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102428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15.03.2023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Tittel på presentasjon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dirty="0"/>
          </a:p>
        </p:txBody>
      </p:sp>
      <p:sp>
        <p:nvSpPr>
          <p:cNvPr id="83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8609563" y="4535996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04830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B_Deloverskrift med lys bl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for å redigere tittel/overskrift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15.03.2023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662525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15.03.2023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91628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15.03.2023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48959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 med bl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 marL="216000" indent="-216000">
              <a:spcBef>
                <a:spcPts val="18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15.03.2023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4019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15.03.2023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5245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15.03.2023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74478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 med bl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15.03.2023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60391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15.03.2023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65385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En innholdsd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15.03.2023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44511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En innholdsdel med bl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15.03.2023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216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G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tittel/overskrift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15.03.2023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78969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em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15.03.2023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85025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em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e 30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32" name="Rektangel 31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Rektangel 32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Rektangel 33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15.03.2023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74660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em innholdsdeler med bl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15.03.2023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6361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15.03.2023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115958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9" name="Rektangel 8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Rektangel 10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15.03.2023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348822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 med bl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15.03.2023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170425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15.03.2023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2101834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Innhold bilde høyre med bl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 marL="216000" indent="-216000">
              <a:spcBef>
                <a:spcPts val="1200"/>
              </a:spcBef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15.03.2023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8018889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Sita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15.03.2023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32197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Sitat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15.03.2023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2343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G_Deloverskrift med lys gul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tittel/overskrift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15.03.2023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164362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Sitat med bl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buFont typeface="Arial" panose="020B0604020202020204" pitchFamily="34" charset="0"/>
              <a:buChar char="•"/>
              <a:defRPr sz="4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15.03.2023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90704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15.03.2023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05329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15.03.2023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50936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bl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15.03.2023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46546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Tittel og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15.03.2023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063605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legg et bilde i </a:t>
            </a:r>
            <a:r>
              <a:rPr lang="nb-NO" noProof="0" dirty="0" err="1"/>
              <a:t>bildeboksen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15.03.2023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77137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B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15.03.2023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16525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B_Tomt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15.03.2023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96372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B_Tomt bl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15.03.2023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34773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071AEC-201A-8A4F-97DA-3ABA5F34A6DD}" type="datetime1">
              <a:rPr lang="nb-NO" smtClean="0"/>
              <a:t>15.03.2023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F4A3B95A-8019-D447-B225-84DB52F4E138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57703EA-2858-FA49-9A7B-09E005E12C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EFD2699F-3A34-6E49-BC58-DFA633A7E0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6F9FAF35-AD7B-3440-817C-C7E620DCF787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8047500B-DCFD-CF49-823F-82F92056A4D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367E5C96-CD93-004D-9C40-A392932E454E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4222455E-2A30-F843-8736-E1B969CE83C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CDB8867B-4406-414D-AFE4-61C5831D4E26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7CB59FA5-78FD-A84C-8C4D-D41D31229F3F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62A30746-DA6E-B644-A6C0-463BE60573C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7503ACD8-C336-204D-9880-AFFF7A15D36A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060C617-9662-EB44-B7B3-556CBB26FA8A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3ED09DA1-E24A-8440-8BFD-3B4EB052E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AEF53711-BDA8-3C40-9364-1549DF6BE3A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CAE74310-7615-274D-8ADA-72601E97A3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96FACAC-8BAA-634B-84F2-FF34E96DC0DE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2E157768-4234-5B44-A77F-7FCF5C5A3E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7EEE6D-7051-EE40-B5A0-CF3B4230F67C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6CBCEEEB-32A6-694B-9165-4CA274B42C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A2D3947B-156E-D840-8EA8-A70E61E94DE8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F7AE9FC-336B-4247-B389-649CCBB2C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78579E2C-6BF3-8145-B344-804280B6C7B5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956DE6F9-0762-0742-B634-89B60B889D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4AAE810-C5CD-F842-8FCB-FF7C9223EC9E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B07A1F21-62C7-344E-BDE0-FD306EF9D2CA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33F3E6C8-B25F-0943-B569-ABCDC1D08D8E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B94EF2E8-B63D-A14D-B64C-B757E563829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23D33338-6AF9-494D-A9C7-43853592D7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B9B148B-1237-DD49-9266-C68C70AF31E6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4DADC1C3-89B0-864B-A542-2AD731563A5A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7D0FF2C0-D812-F74A-9727-42CAEA57FBA8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50167E63-A8AA-464A-835E-1DAF2EAF4B7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3536EE9C-707D-8F42-A04D-CD95C3159169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29E27862-DC9E-A542-8C63-37ED270FC2D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1613DB5F-4453-E24C-A8E3-8CB8FF8A0AC4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4BAE1983-8F39-B54E-8BE2-C6950CEF640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1A0AC7E0-B748-D94A-A58D-F166A01F974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FF583A7A-C323-4641-B9B9-3A4B4CC95BD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C8FE14BB-CD2A-7945-9783-88D7AF047926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10312BBC-9E56-8748-BAC0-7006C351F443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345B25EA-5361-1148-A342-AA5B2F6E383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97E1735-3D01-3D46-9703-38E17E5FA5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9F40A477-B79D-F541-996B-AB04C9D3F1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44202B7E-4C70-F341-8AFD-E057E0F1BD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FC93B33-6310-D348-B784-FB20AE6CAED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F6B4707-00A3-E84F-AB69-BABE532FDE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78140BC-C05D-374E-8495-243760E108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5D47158-CA69-1541-85E0-61ED571D1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3BB1C2A-7E34-BE43-89D1-83BCF767741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4C530B88-746D-104E-AF3C-FBC69A9E5B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1986B6FE-0650-AC49-AAAC-93C2C5D6B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8C52E202-E40A-F349-A996-4AF8BA178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910BD776-700F-8F48-9319-1C63968014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9D689DAD-89EE-5F43-ACA8-B2566054AB19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1B53CEA-B02F-B44C-9DD9-4D2DE7A9A08E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DFCE2875-17E5-B242-991C-5686497E8BB6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8779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15.03.2023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1658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innhold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15.03.2023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11724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nholdsdeler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5181600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15.03.2023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5738" y="2027026"/>
            <a:ext cx="5181600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236130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bilde høyre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/>
              <a:pPr/>
              <a:t>15.03.2023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5176" y="6292849"/>
            <a:ext cx="406082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  <p:sp>
        <p:nvSpPr>
          <p:cNvPr id="78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dirty="0"/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80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67662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15.03.2023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43759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B61C57-CE26-C74A-997D-0EEB0B8AAC4D}" type="datetime1">
              <a:rPr lang="nb-NO" smtClean="0"/>
              <a:pPr/>
              <a:t>15.03.2023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C1D1050C-9B0F-DA46-A7AE-49D147BAD25B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1068411B-5C48-D749-B5E3-30A5D49D5141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1F47004B-BBEB-FA48-8A06-F460897DA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38DA38DB-AAE9-8748-AE1F-FFDD03973FA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9164DF05-EC67-AC40-8F66-329831BDA2C4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869FDB03-16A1-CA49-920F-068F53EC1B58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1EB0E7CD-84C6-6C44-A312-16BB487C60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DE64285-F12E-824D-8130-37D78FBA7C48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D0ED51BD-81EB-404C-BD1C-2A098E1769C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DD7466B6-499E-2F41-95CE-764FD8B4A6A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6CE67777-BBBB-2F47-95C1-34649FB858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ED37426C-F34C-0D4B-8BD0-9F8901D14277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0F5CB43-152A-4F4C-8F3F-08E5D529F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D20FE3BB-4A3A-0148-9187-D678070204B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07A5FDEC-A2AB-AF49-B0D1-056383BA45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18F9CFD8-DEA8-7D4F-A2AB-2DD0359A71C3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B2A25372-2BA8-9048-8062-9B09788AC871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E89A3A05-5699-7947-977B-758F31E8A069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D698679E-611A-BA47-B555-42237E590009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83CB65AE-071B-384F-BED9-0B6BBC28F24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46A59B6E-BC40-A04A-810E-381EB0406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A8F00FAE-DEAF-9D4B-AE1A-B2E06A30AE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EFB3E350-6D32-5B44-A589-DBA014CCAD87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78FC5178-3E3A-FA42-8025-AA007A3A2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DBF7CD49-D811-1E40-93F6-55470FBFF148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583D459D-BDEB-A248-A2C1-FB9BB4D30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0D4C9258-518D-FC40-80AD-80B600AF68B8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B723F13F-8F3A-4941-B2D9-3DE33FBA1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F5F9D48-374C-D34F-AC3B-AC2261364F7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pic>
        <p:nvPicPr>
          <p:cNvPr id="57" name="Bilde 56">
            <a:extLst>
              <a:ext uri="{FF2B5EF4-FFF2-40B4-BE49-F238E27FC236}">
                <a16:creationId xmlns:a16="http://schemas.microsoft.com/office/drawing/2014/main" id="{C3699402-183F-774C-B97D-A832ABCCDA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58" name="Gruppe 57">
            <a:extLst>
              <a:ext uri="{FF2B5EF4-FFF2-40B4-BE49-F238E27FC236}">
                <a16:creationId xmlns:a16="http://schemas.microsoft.com/office/drawing/2014/main" id="{B17E6E01-06C2-2A48-9FE5-6A3259C2A26A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9" name="Gruppe 58">
              <a:extLst>
                <a:ext uri="{FF2B5EF4-FFF2-40B4-BE49-F238E27FC236}">
                  <a16:creationId xmlns:a16="http://schemas.microsoft.com/office/drawing/2014/main" id="{F2EB3480-5DDC-0044-8395-748858D199C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id="{3BA74F53-7E5B-4840-9D64-49E4BF43F431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:a16="http://schemas.microsoft.com/office/drawing/2014/main" id="{3C37FD06-23C3-6848-951F-9C9046A29A7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A8085072-8F46-C24B-BEAA-89C731D92341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FDC87DD8-68F2-2B4A-BA17-43C04DB94C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DD7FA195-ED26-914A-B647-91E942CD5D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717A406D-FE53-2448-86BD-614D3C73B3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AA16A036-19CC-A842-9CBA-384F3686A5F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5AA70624-BE75-D842-A641-7D4B557E5E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8D025E7-9CA0-A047-9F6A-F02E903A19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977E685-6718-7745-8B6E-DEDEE888EB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6A888C87-51EF-BF43-A149-80800BA1451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756477A9-8504-F548-8CED-45C78AB4CF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E2B5ABB0-3058-AA46-9889-5869E473AE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8BF26325-174D-3645-9C57-CCFC0C1175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B62A87D9-9422-8444-8FD3-A1BE48CF30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0" name="TekstSylinder 59">
              <a:extLst>
                <a:ext uri="{FF2B5EF4-FFF2-40B4-BE49-F238E27FC236}">
                  <a16:creationId xmlns:a16="http://schemas.microsoft.com/office/drawing/2014/main" id="{73104622-4E59-5847-A55B-634077D7F43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37123774-32AD-4D48-837D-9B50969FCC33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2" name="Vinkel 61">
                <a:extLst>
                  <a:ext uri="{FF2B5EF4-FFF2-40B4-BE49-F238E27FC236}">
                    <a16:creationId xmlns:a16="http://schemas.microsoft.com/office/drawing/2014/main" id="{DB6D4BF2-0D91-434C-8F27-BC433F6E6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6C392CEA-242D-A34D-B36F-D988744DBFFC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74085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/>
              <a:pPr/>
              <a:t>15.03.2023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0827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heldekkende bilde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56C02C-6ABF-7448-8AB3-A94F70C24895}" type="datetime1">
              <a:rPr lang="nb-NO" smtClean="0"/>
              <a:pPr/>
              <a:t>15.03.2023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Plassholder for tekst 7">
            <a:extLst>
              <a:ext uri="{FF2B5EF4-FFF2-40B4-BE49-F238E27FC236}">
                <a16:creationId xmlns:a16="http://schemas.microsoft.com/office/drawing/2014/main" id="{B92A71BA-AE3E-044A-9513-C446526D6A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16" name="Gruppe 115">
            <a:extLst>
              <a:ext uri="{FF2B5EF4-FFF2-40B4-BE49-F238E27FC236}">
                <a16:creationId xmlns:a16="http://schemas.microsoft.com/office/drawing/2014/main" id="{F4097E33-CF5F-8E43-B046-2CEB7B436B2D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17" name="Gruppe 116">
              <a:extLst>
                <a:ext uri="{FF2B5EF4-FFF2-40B4-BE49-F238E27FC236}">
                  <a16:creationId xmlns:a16="http://schemas.microsoft.com/office/drawing/2014/main" id="{DECE140A-93EB-3144-89A2-67734D7FECB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2" name="Rektangel 121">
                <a:extLst>
                  <a:ext uri="{FF2B5EF4-FFF2-40B4-BE49-F238E27FC236}">
                    <a16:creationId xmlns:a16="http://schemas.microsoft.com/office/drawing/2014/main" id="{DDA73A66-85FA-424A-8AAA-0F985FE62182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23" name="Gruppe 122">
                <a:extLst>
                  <a:ext uri="{FF2B5EF4-FFF2-40B4-BE49-F238E27FC236}">
                    <a16:creationId xmlns:a16="http://schemas.microsoft.com/office/drawing/2014/main" id="{9640A54C-C539-B742-ABCC-6299AE5B8CEB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4" name="Gruppe 123">
                  <a:extLst>
                    <a:ext uri="{FF2B5EF4-FFF2-40B4-BE49-F238E27FC236}">
                      <a16:creationId xmlns:a16="http://schemas.microsoft.com/office/drawing/2014/main" id="{20F039C6-69E9-B941-A4D3-66A5C1CDD70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34" name="Rektangel 133">
                    <a:extLst>
                      <a:ext uri="{FF2B5EF4-FFF2-40B4-BE49-F238E27FC236}">
                        <a16:creationId xmlns:a16="http://schemas.microsoft.com/office/drawing/2014/main" id="{E6B7DA5B-F065-2842-BCE3-471D7906CE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5" name="Rektangel 134">
                    <a:extLst>
                      <a:ext uri="{FF2B5EF4-FFF2-40B4-BE49-F238E27FC236}">
                        <a16:creationId xmlns:a16="http://schemas.microsoft.com/office/drawing/2014/main" id="{B04DDF36-E4D0-1541-8466-643799975A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6" name="Rektangel 135">
                    <a:extLst>
                      <a:ext uri="{FF2B5EF4-FFF2-40B4-BE49-F238E27FC236}">
                        <a16:creationId xmlns:a16="http://schemas.microsoft.com/office/drawing/2014/main" id="{0C6F3194-B699-D740-A1E1-EAEB8C66A3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5" name="Gruppe 124">
                  <a:extLst>
                    <a:ext uri="{FF2B5EF4-FFF2-40B4-BE49-F238E27FC236}">
                      <a16:creationId xmlns:a16="http://schemas.microsoft.com/office/drawing/2014/main" id="{C17BA548-9E47-5E40-95F0-9D998CFD542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1" name="Rektangel 130">
                    <a:extLst>
                      <a:ext uri="{FF2B5EF4-FFF2-40B4-BE49-F238E27FC236}">
                        <a16:creationId xmlns:a16="http://schemas.microsoft.com/office/drawing/2014/main" id="{9B63810D-9182-9647-8817-730AA17B9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2" name="Rektangel 131">
                    <a:extLst>
                      <a:ext uri="{FF2B5EF4-FFF2-40B4-BE49-F238E27FC236}">
                        <a16:creationId xmlns:a16="http://schemas.microsoft.com/office/drawing/2014/main" id="{76178564-5C0D-A84D-A7E4-632055B6BB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3" name="Rektangel 132">
                    <a:extLst>
                      <a:ext uri="{FF2B5EF4-FFF2-40B4-BE49-F238E27FC236}">
                        <a16:creationId xmlns:a16="http://schemas.microsoft.com/office/drawing/2014/main" id="{2D2CE19A-924B-564C-ABE6-C21E0B2CBA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6" name="Gruppe 125">
                  <a:extLst>
                    <a:ext uri="{FF2B5EF4-FFF2-40B4-BE49-F238E27FC236}">
                      <a16:creationId xmlns:a16="http://schemas.microsoft.com/office/drawing/2014/main" id="{559F23A5-5BF4-B14C-82D4-70EFF9772D8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27" name="Rektangel 126">
                    <a:extLst>
                      <a:ext uri="{FF2B5EF4-FFF2-40B4-BE49-F238E27FC236}">
                        <a16:creationId xmlns:a16="http://schemas.microsoft.com/office/drawing/2014/main" id="{1C6AC6BA-EC18-824D-AF37-845A37278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8" name="Rektangel 127">
                    <a:extLst>
                      <a:ext uri="{FF2B5EF4-FFF2-40B4-BE49-F238E27FC236}">
                        <a16:creationId xmlns:a16="http://schemas.microsoft.com/office/drawing/2014/main" id="{6A88E69C-BC25-E944-B7EF-EBBC18D833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9" name="Rektangel 128">
                    <a:extLst>
                      <a:ext uri="{FF2B5EF4-FFF2-40B4-BE49-F238E27FC236}">
                        <a16:creationId xmlns:a16="http://schemas.microsoft.com/office/drawing/2014/main" id="{CD353E5E-D83D-F24E-8720-DA4E6552C1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0" name="Rektangel 129">
                    <a:extLst>
                      <a:ext uri="{FF2B5EF4-FFF2-40B4-BE49-F238E27FC236}">
                        <a16:creationId xmlns:a16="http://schemas.microsoft.com/office/drawing/2014/main" id="{443B0873-2032-ED4A-82E8-AE8C6FE9F5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18" name="TekstSylinder 117">
              <a:extLst>
                <a:ext uri="{FF2B5EF4-FFF2-40B4-BE49-F238E27FC236}">
                  <a16:creationId xmlns:a16="http://schemas.microsoft.com/office/drawing/2014/main" id="{6DB9C27B-183E-204C-A01D-673CC376DE0D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:a16="http://schemas.microsoft.com/office/drawing/2014/main" id="{74D7BF0B-3E09-444C-9AFF-AB01B35624FC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20" name="Vinkel 119">
                <a:extLst>
                  <a:ext uri="{FF2B5EF4-FFF2-40B4-BE49-F238E27FC236}">
                    <a16:creationId xmlns:a16="http://schemas.microsoft.com/office/drawing/2014/main" id="{5A99E870-FD93-3B44-8FBD-4D137D1803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kstSylinder 120">
                <a:extLst>
                  <a:ext uri="{FF2B5EF4-FFF2-40B4-BE49-F238E27FC236}">
                    <a16:creationId xmlns:a16="http://schemas.microsoft.com/office/drawing/2014/main" id="{FF708AAD-7EC4-8240-87D4-5F7492876627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9790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9CC06A-0458-7443-A95A-A3C9036965EC}" type="datetime1">
              <a:rPr lang="nb-NO" smtClean="0"/>
              <a:pPr/>
              <a:t>15.03.2023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lassholder for tekst 7">
            <a:extLst>
              <a:ext uri="{FF2B5EF4-FFF2-40B4-BE49-F238E27FC236}">
                <a16:creationId xmlns:a16="http://schemas.microsoft.com/office/drawing/2014/main" id="{B4167E25-FC4E-0D40-B7E9-F526F2DED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8CA7E12B-54B4-874B-933C-FC3D9E55A3B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75" name="Gruppe 74">
              <a:extLst>
                <a:ext uri="{FF2B5EF4-FFF2-40B4-BE49-F238E27FC236}">
                  <a16:creationId xmlns:a16="http://schemas.microsoft.com/office/drawing/2014/main" id="{8F8009E6-2DC8-1C47-86DE-7EB231C9CC5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id="{AECE28FE-6B3F-5C41-9D27-3E564F3224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7" name="Gruppe 76">
                <a:extLst>
                  <a:ext uri="{FF2B5EF4-FFF2-40B4-BE49-F238E27FC236}">
                    <a16:creationId xmlns:a16="http://schemas.microsoft.com/office/drawing/2014/main" id="{CB74C1BB-F327-C041-8696-8CC95A20290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8" name="Gruppe 77">
                  <a:extLst>
                    <a:ext uri="{FF2B5EF4-FFF2-40B4-BE49-F238E27FC236}">
                      <a16:creationId xmlns:a16="http://schemas.microsoft.com/office/drawing/2014/main" id="{8BA22E53-07F3-E344-B911-54485682BB0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8" name="Rektangel 87">
                    <a:extLst>
                      <a:ext uri="{FF2B5EF4-FFF2-40B4-BE49-F238E27FC236}">
                        <a16:creationId xmlns:a16="http://schemas.microsoft.com/office/drawing/2014/main" id="{F7E0A24B-DECB-ED4D-A71C-0EC6A992AF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9" name="Rektangel 88">
                    <a:extLst>
                      <a:ext uri="{FF2B5EF4-FFF2-40B4-BE49-F238E27FC236}">
                        <a16:creationId xmlns:a16="http://schemas.microsoft.com/office/drawing/2014/main" id="{6E2329DA-C840-C147-8677-C1FFC58179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90" name="Rektangel 89">
                    <a:extLst>
                      <a:ext uri="{FF2B5EF4-FFF2-40B4-BE49-F238E27FC236}">
                        <a16:creationId xmlns:a16="http://schemas.microsoft.com/office/drawing/2014/main" id="{7772449B-69B2-094B-91F1-1382CE2FB4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9" name="Gruppe 78">
                  <a:extLst>
                    <a:ext uri="{FF2B5EF4-FFF2-40B4-BE49-F238E27FC236}">
                      <a16:creationId xmlns:a16="http://schemas.microsoft.com/office/drawing/2014/main" id="{07ED3267-1D40-1D4D-9EC7-35334513797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5" name="Rektangel 84">
                    <a:extLst>
                      <a:ext uri="{FF2B5EF4-FFF2-40B4-BE49-F238E27FC236}">
                        <a16:creationId xmlns:a16="http://schemas.microsoft.com/office/drawing/2014/main" id="{D6BA8FBC-0FE5-4F46-8FC3-48DC4E460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6" name="Rektangel 85">
                    <a:extLst>
                      <a:ext uri="{FF2B5EF4-FFF2-40B4-BE49-F238E27FC236}">
                        <a16:creationId xmlns:a16="http://schemas.microsoft.com/office/drawing/2014/main" id="{F622D83D-32EF-974E-B8E9-3A938C35CD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7" name="Rektangel 86">
                    <a:extLst>
                      <a:ext uri="{FF2B5EF4-FFF2-40B4-BE49-F238E27FC236}">
                        <a16:creationId xmlns:a16="http://schemas.microsoft.com/office/drawing/2014/main" id="{1BDF731E-7B6C-2144-B025-0869B76762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80" name="Gruppe 79">
                  <a:extLst>
                    <a:ext uri="{FF2B5EF4-FFF2-40B4-BE49-F238E27FC236}">
                      <a16:creationId xmlns:a16="http://schemas.microsoft.com/office/drawing/2014/main" id="{49B6A4FA-1E22-9147-8AD9-B28366A7CE3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BE12CC14-985A-504B-A96D-5C6E9DE8F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9E8D8E6F-EA70-1842-A974-5D35616E0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751FBA97-2B6D-5B40-BFA2-E3FE8D3EF3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7D4A6F92-ED09-794E-9D24-8961E4EB97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1" name="TekstSylinder 90">
              <a:extLst>
                <a:ext uri="{FF2B5EF4-FFF2-40B4-BE49-F238E27FC236}">
                  <a16:creationId xmlns:a16="http://schemas.microsoft.com/office/drawing/2014/main" id="{5A1DF305-43F9-0B42-BCC1-E577120FC64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6E30C78A-C11F-3D47-A36A-DA706F5C2C2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9502FE88-586C-5A4C-9443-40A0C140DD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577656F-9AE9-3D43-848E-7E4C5574867D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320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 med lys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15.03.2023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8762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 med lys gul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15.03.2023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0298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A40496DB-E8C8-4849-8A63-AC568158CC03}" type="datetime1">
              <a:rPr lang="nb-NO" smtClean="0"/>
              <a:pPr/>
              <a:t>15.03.2023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D82277FC-07F1-AB47-941F-3BC464842E95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  <a:latin typeface="+mn-lt"/>
                </a:rPr>
                <a:t>Oslo 2019</a:t>
              </a: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CBB6964B-BA5A-DD48-A089-32057D28988E}"/>
              </a:ext>
            </a:extLst>
          </p:cNvPr>
          <p:cNvGrpSpPr/>
          <p:nvPr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:a16="http://schemas.microsoft.com/office/drawing/2014/main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:a16="http://schemas.microsoft.com/office/drawing/2014/main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:a16="http://schemas.microsoft.com/office/drawing/2014/main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:a16="http://schemas.microsoft.com/office/drawing/2014/main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:a16="http://schemas.microsoft.com/office/drawing/2014/main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:a16="http://schemas.microsoft.com/office/drawing/2014/main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:a16="http://schemas.microsoft.com/office/drawing/2014/main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:a16="http://schemas.microsoft.com/office/drawing/2014/main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:a16="http://schemas.microsoft.com/office/drawing/2014/main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:a16="http://schemas.microsoft.com/office/drawing/2014/main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:a16="http://schemas.microsoft.com/office/drawing/2014/main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:a16="http://schemas.microsoft.com/office/drawing/2014/main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:a16="http://schemas.microsoft.com/office/drawing/2014/main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:a16="http://schemas.microsoft.com/office/drawing/2014/main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:a16="http://schemas.microsoft.com/office/drawing/2014/main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:a16="http://schemas.microsoft.com/office/drawing/2014/main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:a16="http://schemas.microsoft.com/office/drawing/2014/main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:a16="http://schemas.microsoft.com/office/drawing/2014/main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  <a:latin typeface="+mn-lt"/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  <p:sldLayoutId id="2147483739" r:id="rId25"/>
    <p:sldLayoutId id="2147483740" r:id="rId26"/>
    <p:sldLayoutId id="2147483741" r:id="rId27"/>
    <p:sldLayoutId id="2147483742" r:id="rId28"/>
    <p:sldLayoutId id="2147483743" r:id="rId29"/>
    <p:sldLayoutId id="2147483744" r:id="rId30"/>
    <p:sldLayoutId id="2147483745" r:id="rId31"/>
    <p:sldLayoutId id="2147483746" r:id="rId32"/>
    <p:sldLayoutId id="2147483747" r:id="rId33"/>
    <p:sldLayoutId id="2147483748" r:id="rId34"/>
    <p:sldLayoutId id="2147483749" r:id="rId35"/>
    <p:sldLayoutId id="2147483750" r:id="rId36"/>
    <p:sldLayoutId id="2147483751" r:id="rId37"/>
    <p:sldLayoutId id="2147483752" r:id="rId38"/>
    <p:sldLayoutId id="2147483753" r:id="rId39"/>
    <p:sldLayoutId id="2147483754" r:id="rId40"/>
    <p:sldLayoutId id="2147483755" r:id="rId41"/>
    <p:sldLayoutId id="2147483756" r:id="rId42"/>
    <p:sldLayoutId id="2147483757" r:id="rId43"/>
    <p:sldLayoutId id="2147483758" r:id="rId44"/>
    <p:sldLayoutId id="2147483759" r:id="rId45"/>
    <p:sldLayoutId id="2147483760" r:id="rId46"/>
    <p:sldLayoutId id="2147483761" r:id="rId47"/>
    <p:sldLayoutId id="2147483762" r:id="rId48"/>
    <p:sldLayoutId id="2147483763" r:id="rId49"/>
    <p:sldLayoutId id="2147483764" r:id="rId50"/>
    <p:sldLayoutId id="2147483765" r:id="rId51"/>
    <p:sldLayoutId id="2147483766" r:id="rId52"/>
    <p:sldLayoutId id="2147483767" r:id="rId53"/>
    <p:sldLayoutId id="2147483768" r:id="rId54"/>
    <p:sldLayoutId id="2147483769" r:id="rId55"/>
    <p:sldLayoutId id="2147483770" r:id="rId56"/>
    <p:sldLayoutId id="2147483771" r:id="rId57"/>
    <p:sldLayoutId id="2147483772" r:id="rId58"/>
    <p:sldLayoutId id="2147483773" r:id="rId59"/>
    <p:sldLayoutId id="2147483774" r:id="rId60"/>
    <p:sldLayoutId id="2147483775" r:id="rId61"/>
    <p:sldLayoutId id="2147483776" r:id="rId62"/>
    <p:sldLayoutId id="2147483777" r:id="rId63"/>
    <p:sldLayoutId id="2147483778" r:id="rId64"/>
    <p:sldLayoutId id="2147483779" r:id="rId65"/>
    <p:sldLayoutId id="2147483780" r:id="rId66"/>
    <p:sldLayoutId id="2147483781" r:id="rId67"/>
    <p:sldLayoutId id="2147483782" r:id="rId68"/>
    <p:sldLayoutId id="2147483783" r:id="rId69"/>
    <p:sldLayoutId id="2147483784" r:id="rId70"/>
    <p:sldLayoutId id="2147483785" r:id="rId71"/>
    <p:sldLayoutId id="2147483786" r:id="rId72"/>
    <p:sldLayoutId id="2147483787" r:id="rId73"/>
    <p:sldLayoutId id="2147483788" r:id="rId74"/>
    <p:sldLayoutId id="2147483789" r:id="rId75"/>
    <p:sldLayoutId id="2147483790" r:id="rId76"/>
    <p:sldLayoutId id="2147483791" r:id="rId77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80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7420-2B41-5A47-8224-27AB9025098A}" type="datetime1">
              <a:rPr lang="nb-NO" smtClean="0"/>
              <a:t>15.03.2023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KGV verktøy fra EU-Supply</a:t>
            </a:r>
            <a:br>
              <a:rPr lang="nb-NO" dirty="0"/>
            </a:br>
            <a:r>
              <a:rPr lang="nb-NO" sz="2800" dirty="0"/>
              <a:t>Automatisert arkivering</a:t>
            </a:r>
          </a:p>
        </p:txBody>
      </p:sp>
    </p:spTree>
    <p:extLst>
      <p:ext uri="{BB962C8B-B14F-4D97-AF65-F5344CB8AC3E}">
        <p14:creationId xmlns:p14="http://schemas.microsoft.com/office/powerpoint/2010/main" val="1338045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Automatisk arkivering av dokumenter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5900" indent="-215900"/>
            <a:r>
              <a:rPr lang="nb-NO" dirty="0"/>
              <a:t>Triggerpunkt for roboten:</a:t>
            </a:r>
          </a:p>
          <a:p>
            <a:pPr marL="395605" lvl="1" indent="-179705"/>
            <a:r>
              <a:rPr lang="nb-NO" dirty="0"/>
              <a:t>Tilbudsfrist</a:t>
            </a:r>
          </a:p>
          <a:p>
            <a:pPr marL="395605" lvl="1" indent="-179705"/>
            <a:r>
              <a:rPr lang="nb-NO" dirty="0"/>
              <a:t>Avslutting av konkurranse </a:t>
            </a:r>
          </a:p>
          <a:p>
            <a:pPr marL="215900" indent="-215900"/>
            <a:r>
              <a:rPr lang="nb-NO" dirty="0"/>
              <a:t>Roboten kjøres på faste tidspunkt i uken. Dokumentene overføres til </a:t>
            </a:r>
            <a:r>
              <a:rPr lang="nb-NO" dirty="0" err="1"/>
              <a:t>Acos</a:t>
            </a:r>
            <a:r>
              <a:rPr lang="nb-NO" dirty="0"/>
              <a:t> mottak umiddelbart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15.03.2023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9655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325" y="720001"/>
            <a:ext cx="9953009" cy="1311999"/>
          </a:xfrm>
        </p:spPr>
        <p:txBody>
          <a:bodyPr/>
          <a:lstStyle/>
          <a:p>
            <a:r>
              <a:rPr lang="nb-NO" dirty="0"/>
              <a:t>Dokumenter som overføres på triggerpunkt 1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6" y="1574801"/>
            <a:ext cx="9469438" cy="4060824"/>
          </a:xfrm>
        </p:spPr>
        <p:txBody>
          <a:bodyPr/>
          <a:lstStyle/>
          <a:p>
            <a:r>
              <a:rPr lang="nb-NO" dirty="0"/>
              <a:t>Tilbudsfrist:</a:t>
            </a:r>
          </a:p>
          <a:p>
            <a:pPr lvl="1"/>
            <a:r>
              <a:rPr lang="nb-NO" sz="2000" dirty="0"/>
              <a:t>Konkurransegrunnlag med vedlegg (Skjer ved flere trinn i KGV)</a:t>
            </a:r>
          </a:p>
          <a:p>
            <a:pPr lvl="1"/>
            <a:r>
              <a:rPr lang="nb-NO" sz="2000" dirty="0"/>
              <a:t>ESPD skjema</a:t>
            </a:r>
          </a:p>
          <a:p>
            <a:pPr lvl="1"/>
            <a:r>
              <a:rPr lang="nb-NO" sz="2000" dirty="0"/>
              <a:t>Spørsmål og svar (Skjer ved flere trinn i KGV)</a:t>
            </a:r>
          </a:p>
          <a:p>
            <a:pPr lvl="1"/>
            <a:r>
              <a:rPr lang="nb-NO" sz="2000" dirty="0"/>
              <a:t>Kunngjøring av konkurransen</a:t>
            </a:r>
          </a:p>
          <a:p>
            <a:pPr lvl="1"/>
            <a:r>
              <a:rPr lang="nb-NO" sz="2000" dirty="0"/>
              <a:t>Invitasjonsbrev (Skjer ved flere trinn i KGV)</a:t>
            </a:r>
          </a:p>
          <a:p>
            <a:pPr lvl="1"/>
            <a:r>
              <a:rPr lang="nb-NO" sz="2000" dirty="0"/>
              <a:t>Tilbud med utfylte ESPD skjema</a:t>
            </a:r>
          </a:p>
          <a:p>
            <a:pPr lvl="1"/>
            <a:r>
              <a:rPr lang="nb-NO" sz="2000" dirty="0"/>
              <a:t>Revidert  tilbud (Skjer ved flere trinn i KGV)</a:t>
            </a:r>
          </a:p>
          <a:p>
            <a:pPr lvl="1"/>
            <a:r>
              <a:rPr lang="nb-NO" sz="2000" dirty="0"/>
              <a:t>Anskaffelsesprotokoll – Loggføring innlevering av tilbud (Skjer ved flere trinn i KGV)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15.03.2023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9573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325" y="720001"/>
            <a:ext cx="10002171" cy="1311999"/>
          </a:xfrm>
        </p:spPr>
        <p:txBody>
          <a:bodyPr/>
          <a:lstStyle/>
          <a:p>
            <a:r>
              <a:rPr lang="nb-NO" dirty="0"/>
              <a:t>Dokumenter som overføres på triggerpunkt 2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Avslutting av konkurranse:</a:t>
            </a:r>
          </a:p>
          <a:p>
            <a:pPr lvl="1"/>
            <a:r>
              <a:rPr lang="nb-NO" sz="2000" dirty="0"/>
              <a:t>Meldinger med vedlegg</a:t>
            </a:r>
          </a:p>
          <a:p>
            <a:pPr lvl="1"/>
            <a:r>
              <a:rPr lang="nb-NO" sz="2000" dirty="0"/>
              <a:t>Tildelingsmelding med vedlegg (brev til tilbyderne)</a:t>
            </a:r>
          </a:p>
          <a:p>
            <a:pPr lvl="1"/>
            <a:r>
              <a:rPr lang="nb-NO" sz="2000" dirty="0"/>
              <a:t>Anskaffelsesprotokoll (Oppdatert versjon)</a:t>
            </a:r>
          </a:p>
          <a:p>
            <a:pPr lvl="1"/>
            <a:r>
              <a:rPr lang="nb-NO" sz="2000" dirty="0"/>
              <a:t>Kunngjøring av tildeling av kontrakten</a:t>
            </a:r>
          </a:p>
          <a:p>
            <a:pPr lvl="1"/>
            <a:r>
              <a:rPr lang="nb-NO" sz="2000" dirty="0"/>
              <a:t>Revisjonsrapport</a:t>
            </a:r>
          </a:p>
          <a:p>
            <a:pPr marL="0" indent="0">
              <a:buNone/>
            </a:pPr>
            <a:r>
              <a:rPr lang="nb-NO" sz="2000" b="1" dirty="0"/>
              <a:t>NB: </a:t>
            </a:r>
            <a:r>
              <a:rPr lang="nb-NO" sz="2000" dirty="0"/>
              <a:t>Konkurransene </a:t>
            </a:r>
            <a:r>
              <a:rPr lang="nb-NO" sz="2000" u="sng" dirty="0"/>
              <a:t>må</a:t>
            </a:r>
            <a:r>
              <a:rPr lang="nb-NO" sz="2000" dirty="0"/>
              <a:t> avsluttes i sjekklisten for at dokumentene i triggerpunkt 2 skal overføres i ACOS – Hvis ikke, vil ikke alle dokumentene i konkurransen overføres til ACOS</a:t>
            </a:r>
          </a:p>
          <a:p>
            <a:pPr marL="0" indent="0">
              <a:buNone/>
            </a:pPr>
            <a:endParaRPr lang="nb-NO" sz="2300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15.03.2023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4646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Robotens triggerpunkt i sjekklisten i KGV 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15.03.2023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13</a:t>
            </a:fld>
            <a:endParaRPr lang="nb-NO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319" y="3538537"/>
            <a:ext cx="5300134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6"/>
          <p:cNvSpPr/>
          <p:nvPr/>
        </p:nvSpPr>
        <p:spPr>
          <a:xfrm>
            <a:off x="3623733" y="4584700"/>
            <a:ext cx="4347634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/>
          <p:cNvSpPr txBox="1"/>
          <p:nvPr/>
        </p:nvSpPr>
        <p:spPr>
          <a:xfrm>
            <a:off x="1134837" y="1498600"/>
            <a:ext cx="1676095" cy="181588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nb-NO" sz="1400" b="1" dirty="0">
                <a:latin typeface="Calibri" panose="020F0502020204030204" pitchFamily="34" charset="0"/>
              </a:rPr>
              <a:t>Triggerpunkt 1:</a:t>
            </a:r>
            <a:r>
              <a:rPr lang="nb-NO" sz="1400" dirty="0">
                <a:latin typeface="Calibri" panose="020F0502020204030204" pitchFamily="34" charset="0"/>
              </a:rPr>
              <a:t> Frist for levering av tilbud. Roboten blir kjørt på et gitt tidspunkt i uken og henter ut dokumentene etter triggerpunkt 1.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1168704" y="4000500"/>
            <a:ext cx="1642228" cy="203132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nb-NO" sz="1400" b="1" dirty="0">
                <a:latin typeface="Calibri" panose="020F0502020204030204" pitchFamily="34" charset="0"/>
              </a:rPr>
              <a:t>Triggerpunkt 2: </a:t>
            </a:r>
            <a:r>
              <a:rPr lang="nb-NO" sz="1400" dirty="0">
                <a:latin typeface="Calibri" panose="020F0502020204030204" pitchFamily="34" charset="0"/>
              </a:rPr>
              <a:t>Avslutte. Roboten blir kjørt på et gitt tidspunkt i uken og henter dokumentene etter triggerpunkt 2.</a:t>
            </a:r>
          </a:p>
          <a:p>
            <a:endParaRPr lang="nb-NO" sz="1400" dirty="0">
              <a:latin typeface="Calibri" panose="020F0502020204030204" pitchFamily="34" charset="0"/>
            </a:endParaRPr>
          </a:p>
          <a:p>
            <a:endParaRPr lang="nb-NO" sz="1400" dirty="0">
              <a:latin typeface="Calibri" panose="020F0502020204030204" pitchFamily="34" charset="0"/>
            </a:endParaRPr>
          </a:p>
        </p:txBody>
      </p:sp>
      <p:cxnSp>
        <p:nvCxnSpPr>
          <p:cNvPr id="13" name="Rett pil 12"/>
          <p:cNvCxnSpPr/>
          <p:nvPr/>
        </p:nvCxnSpPr>
        <p:spPr>
          <a:xfrm>
            <a:off x="2455333" y="4842933"/>
            <a:ext cx="11684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409" y="1498600"/>
            <a:ext cx="5385991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ktangel 16"/>
          <p:cNvSpPr/>
          <p:nvPr/>
        </p:nvSpPr>
        <p:spPr>
          <a:xfrm>
            <a:off x="7112000" y="1735667"/>
            <a:ext cx="1075267" cy="14435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9" name="Rett pil 18"/>
          <p:cNvCxnSpPr/>
          <p:nvPr/>
        </p:nvCxnSpPr>
        <p:spPr>
          <a:xfrm flipV="1">
            <a:off x="2683179" y="2247900"/>
            <a:ext cx="4428821" cy="42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168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1C0125-79AF-4512-9724-31ADF5E9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9802345" cy="1311999"/>
          </a:xfrm>
        </p:spPr>
        <p:txBody>
          <a:bodyPr/>
          <a:lstStyle/>
          <a:p>
            <a:r>
              <a:rPr lang="nb-NO" dirty="0"/>
              <a:t>GDPR funksjonen i KGV ved automatisk arkivering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E3FD1DC-EA1A-47CE-A469-1C0F90B62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15.03.2023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64B0485-D804-499D-BF22-D12039FC7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14</a:t>
            </a:fld>
            <a:endParaRPr lang="nb-NO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C53A6247-A16B-430A-9CD6-33258C2199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089" y="1616355"/>
            <a:ext cx="6071581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2ADEA754-710B-4ECF-8D46-5793A8AE782B}"/>
              </a:ext>
            </a:extLst>
          </p:cNvPr>
          <p:cNvSpPr txBox="1"/>
          <p:nvPr/>
        </p:nvSpPr>
        <p:spPr>
          <a:xfrm>
            <a:off x="1116908" y="1265269"/>
            <a:ext cx="2997892" cy="569386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nb-NO" sz="1400" b="1" dirty="0">
                <a:latin typeface="Calibri" panose="020F0502020204030204" pitchFamily="34" charset="0"/>
              </a:rPr>
              <a:t>Når triggerpunkt 2 er gjennomført og alle dokumentene i konkurransen er overført til ACOS må du: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latin typeface="Calibri" panose="020F0502020204030204" pitchFamily="34" charset="0"/>
              </a:rPr>
              <a:t>Gå til fanen «Mine konkurranser»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latin typeface="Calibri" panose="020F0502020204030204" pitchFamily="34" charset="0"/>
              </a:rPr>
              <a:t>Klikk på den aktuelle konkurransen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latin typeface="Calibri" panose="020F0502020204030204" pitchFamily="34" charset="0"/>
              </a:rPr>
              <a:t>Gå ned til sjekklisten til «GDPR» og slett dokumenter som inneholder Personopplysninger og firmahemmeligheter  (se foilsettet «KGV opplæring (PPT)»)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latin typeface="Calibri" panose="020F0502020204030204" pitchFamily="34" charset="0"/>
              </a:rPr>
              <a:t>Klikk deretter på «Lukk» og konkurransen legges under fanen «Fullførte»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latin typeface="Calibri" panose="020F0502020204030204" pitchFamily="34" charset="0"/>
              </a:rPr>
              <a:t>Hent fram konkurransen under «Fullførte» fanen og gå til «Arkivering» for å arkivere konkurransen i KGV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>
              <a:latin typeface="Calibri" panose="020F0502020204030204" pitchFamily="34" charset="0"/>
            </a:endParaRPr>
          </a:p>
          <a:p>
            <a:r>
              <a:rPr lang="nb-NO" sz="1400" b="1" dirty="0">
                <a:latin typeface="Calibri" panose="020F0502020204030204" pitchFamily="34" charset="0"/>
                <a:cs typeface="Calibri" panose="020F0502020204030204" pitchFamily="34" charset="0"/>
              </a:rPr>
              <a:t>NB: </a:t>
            </a:r>
            <a:r>
              <a:rPr lang="nb-NO" sz="1400" dirty="0">
                <a:latin typeface="Calibri" panose="020F0502020204030204" pitchFamily="34" charset="0"/>
                <a:cs typeface="Calibri" panose="020F0502020204030204" pitchFamily="34" charset="0"/>
              </a:rPr>
              <a:t>GDPR funksjonaliteten benyttes etter at dokumentene er ferdig overført til ACOS, men før «Arkivering» i sjekklisten til konkurransen </a:t>
            </a:r>
          </a:p>
          <a:p>
            <a:endParaRPr lang="nb-NO" sz="1400" b="1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>
              <a:latin typeface="Calibri" panose="020F0502020204030204" pitchFamily="34" charset="0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46E6CB8-7AF6-4CC2-996F-B5EA9F855EF3}"/>
              </a:ext>
            </a:extLst>
          </p:cNvPr>
          <p:cNvSpPr/>
          <p:nvPr/>
        </p:nvSpPr>
        <p:spPr>
          <a:xfrm>
            <a:off x="8982635" y="2176929"/>
            <a:ext cx="887506" cy="2510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0234CE6-C0EE-4F02-BDD2-F03A2D1CF50F}"/>
              </a:ext>
            </a:extLst>
          </p:cNvPr>
          <p:cNvSpPr/>
          <p:nvPr/>
        </p:nvSpPr>
        <p:spPr>
          <a:xfrm>
            <a:off x="8982635" y="2640992"/>
            <a:ext cx="322730" cy="2510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3" name="Rett pilkobling 12">
            <a:extLst>
              <a:ext uri="{FF2B5EF4-FFF2-40B4-BE49-F238E27FC236}">
                <a16:creationId xmlns:a16="http://schemas.microsoft.com/office/drawing/2014/main" id="{51D1DE9E-027C-4533-957A-9B7FCFA4FD16}"/>
              </a:ext>
            </a:extLst>
          </p:cNvPr>
          <p:cNvCxnSpPr>
            <a:cxnSpLocks/>
          </p:cNvCxnSpPr>
          <p:nvPr/>
        </p:nvCxnSpPr>
        <p:spPr>
          <a:xfrm flipV="1">
            <a:off x="3810000" y="2282707"/>
            <a:ext cx="5172635" cy="4346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kobling 13">
            <a:extLst>
              <a:ext uri="{FF2B5EF4-FFF2-40B4-BE49-F238E27FC236}">
                <a16:creationId xmlns:a16="http://schemas.microsoft.com/office/drawing/2014/main" id="{DC019082-D1DB-4191-8CA8-D97FAE9174FC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3209366" y="2766498"/>
            <a:ext cx="5773269" cy="9855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Bilde 21">
            <a:extLst>
              <a:ext uri="{FF2B5EF4-FFF2-40B4-BE49-F238E27FC236}">
                <a16:creationId xmlns:a16="http://schemas.microsoft.com/office/drawing/2014/main" id="{3216EA8A-8921-44C0-97ED-A1A677E30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089" y="3827183"/>
            <a:ext cx="6071581" cy="2310816"/>
          </a:xfrm>
          <a:prstGeom prst="rect">
            <a:avLst/>
          </a:prstGeom>
        </p:spPr>
      </p:pic>
      <p:sp>
        <p:nvSpPr>
          <p:cNvPr id="23" name="Rektangel 22">
            <a:extLst>
              <a:ext uri="{FF2B5EF4-FFF2-40B4-BE49-F238E27FC236}">
                <a16:creationId xmlns:a16="http://schemas.microsoft.com/office/drawing/2014/main" id="{2463BAA1-6829-498C-96DE-D05E2F9DAE5F}"/>
              </a:ext>
            </a:extLst>
          </p:cNvPr>
          <p:cNvSpPr/>
          <p:nvPr/>
        </p:nvSpPr>
        <p:spPr>
          <a:xfrm>
            <a:off x="9547411" y="5638799"/>
            <a:ext cx="475130" cy="1667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4" name="Rett pilkobling 23">
            <a:extLst>
              <a:ext uri="{FF2B5EF4-FFF2-40B4-BE49-F238E27FC236}">
                <a16:creationId xmlns:a16="http://schemas.microsoft.com/office/drawing/2014/main" id="{7E2EF658-F6EE-48F7-A9EA-D9B03B2B8607}"/>
              </a:ext>
            </a:extLst>
          </p:cNvPr>
          <p:cNvCxnSpPr>
            <a:cxnSpLocks/>
          </p:cNvCxnSpPr>
          <p:nvPr/>
        </p:nvCxnSpPr>
        <p:spPr>
          <a:xfrm>
            <a:off x="2420471" y="4840941"/>
            <a:ext cx="7126940" cy="7978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285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Legge inn konkurransedokumenter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15.03.2023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15</a:t>
            </a:fld>
            <a:endParaRPr lang="nb-NO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932" y="2288116"/>
            <a:ext cx="6794501" cy="24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Sylinder 6"/>
          <p:cNvSpPr txBox="1"/>
          <p:nvPr/>
        </p:nvSpPr>
        <p:spPr>
          <a:xfrm>
            <a:off x="563338" y="1896534"/>
            <a:ext cx="2120594" cy="332398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nb-NO" sz="1400" b="1" dirty="0">
                <a:latin typeface="Calibri" panose="020F0502020204030204" pitchFamily="34" charset="0"/>
              </a:rPr>
              <a:t>Eksterne dokumenter.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NB: </a:t>
            </a:r>
            <a:r>
              <a:rPr lang="nb-NO" sz="1400" dirty="0">
                <a:latin typeface="Calibri" panose="020F0502020204030204" pitchFamily="34" charset="0"/>
              </a:rPr>
              <a:t>Ikke lag undermapper. Roboten er ikke programmert for å åpne undermapper og dokumenter vil ikke bli lagret som ligger i undermapper.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latin typeface="Calibri" panose="020F0502020204030204" pitchFamily="34" charset="0"/>
              </a:rPr>
              <a:t>Begrensninger for mottak i </a:t>
            </a:r>
            <a:r>
              <a:rPr lang="nb-NO" sz="1400" dirty="0" err="1">
                <a:latin typeface="Calibri" panose="020F0502020204030204" pitchFamily="34" charset="0"/>
              </a:rPr>
              <a:t>Acos</a:t>
            </a:r>
            <a:r>
              <a:rPr lang="nb-NO" sz="1400" dirty="0">
                <a:latin typeface="Calibri" panose="020F0502020204030204" pitchFamily="34" charset="0"/>
              </a:rPr>
              <a:t> på 1,5 GB per dokument.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latin typeface="Calibri" panose="020F0502020204030204" pitchFamily="34" charset="0"/>
              </a:rPr>
              <a:t>Dokumentstrukturen i KGV vil bli den samme i </a:t>
            </a:r>
            <a:r>
              <a:rPr lang="nb-NO" sz="1400" dirty="0" err="1">
                <a:latin typeface="Calibri" panose="020F0502020204030204" pitchFamily="34" charset="0"/>
              </a:rPr>
              <a:t>Acos</a:t>
            </a:r>
            <a:endParaRPr lang="nb-NO" sz="1400" dirty="0">
              <a:latin typeface="Calibri" panose="020F0502020204030204" pitchFamily="34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2722033" y="2633133"/>
            <a:ext cx="1007533" cy="3852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9" name="Rett pil 8"/>
          <p:cNvCxnSpPr/>
          <p:nvPr/>
        </p:nvCxnSpPr>
        <p:spPr>
          <a:xfrm>
            <a:off x="1955800" y="2825749"/>
            <a:ext cx="72813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024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Sjekk revisjonslogg om robot er kjørt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15.03.2023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16</a:t>
            </a:fld>
            <a:endParaRPr lang="nb-NO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269" y="1283228"/>
            <a:ext cx="45783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155" y="3210984"/>
            <a:ext cx="4648464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Sylinder 8"/>
          <p:cNvSpPr txBox="1"/>
          <p:nvPr/>
        </p:nvSpPr>
        <p:spPr>
          <a:xfrm>
            <a:off x="1236438" y="1761067"/>
            <a:ext cx="1514475" cy="116955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nb-NO" sz="1400" b="1" dirty="0">
                <a:latin typeface="Calibri" panose="020F0502020204030204" pitchFamily="34" charset="0"/>
              </a:rPr>
              <a:t>Revisjonsspor: Klikk på «Revisjonsspor» i venstremenyen i KGV. 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1198338" y="3276600"/>
            <a:ext cx="1514475" cy="224676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nb-NO" sz="1400" b="1" dirty="0">
                <a:latin typeface="Calibri" panose="020F0502020204030204" pitchFamily="34" charset="0"/>
              </a:rPr>
              <a:t>Revisjonsspor: Du får opp aktivitetene som er gjort i KGV. Roboten er definert som «</a:t>
            </a:r>
            <a:r>
              <a:rPr lang="nb-NO" sz="1400" b="1" dirty="0" err="1">
                <a:latin typeface="Calibri" panose="020F0502020204030204" pitchFamily="34" charset="0"/>
              </a:rPr>
              <a:t>rpa</a:t>
            </a:r>
            <a:r>
              <a:rPr lang="nb-NO" sz="1400" b="1" dirty="0">
                <a:latin typeface="Calibri" panose="020F0502020204030204" pitchFamily="34" charset="0"/>
              </a:rPr>
              <a:t>». Her ser du alle aktivitetene som roboten har gjennomført.</a:t>
            </a:r>
          </a:p>
        </p:txBody>
      </p:sp>
      <p:sp>
        <p:nvSpPr>
          <p:cNvPr id="6" name="Rektangel 5"/>
          <p:cNvSpPr/>
          <p:nvPr/>
        </p:nvSpPr>
        <p:spPr>
          <a:xfrm>
            <a:off x="4677833" y="3877733"/>
            <a:ext cx="537634" cy="3894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Rett pil 10"/>
          <p:cNvCxnSpPr/>
          <p:nvPr/>
        </p:nvCxnSpPr>
        <p:spPr>
          <a:xfrm>
            <a:off x="2712813" y="4106333"/>
            <a:ext cx="196502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/>
        </p:nvSpPr>
        <p:spPr>
          <a:xfrm>
            <a:off x="4203700" y="2345842"/>
            <a:ext cx="677333" cy="1983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4" name="Rett pil 13"/>
          <p:cNvCxnSpPr/>
          <p:nvPr/>
        </p:nvCxnSpPr>
        <p:spPr>
          <a:xfrm>
            <a:off x="2712813" y="2445037"/>
            <a:ext cx="149088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243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Generelt om automatisk arkivering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5900" indent="-215900"/>
            <a:r>
              <a:rPr lang="nb-NO" dirty="0"/>
              <a:t>RPA teknologi  (Robot) som er  installert som en bruker i KGV i de aktuelle virksomhetene</a:t>
            </a:r>
          </a:p>
          <a:p>
            <a:pPr marL="215900" indent="-215900"/>
            <a:r>
              <a:rPr lang="nb-NO" dirty="0"/>
              <a:t>Roboten har tilgang til alle anskaffelsene til virksomheten</a:t>
            </a:r>
          </a:p>
          <a:p>
            <a:pPr marL="215900" indent="-215900"/>
            <a:r>
              <a:rPr lang="nb-NO" dirty="0"/>
              <a:t>Benytt samme saksnummer og tittel i ACOS og KGV</a:t>
            </a:r>
          </a:p>
          <a:p>
            <a:pPr marL="215900" indent="-215900"/>
            <a:r>
              <a:rPr lang="nb-NO" dirty="0"/>
              <a:t>Kjøres på bestemte tidspunkt i  uken – varierer fra virksomhet til virksomhet</a:t>
            </a:r>
          </a:p>
          <a:p>
            <a:pPr marL="215900" indent="-215900"/>
            <a:r>
              <a:rPr lang="nb-NO" dirty="0"/>
              <a:t>Roboten styres  av triggerpunkt for å hente ut dokumenter</a:t>
            </a:r>
          </a:p>
          <a:p>
            <a:pPr marL="0" indent="0">
              <a:buNone/>
            </a:pPr>
            <a:endParaRPr lang="nb-NO" dirty="0"/>
          </a:p>
          <a:p>
            <a:pPr marL="215900" indent="-215900"/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15.03.2023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4383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Tjenesteforvalters rolle i automatisk arkivering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Ansvaret for generell opplæring av superbrukere i virksomheten. </a:t>
            </a:r>
          </a:p>
          <a:p>
            <a:r>
              <a:rPr lang="nb-NO" dirty="0"/>
              <a:t>Ansvaret for generell opplæringsmateriell for brukere i KGV. </a:t>
            </a:r>
          </a:p>
          <a:p>
            <a:r>
              <a:rPr lang="nb-NO" dirty="0"/>
              <a:t>Etablering av robotbruker i virksomheten</a:t>
            </a:r>
          </a:p>
          <a:p>
            <a:r>
              <a:rPr lang="nb-NO" dirty="0"/>
              <a:t>Overordnet rutiner </a:t>
            </a:r>
            <a:r>
              <a:rPr lang="nb-NO" dirty="0" err="1"/>
              <a:t>ift</a:t>
            </a:r>
            <a:r>
              <a:rPr lang="nb-NO" dirty="0"/>
              <a:t> forvaltning av KGV ved bruk av robot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15.03.2023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7716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RPA teamet sin rolle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Tilrettelegge RPA for virksomheten</a:t>
            </a:r>
          </a:p>
          <a:p>
            <a:r>
              <a:rPr lang="nb-NO" dirty="0"/>
              <a:t>Klargjør tidspunkt per uke når RPA skal kjøres hos virksomheten</a:t>
            </a:r>
          </a:p>
          <a:p>
            <a:r>
              <a:rPr lang="nb-NO" dirty="0"/>
              <a:t>Følge opp RPA ovenfor virksomhetene</a:t>
            </a:r>
          </a:p>
          <a:p>
            <a:r>
              <a:rPr lang="nb-NO" dirty="0"/>
              <a:t>Rette opp/utbedre feil/hendelser vedrørende RPA</a:t>
            </a:r>
          </a:p>
          <a:p>
            <a:r>
              <a:rPr lang="nb-NO" dirty="0"/>
              <a:t>Ta ut rapport om RPA aktivitet i de forskjellige virksomhetene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15.03.2023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5089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Superbruker sin rolle i automatisk arkivering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6" y="1474839"/>
            <a:ext cx="9469438" cy="4617986"/>
          </a:xfrm>
        </p:spPr>
        <p:txBody>
          <a:bodyPr/>
          <a:lstStyle/>
          <a:p>
            <a:r>
              <a:rPr lang="nb-NO" dirty="0"/>
              <a:t>Foreta opplæring av brukerne i virksomheten vedrørende rutiner om automatisk arkivering </a:t>
            </a:r>
          </a:p>
          <a:p>
            <a:r>
              <a:rPr lang="nb-NO" dirty="0"/>
              <a:t>Rapportere om feil vedr. automatisk arkivering til tjenesteforvalter i KGV</a:t>
            </a:r>
          </a:p>
          <a:p>
            <a:r>
              <a:rPr lang="nb-NO" dirty="0"/>
              <a:t>Ansvaret for videreformidling av informasjon som publiseres på workplace</a:t>
            </a:r>
          </a:p>
          <a:p>
            <a:r>
              <a:rPr lang="nb-NO" dirty="0"/>
              <a:t>Følge opp brukerne i forhold til rutinene som er tilrettelagt i virksomheten</a:t>
            </a:r>
          </a:p>
          <a:p>
            <a:r>
              <a:rPr lang="nb-NO" dirty="0"/>
              <a:t>Foreta kontroll om konkurranser skal avsluttes i KGV:</a:t>
            </a:r>
          </a:p>
          <a:p>
            <a:pPr lvl="1"/>
            <a:r>
              <a:rPr lang="nb-NO" dirty="0"/>
              <a:t>Ta kontakt med aktuelle saksbehandlere for å få status på anskaffelsen </a:t>
            </a:r>
          </a:p>
          <a:p>
            <a:pPr lvl="1"/>
            <a:r>
              <a:rPr lang="nb-NO" dirty="0"/>
              <a:t>Be saksbehandler avslutte aktuelle konkurranser</a:t>
            </a:r>
          </a:p>
          <a:p>
            <a:pPr marL="216000" lvl="1" indent="-216000">
              <a:spcBef>
                <a:spcPts val="1800"/>
              </a:spcBef>
              <a:buSzPct val="100000"/>
              <a:buBlip>
                <a:blip r:embed="rId2"/>
              </a:buBlip>
            </a:pPr>
            <a:r>
              <a:rPr lang="nb-NO" sz="2000" dirty="0"/>
              <a:t>Informere om eventuelle feil til tjenesteforvalter</a:t>
            </a:r>
          </a:p>
          <a:p>
            <a:pPr lvl="1"/>
            <a:endParaRPr lang="nb-NO" dirty="0"/>
          </a:p>
          <a:p>
            <a:pPr marL="216000" lvl="1" indent="0">
              <a:buNone/>
            </a:pPr>
            <a:endParaRPr lang="nb-NO" dirty="0"/>
          </a:p>
          <a:p>
            <a:pPr marL="216000" lvl="1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15.03.2023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1363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KGV brukeren sin rolle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Ha kjennskap til rutinene som er gjeldende for virksomheten</a:t>
            </a:r>
          </a:p>
          <a:p>
            <a:r>
              <a:rPr lang="nb-NO" dirty="0"/>
              <a:t>Gjennomføre anskaffelsene i henhold til gjeldende rutiner</a:t>
            </a:r>
          </a:p>
          <a:p>
            <a:r>
              <a:rPr lang="nb-NO" dirty="0"/>
              <a:t>Kvalitetssikre at saksnummer og tittel på anskaffelsen er riktig i </a:t>
            </a:r>
            <a:r>
              <a:rPr lang="nb-NO" dirty="0" err="1"/>
              <a:t>Acos</a:t>
            </a:r>
            <a:r>
              <a:rPr lang="nb-NO" dirty="0"/>
              <a:t> og KGV</a:t>
            </a:r>
          </a:p>
          <a:p>
            <a:r>
              <a:rPr lang="nb-NO" dirty="0"/>
              <a:t>Oversikt på triggerpunkt og når roboten kjøres i KGV</a:t>
            </a:r>
          </a:p>
          <a:p>
            <a:r>
              <a:rPr lang="nb-NO" dirty="0"/>
              <a:t>Avslutte konkurransen i KGV når den er ferdig gjennomført</a:t>
            </a:r>
          </a:p>
          <a:p>
            <a:r>
              <a:rPr lang="nb-NO" dirty="0"/>
              <a:t>Rapporter til Superbruker ved eventuelle feil</a:t>
            </a:r>
          </a:p>
          <a:p>
            <a:r>
              <a:rPr lang="nb-NO" dirty="0"/>
              <a:t>Slette dokumenter i GDPR funksjonaliteten etter at RPA har overført alle dokumenter til ACOS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15.03.2023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1047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Arkiv ansvarlig sin rolle i virksomheten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Opplæring av brukere vedrørende automatisk arkivering (RPA)</a:t>
            </a:r>
          </a:p>
          <a:p>
            <a:r>
              <a:rPr lang="nb-NO" dirty="0"/>
              <a:t>Oppdatere lokale arkivrutiner i virksomheten</a:t>
            </a:r>
          </a:p>
          <a:p>
            <a:r>
              <a:rPr lang="nb-NO" dirty="0"/>
              <a:t>Dialog med KGV superbruker vedrørende automatisk arkivering (RPA)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15.03.2023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6653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ACOS standard tjeneste sin rolle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Opplæring av arkivansvarlig i virksomhetene</a:t>
            </a:r>
          </a:p>
          <a:p>
            <a:r>
              <a:rPr lang="nb-NO" dirty="0"/>
              <a:t>Oppdatere / vedlikeholde </a:t>
            </a:r>
            <a:r>
              <a:rPr lang="nb-NO" dirty="0" err="1"/>
              <a:t>mapping</a:t>
            </a:r>
            <a:r>
              <a:rPr lang="nb-NO" dirty="0"/>
              <a:t> dokumenter og </a:t>
            </a:r>
            <a:r>
              <a:rPr lang="nb-NO" dirty="0" err="1"/>
              <a:t>mapping</a:t>
            </a:r>
            <a:r>
              <a:rPr lang="nb-NO" dirty="0"/>
              <a:t> regler</a:t>
            </a:r>
          </a:p>
          <a:p>
            <a:r>
              <a:rPr lang="nb-NO" dirty="0"/>
              <a:t>Oppdatere arkivrutiner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15.03.2023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4022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Saksnummer og tittel fra </a:t>
            </a:r>
            <a:r>
              <a:rPr lang="nb-NO" dirty="0" err="1"/>
              <a:t>Acos</a:t>
            </a:r>
            <a:r>
              <a:rPr lang="nb-NO" dirty="0"/>
              <a:t> til KGV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15.03.2023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9</a:t>
            </a:fld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786866" y="2078824"/>
            <a:ext cx="2044175" cy="35394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Referanse/Saksnummer: Kopier og lim inn saksnummeret fra </a:t>
            </a:r>
            <a:r>
              <a:rPr lang="nb-NO" sz="1400" b="1" dirty="0" err="1">
                <a:latin typeface="Calibri" panose="020F0502020204030204" pitchFamily="34" charset="0"/>
              </a:rPr>
              <a:t>Acos</a:t>
            </a:r>
            <a:r>
              <a:rPr lang="nb-NO" sz="1400" b="1" dirty="0">
                <a:latin typeface="Calibri" panose="020F0502020204030204" pitchFamily="34" charset="0"/>
              </a:rPr>
              <a:t> til KGV.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Navn på konkurransen: Kopier og lim inn tittelen på anskaffelsen fra </a:t>
            </a:r>
            <a:r>
              <a:rPr lang="nb-NO" sz="1400" b="1" dirty="0" err="1">
                <a:latin typeface="Calibri" panose="020F0502020204030204" pitchFamily="34" charset="0"/>
              </a:rPr>
              <a:t>Acos</a:t>
            </a:r>
            <a:r>
              <a:rPr lang="nb-NO" sz="1400" b="1" dirty="0">
                <a:latin typeface="Calibri" panose="020F0502020204030204" pitchFamily="34" charset="0"/>
              </a:rPr>
              <a:t> til KGV.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NB: ved bruk av feil saksnummer vil medføre at dokumenter blir lagret på feil sak eller ikke lagret i ACOS.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2078824"/>
            <a:ext cx="43688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ktangel 19"/>
          <p:cNvSpPr/>
          <p:nvPr/>
        </p:nvSpPr>
        <p:spPr>
          <a:xfrm>
            <a:off x="3568700" y="2518833"/>
            <a:ext cx="1871133" cy="2497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/>
          <p:cNvSpPr/>
          <p:nvPr/>
        </p:nvSpPr>
        <p:spPr>
          <a:xfrm>
            <a:off x="3568700" y="3086100"/>
            <a:ext cx="3530600" cy="2751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3" name="Rett pil 22"/>
          <p:cNvCxnSpPr>
            <a:endCxn id="20" idx="1"/>
          </p:cNvCxnSpPr>
          <p:nvPr/>
        </p:nvCxnSpPr>
        <p:spPr>
          <a:xfrm>
            <a:off x="2616200" y="2643716"/>
            <a:ext cx="95250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tt pil 24"/>
          <p:cNvCxnSpPr/>
          <p:nvPr/>
        </p:nvCxnSpPr>
        <p:spPr>
          <a:xfrm>
            <a:off x="2298700" y="3202208"/>
            <a:ext cx="1244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847120"/>
      </p:ext>
    </p:extLst>
  </p:cSld>
  <p:clrMapOvr>
    <a:masterClrMapping/>
  </p:clrMapOvr>
</p:sld>
</file>

<file path=ppt/theme/theme1.xml><?xml version="1.0" encoding="utf-8"?>
<a:theme xmlns:a="http://schemas.openxmlformats.org/drawingml/2006/main" name="UKE-mal(2)">
  <a:themeElements>
    <a:clrScheme name="Moderne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slo Sans Office">
      <a:majorFont>
        <a:latin typeface="Oslo Sans Office"/>
        <a:ea typeface=""/>
        <a:cs typeface=""/>
      </a:majorFont>
      <a:minorFont>
        <a:latin typeface="Oslo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slo_2019_basic_tom" id="{EE90DA7F-12DB-4E94-B593-41DE18219626}" vid="{E660CCD2-E97E-450B-AEE2-ED96BCB5BA2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K_Felles_Arkivverdig xmlns="7ed84371-acf6-4102-828c-2caf905b473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Oslo presentasjon" ma:contentTypeID="0x0101004CD82FF0641D7B46B422E308071A53DF008AD6F9E33E8BFA4DA96A9FABD41DF2C6" ma:contentTypeVersion="6" ma:contentTypeDescription="Opprett et nytt dokument." ma:contentTypeScope="" ma:versionID="c1a179ae6b550332733e90c41b348911">
  <xsd:schema xmlns:xsd="http://www.w3.org/2001/XMLSchema" xmlns:xs="http://www.w3.org/2001/XMLSchema" xmlns:p="http://schemas.microsoft.com/office/2006/metadata/properties" xmlns:ns2="7ed84371-acf6-4102-828c-2caf905b4736" targetNamespace="http://schemas.microsoft.com/office/2006/metadata/properties" ma:root="true" ma:fieldsID="2b9a8584d31496408c85c3e3c7822103" ns2:_="">
    <xsd:import namespace="7ed84371-acf6-4102-828c-2caf905b4736"/>
    <xsd:element name="properties">
      <xsd:complexType>
        <xsd:sequence>
          <xsd:element name="documentManagement">
            <xsd:complexType>
              <xsd:all>
                <xsd:element ref="ns2:OK_Felles_Arkivverdi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d84371-acf6-4102-828c-2caf905b4736" elementFormDefault="qualified">
    <xsd:import namespace="http://schemas.microsoft.com/office/2006/documentManagement/types"/>
    <xsd:import namespace="http://schemas.microsoft.com/office/infopath/2007/PartnerControls"/>
    <xsd:element name="OK_Felles_Arkivverdig" ma:index="8" nillable="true" ma:displayName="Arkivverdig" ma:description="Skal dokumentet bli arkivert i virksomhetens arkivssytem?" ma:format="Dropdown" ma:indexed="true" ma:internalName="OK_Felles_Arkivverdig">
      <xsd:simpleType>
        <xsd:restriction base="dms:Choice">
          <xsd:enumeration value="Ja"/>
          <xsd:enumeration value="Nei"/>
          <xsd:enumeration value="Arkiver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c528fd71-ad7b-48f8-811b-c0b5643803ab" ContentTypeId="0x0101004CD82FF0641D7B46B422E308071A53DF" PreviousValue="false" LastSyncTimeStamp="2021-02-17T14:40:20.75Z"/>
</file>

<file path=customXml/itemProps1.xml><?xml version="1.0" encoding="utf-8"?>
<ds:datastoreItem xmlns:ds="http://schemas.openxmlformats.org/officeDocument/2006/customXml" ds:itemID="{762FF060-201C-4814-AA2A-697424AD8004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7ed84371-acf6-4102-828c-2caf905b473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F8EA576-B993-4CA3-9D35-6019CCCA9A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EFA2EF-7658-42E8-841F-9EE1FE9A0F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d84371-acf6-4102-828c-2caf905b47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3AC4F0E-0105-4A90-B6D4-B8AE5C3E3BE1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8212</TotalTime>
  <Words>868</Words>
  <Application>Microsoft Office PowerPoint</Application>
  <PresentationFormat>Widescreen</PresentationFormat>
  <Paragraphs>125</Paragraphs>
  <Slides>16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1" baseType="lpstr">
      <vt:lpstr>Arial</vt:lpstr>
      <vt:lpstr>Wingdings</vt:lpstr>
      <vt:lpstr>Calibri</vt:lpstr>
      <vt:lpstr>Oslo Sans Office</vt:lpstr>
      <vt:lpstr>UKE-mal(2)</vt:lpstr>
      <vt:lpstr>KGV verktøy fra EU-Supply Automatisert arkivering</vt:lpstr>
      <vt:lpstr>Generelt om automatisk arkivering</vt:lpstr>
      <vt:lpstr>Tjenesteforvalters rolle i automatisk arkivering </vt:lpstr>
      <vt:lpstr>RPA teamet sin rolle</vt:lpstr>
      <vt:lpstr>Superbruker sin rolle i automatisk arkivering</vt:lpstr>
      <vt:lpstr>KGV brukeren sin rolle</vt:lpstr>
      <vt:lpstr>Arkiv ansvarlig sin rolle i virksomheten</vt:lpstr>
      <vt:lpstr>ACOS standard tjeneste sin rolle</vt:lpstr>
      <vt:lpstr>Saksnummer og tittel fra Acos til KGV</vt:lpstr>
      <vt:lpstr>Automatisk arkivering av dokumenter</vt:lpstr>
      <vt:lpstr>Dokumenter som overføres på triggerpunkt 1</vt:lpstr>
      <vt:lpstr>Dokumenter som overføres på triggerpunkt 2</vt:lpstr>
      <vt:lpstr>Robotens triggerpunkt i sjekklisten i KGV </vt:lpstr>
      <vt:lpstr>GDPR funksjonen i KGV ved automatisk arkivering</vt:lpstr>
      <vt:lpstr>Legge inn konkurransedokumenter</vt:lpstr>
      <vt:lpstr>Sjekk revisjonslogg om robot er kjørt</vt:lpstr>
    </vt:vector>
  </TitlesOfParts>
  <Company>Oslo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KGV verktøy fra EU-Supply</dc:title>
  <dc:creator>Meld inn i Domenet</dc:creator>
  <cp:lastModifiedBy>Kåre Steinsbu</cp:lastModifiedBy>
  <cp:revision>231</cp:revision>
  <cp:lastPrinted>2019-10-24T08:22:44Z</cp:lastPrinted>
  <dcterms:created xsi:type="dcterms:W3CDTF">2019-07-09T10:58:27Z</dcterms:created>
  <dcterms:modified xsi:type="dcterms:W3CDTF">2023-03-15T09:05:24Z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0x0101004CD82FF0641D7B46B422E308071A53DF008AD6F9E33E8BFA4DA96A9FABD41DF2C6</vt:lpwstr>
  </property>
  <property fmtid="{D5CDD505-2E9C-101B-9397-08002B2CF9AE}" pid="3" name="Order">
    <vt:r8>100</vt:r8>
  </property>
  <property fmtid="{D5CDD505-2E9C-101B-9397-08002B2CF9AE}" pid="4" name="_ExtendedDescription">
    <vt:lpwstr/>
  </property>
  <property fmtid="{D5CDD505-2E9C-101B-9397-08002B2CF9AE}" pid="5" name="MSIP_Label_7a2396b7-5846-48ff-8468-5f49f8ad722a_Enabled">
    <vt:lpwstr>true</vt:lpwstr>
  </property>
  <property fmtid="{D5CDD505-2E9C-101B-9397-08002B2CF9AE}" pid="6" name="MSIP_Label_7a2396b7-5846-48ff-8468-5f49f8ad722a_SetDate">
    <vt:lpwstr>2023-02-16T07:52:42Z</vt:lpwstr>
  </property>
  <property fmtid="{D5CDD505-2E9C-101B-9397-08002B2CF9AE}" pid="7" name="MSIP_Label_7a2396b7-5846-48ff-8468-5f49f8ad722a_Method">
    <vt:lpwstr>Standard</vt:lpwstr>
  </property>
  <property fmtid="{D5CDD505-2E9C-101B-9397-08002B2CF9AE}" pid="8" name="MSIP_Label_7a2396b7-5846-48ff-8468-5f49f8ad722a_Name">
    <vt:lpwstr>Lav</vt:lpwstr>
  </property>
  <property fmtid="{D5CDD505-2E9C-101B-9397-08002B2CF9AE}" pid="9" name="MSIP_Label_7a2396b7-5846-48ff-8468-5f49f8ad722a_SiteId">
    <vt:lpwstr>e6795081-6391-442e-9ab4-5e9ef74f18ea</vt:lpwstr>
  </property>
  <property fmtid="{D5CDD505-2E9C-101B-9397-08002B2CF9AE}" pid="10" name="MSIP_Label_7a2396b7-5846-48ff-8468-5f49f8ad722a_ActionId">
    <vt:lpwstr>bf070b27-6ec2-4375-806c-e32dca9b28c7</vt:lpwstr>
  </property>
  <property fmtid="{D5CDD505-2E9C-101B-9397-08002B2CF9AE}" pid="11" name="MSIP_Label_7a2396b7-5846-48ff-8468-5f49f8ad722a_ContentBits">
    <vt:lpwstr>0</vt:lpwstr>
  </property>
</Properties>
</file>