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867" r:id="rId5"/>
  </p:sldMasterIdLst>
  <p:notesMasterIdLst>
    <p:notesMasterId r:id="rId14"/>
  </p:notesMasterIdLst>
  <p:handoutMasterIdLst>
    <p:handoutMasterId r:id="rId15"/>
  </p:handoutMasterIdLst>
  <p:sldIdLst>
    <p:sldId id="380" r:id="rId6"/>
    <p:sldId id="441" r:id="rId7"/>
    <p:sldId id="443" r:id="rId8"/>
    <p:sldId id="444" r:id="rId9"/>
    <p:sldId id="448" r:id="rId10"/>
    <p:sldId id="445" r:id="rId11"/>
    <p:sldId id="447" r:id="rId12"/>
    <p:sldId id="449" r:id="rId13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lo Sans" panose="020B0604020202020204" charset="0"/>
      <p:regular r:id="rId20"/>
      <p:bold r:id="rId21"/>
      <p:italic r:id="rId22"/>
      <p:boldItalic r:id="rId23"/>
    </p:embeddedFont>
    <p:embeddedFont>
      <p:font typeface="Oslo Sans Light" panose="020B0604020202020204" charset="0"/>
      <p:regular r:id="rId24"/>
      <p:bold r:id="rId25"/>
      <p:italic r:id="rId26"/>
      <p:boldItalic r:id="rId27"/>
    </p:embeddedFont>
    <p:embeddedFont>
      <p:font typeface="Oslo Sans Office" panose="02000000000000000000" pitchFamily="2" charset="0"/>
      <p:regular r:id="rId28"/>
      <p:bold r:id="rId29"/>
      <p:italic r:id="rId30"/>
      <p:boldItalic r:id="rId31"/>
    </p:embeddedFont>
    <p:embeddedFont>
      <p:font typeface="Oslo Sans Office Normal" panose="020B0604020202020204" charset="0"/>
      <p:regular r:id="rId32"/>
      <p:bold r:id="rId33"/>
      <p:italic r:id="rId34"/>
      <p:boldItalic r:id="rId3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441"/>
          </p14:sldIdLst>
        </p14:section>
        <p14:section name="Hjelp" id="{BAAE5B51-A85F-D14F-A0D9-4D059F5301C7}">
          <p14:sldIdLst>
            <p14:sldId id="443"/>
            <p14:sldId id="444"/>
            <p14:sldId id="448"/>
            <p14:sldId id="445"/>
            <p14:sldId id="447"/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3A78A-508E-4EB2-90BE-FAD498EDCA9B}" v="21" dt="2023-03-30T09:37:3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92915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138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2C8E7-0D15-4B22-B77A-40D30F043930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3D3E-B76F-4977-BCA6-C09EE2F33D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8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89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13.04.2023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13.04.2023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13.04.2023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13.04.2023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13.04.2023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13.04.2023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3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2606180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181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706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72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545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857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312903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989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3728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3532982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322903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295873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95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0011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4142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  <a:p>
              <a:endParaRPr lang="nb-NO" dirty="0" err="1">
                <a:solidFill>
                  <a:srgbClr val="2A2859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211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93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137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08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6959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26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88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530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>
                <a:solidFill>
                  <a:srgbClr val="FFFFFF"/>
                </a:solidFill>
              </a:rPr>
              <a:pPr/>
              <a:t>13.04.2023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b-NO" sz="700" dirty="0">
                    <a:solidFill>
                      <a:srgbClr val="000000"/>
                    </a:solidFill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0000"/>
                  </a:solidFill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700" dirty="0">
                  <a:solidFill>
                    <a:srgbClr val="000000"/>
                  </a:solidFill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56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13.04.2023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>
                <a:solidFill>
                  <a:srgbClr val="000000"/>
                </a:solidFill>
              </a:rPr>
              <a:pPr algn="l"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700" dirty="0">
                      <a:solidFill>
                        <a:srgbClr val="000000"/>
                      </a:solidFill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nb-NO" sz="700" dirty="0">
                      <a:solidFill>
                        <a:srgbClr val="000000"/>
                      </a:solidFill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700" dirty="0">
                    <a:solidFill>
                      <a:srgbClr val="000000"/>
                    </a:solidFill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b-NO" sz="700" dirty="0">
                    <a:solidFill>
                      <a:srgbClr val="000000"/>
                    </a:solidFill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nb-NO" sz="800" dirty="0">
                  <a:solidFill>
                    <a:srgbClr val="000000"/>
                  </a:solidFill>
                </a:rPr>
                <a:t>Det er lov å endre bakgrunnsfarge.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dirty="0">
                  <a:solidFill>
                    <a:srgbClr val="000000"/>
                  </a:solidFill>
                </a:rPr>
                <a:t>På sider med positiv logo benyttes alltid lyse bakgrunnsfarger.</a:t>
              </a:r>
            </a:p>
            <a:p>
              <a:endParaRPr lang="nb-NO" sz="800" dirty="0">
                <a:solidFill>
                  <a:srgbClr val="000000"/>
                </a:solidFill>
              </a:endParaRPr>
            </a:p>
            <a:p>
              <a:r>
                <a:rPr lang="nb-NO" sz="800" b="1" dirty="0">
                  <a:solidFill>
                    <a:srgbClr val="000000"/>
                  </a:solidFill>
                </a:rPr>
                <a:t>Sørg alltid for god lesbarhet/kontrast </a:t>
              </a:r>
              <a:r>
                <a:rPr lang="nb-NO" sz="800" dirty="0">
                  <a:solidFill>
                    <a:srgbClr val="000000"/>
                  </a:solidFill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nb-NO" sz="700" dirty="0">
                  <a:solidFill>
                    <a:srgbClr val="000000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6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13.04.2023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0"/>
            <a:ext cx="5073650" cy="3490076"/>
          </a:xfrm>
        </p:spPr>
        <p:txBody>
          <a:bodyPr>
            <a:normAutofit/>
          </a:bodyPr>
          <a:lstStyle/>
          <a:p>
            <a:r>
              <a:rPr lang="nb-NO" sz="2400" b="1" dirty="0"/>
              <a:t>Oslo kommune</a:t>
            </a:r>
            <a:br>
              <a:rPr lang="nb-NO" sz="2400" b="1" dirty="0"/>
            </a:br>
            <a:br>
              <a:rPr lang="nb-NO" sz="2400" b="1" dirty="0"/>
            </a:br>
            <a:r>
              <a:rPr lang="nb-NO" sz="2400" b="1" dirty="0"/>
              <a:t>Temasamling 14. april 2023</a:t>
            </a:r>
            <a:br>
              <a:rPr lang="nb-NO" sz="2400" b="1" dirty="0"/>
            </a:br>
            <a:br>
              <a:rPr lang="nb-NO" sz="2400" b="1" dirty="0"/>
            </a:br>
            <a:r>
              <a:rPr lang="nb-NO" sz="1400" b="1" dirty="0"/>
              <a:t>Samhandling om tverrsektorielle utfordringer</a:t>
            </a:r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5" y="3156156"/>
            <a:ext cx="3807267" cy="2936670"/>
          </a:xfrm>
        </p:spPr>
        <p:txBody>
          <a:bodyPr>
            <a:normAutofit/>
          </a:bodyPr>
          <a:lstStyle/>
          <a:p>
            <a:endParaRPr lang="nb-NO" sz="1200" dirty="0"/>
          </a:p>
          <a:p>
            <a:r>
              <a:rPr lang="nb-NO" sz="1200" dirty="0"/>
              <a:t>Kommunaldirektør Tale Teisberg</a:t>
            </a:r>
          </a:p>
          <a:p>
            <a:endParaRPr lang="nb-NO" sz="1200" dirty="0"/>
          </a:p>
          <a:p>
            <a:r>
              <a:rPr lang="nb-NO" sz="1200" dirty="0"/>
              <a:t>Byrådslederens kontor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Hvorfor samhandling?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sz="2800" b="1" dirty="0">
                <a:latin typeface="+mj-lt"/>
              </a:rPr>
              <a:t>Gir verdi </a:t>
            </a:r>
          </a:p>
          <a:p>
            <a:pPr marL="0" indent="0">
              <a:buNone/>
            </a:pPr>
            <a:br>
              <a:rPr lang="nb-NO" sz="2800" b="1" dirty="0">
                <a:latin typeface="+mj-lt"/>
              </a:rPr>
            </a:br>
            <a:r>
              <a:rPr lang="nb-NO" sz="2800" b="1" dirty="0">
                <a:latin typeface="+mj-lt"/>
              </a:rPr>
              <a:t>	</a:t>
            </a:r>
            <a:r>
              <a:rPr lang="nb-NO" sz="2400" dirty="0">
                <a:latin typeface="+mj-lt"/>
              </a:rPr>
              <a:t>Kvalitativt bedre resultater – tjenester, beslutninger</a:t>
            </a:r>
          </a:p>
          <a:p>
            <a:pPr marL="0" indent="0">
              <a:buNone/>
            </a:pPr>
            <a:endParaRPr lang="nb-NO" sz="1800" dirty="0">
              <a:latin typeface="+mj-lt"/>
            </a:endParaRPr>
          </a:p>
          <a:p>
            <a:pPr marL="0" indent="0">
              <a:buNone/>
            </a:pPr>
            <a:endParaRPr lang="nb-NO" sz="1800" dirty="0">
              <a:latin typeface="+mj-lt"/>
            </a:endParaRPr>
          </a:p>
          <a:p>
            <a:pPr marL="0" indent="0">
              <a:buNone/>
            </a:pPr>
            <a:r>
              <a:rPr lang="nb-NO" sz="2800" b="1" dirty="0">
                <a:latin typeface="+mj-lt"/>
              </a:rPr>
              <a:t>2. Nødvendig for måloppnåelse</a:t>
            </a:r>
            <a:endParaRPr lang="nb-NO" sz="1800" dirty="0">
              <a:latin typeface="+mj-lt"/>
            </a:endParaRPr>
          </a:p>
          <a:p>
            <a:pPr marL="216000" lvl="1" indent="0">
              <a:buNone/>
            </a:pPr>
            <a:endParaRPr lang="nb-NO" sz="24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47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CE9C56-D6E6-0647-0198-34BCC1B5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669320"/>
          </a:xfrm>
        </p:spPr>
        <p:txBody>
          <a:bodyPr/>
          <a:lstStyle/>
          <a:p>
            <a:r>
              <a:rPr lang="nb-NO" b="1" dirty="0" err="1"/>
              <a:t>Hemmere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F506B6-6165-B6A6-C6A0-8FE8B76A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516912"/>
            <a:ext cx="9469438" cy="4575913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Kan oppleves å bryte med ansvarsprinsipper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Ressurskrevende?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Manglende synliggjøring av gevinster/ nytte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Ingen eier helheten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Fravær av sentrale aktører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Fravær av arenaer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+mj-lt"/>
              </a:rPr>
              <a:t>Fravær av tillit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4A0429-7B6F-E7A7-AE72-F77581B9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2A4AAF-E26A-B51B-AFAD-A29E6560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685E1-CC21-8D19-0C1C-C4301F9D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Hemmere</a:t>
            </a:r>
            <a:r>
              <a:rPr lang="nb-NO" b="1" dirty="0"/>
              <a:t>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27D6D-D42B-7D6C-BE18-CAAB445B4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Opplevelse av at samhandling har en pris – ting må gjøres på nye måter, en gjør seg avhengig av andre. Krever </a:t>
            </a:r>
            <a:r>
              <a:rPr lang="nb-NO" sz="2000" b="1" u="sng" dirty="0">
                <a:latin typeface="+mj-lt"/>
              </a:rPr>
              <a:t>vilje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Opplevelse av at samhandling kommer på toppen av alle andre oppgaver, </a:t>
            </a:r>
            <a:r>
              <a:rPr lang="nb-NO" sz="2000" dirty="0" err="1">
                <a:latin typeface="+mj-lt"/>
              </a:rPr>
              <a:t>evt</a:t>
            </a:r>
            <a:r>
              <a:rPr lang="nb-NO" sz="2000" dirty="0">
                <a:latin typeface="+mj-lt"/>
              </a:rPr>
              <a:t> i </a:t>
            </a:r>
            <a:r>
              <a:rPr lang="nb-NO" sz="2000" b="1" u="sng" dirty="0">
                <a:latin typeface="+mj-lt"/>
              </a:rPr>
              <a:t>konflikt med kjerneoppgaver</a:t>
            </a:r>
            <a:r>
              <a:rPr lang="nb-NO" sz="2000" b="1" dirty="0">
                <a:latin typeface="+mj-lt"/>
              </a:rPr>
              <a:t> </a:t>
            </a:r>
            <a:r>
              <a:rPr lang="nb-NO" sz="2000" dirty="0">
                <a:latin typeface="+mj-lt"/>
              </a:rPr>
              <a:t>eller leveranser i linjen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A69167-620A-92DC-5846-2E29675A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3363DF-A804-E607-2F98-B16C0E14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C9EEC5-BF98-F807-6E87-804F8750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Virkemidler for å få til samhandling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757303-AEBD-BB10-92C4-9756BC51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19249"/>
            <a:ext cx="9469438" cy="4773576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40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/>
              <a:t>Regelverk</a:t>
            </a:r>
            <a:r>
              <a:rPr lang="nb-NO" sz="2400" dirty="0"/>
              <a:t>/ rutiner/ veiledere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/>
              <a:t>Møteplasser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/>
              <a:t>Kommunikasjon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/>
              <a:t>Organisering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/>
              <a:t>Kultur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D5C65E-91A7-A652-66DB-8D206A21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278185-23F0-3B3C-1B8D-AC931AD9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7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88F70A-0C39-E7A4-64E9-7BB8CB8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Lederskap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51FD88-0471-0606-3E67-EA34D5A1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500733"/>
            <a:ext cx="9469438" cy="4592092"/>
          </a:xfrm>
        </p:spPr>
        <p:txBody>
          <a:bodyPr/>
          <a:lstStyle/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Ta ansvar 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Skap arenaer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Gå foran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Legg til rette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Følg aktivt opp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Bidra når samarbeidet butter 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Gi støtte 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Vær raus</a:t>
            </a:r>
          </a:p>
          <a:p>
            <a:pPr lvl="2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Ha tillit</a:t>
            </a:r>
            <a:br>
              <a:rPr lang="nb-NO" dirty="0">
                <a:latin typeface="+mj-lt"/>
              </a:rPr>
            </a:br>
            <a:endParaRPr lang="nb-NO" dirty="0">
              <a:latin typeface="+mj-lt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5911E7-47C0-0E5D-57B6-FBB28BBE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A5AB1B-3364-5D33-0BD9-431971F8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716BA-CA30-6F40-7332-60CB6D29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Samordningstrappen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086627-5637-1D73-BB8C-3713E825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018344-320C-DA89-47FC-6A1DA744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08A41-D654-6072-2B97-6F7AAADB2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96" y="2032000"/>
            <a:ext cx="7267696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BB0E46-B637-D1FE-B3CE-BF34C348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b="1" dirty="0"/>
              <a:t>Takk for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4BC692-C02E-D036-2932-25457435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74" y="3069208"/>
            <a:ext cx="6761612" cy="203041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36FF6B-1A26-1064-497C-C6488969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>
                <a:solidFill>
                  <a:srgbClr val="000000"/>
                </a:solidFill>
              </a:rPr>
              <a:pPr/>
              <a:t>13.04.2023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670A42-4633-B20C-8605-B0D70BA0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>
                <a:solidFill>
                  <a:srgbClr val="000000"/>
                </a:solidFill>
              </a:rPr>
              <a:pPr/>
              <a:t>8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Samhandling / medvirkning vektorgrafikk">
            <a:extLst>
              <a:ext uri="{FF2B5EF4-FFF2-40B4-BE49-F238E27FC236}">
                <a16:creationId xmlns:a16="http://schemas.microsoft.com/office/drawing/2014/main" id="{0AAE2866-EB33-4351-AE60-4ADE3DA4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54" y="858559"/>
            <a:ext cx="7580123" cy="5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03753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slo_2019-enkel_alle_farg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3851af-529b-4b5e-90da-7f9f5f7d90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9E82D93866B4497346CB086FA131C" ma:contentTypeVersion="13" ma:contentTypeDescription="Create a new document." ma:contentTypeScope="" ma:versionID="50f300d0e65b9de7cd70e386c0013945">
  <xsd:schema xmlns:xsd="http://www.w3.org/2001/XMLSchema" xmlns:xs="http://www.w3.org/2001/XMLSchema" xmlns:p="http://schemas.microsoft.com/office/2006/metadata/properties" xmlns:ns3="923851af-529b-4b5e-90da-7f9f5f7d9095" xmlns:ns4="3c68946b-b9fc-4c0d-9190-9e99577c9bca" targetNamespace="http://schemas.microsoft.com/office/2006/metadata/properties" ma:root="true" ma:fieldsID="554fdcd38b6bbf5fd715ec3939f34697" ns3:_="" ns4:_="">
    <xsd:import namespace="923851af-529b-4b5e-90da-7f9f5f7d9095"/>
    <xsd:import namespace="3c68946b-b9fc-4c0d-9190-9e99577c9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851af-529b-4b5e-90da-7f9f5f7d9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8946b-b9fc-4c0d-9190-9e99577c9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564EB-FA07-456E-8013-0C8EB2C1A1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47EB7-D625-487A-A360-0B0556F1FEB7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3c68946b-b9fc-4c0d-9190-9e99577c9bca"/>
    <ds:schemaRef ds:uri="923851af-529b-4b5e-90da-7f9f5f7d9095"/>
  </ds:schemaRefs>
</ds:datastoreItem>
</file>

<file path=customXml/itemProps3.xml><?xml version="1.0" encoding="utf-8"?>
<ds:datastoreItem xmlns:ds="http://schemas.openxmlformats.org/officeDocument/2006/customXml" ds:itemID="{D0D53415-8428-426A-8CC1-16BF7DCF2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851af-529b-4b5e-90da-7f9f5f7d9095"/>
    <ds:schemaRef ds:uri="3c68946b-b9fc-4c0d-9190-9e99577c9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181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7" baseType="lpstr">
      <vt:lpstr>Oslo Sans</vt:lpstr>
      <vt:lpstr>Calibri</vt:lpstr>
      <vt:lpstr>Wingdings</vt:lpstr>
      <vt:lpstr>Oslo Sans Office Normal</vt:lpstr>
      <vt:lpstr>Arial</vt:lpstr>
      <vt:lpstr>Oslo Sans Light</vt:lpstr>
      <vt:lpstr>Oslo Sans Office</vt:lpstr>
      <vt:lpstr>Oslo 2019 / positiv</vt:lpstr>
      <vt:lpstr>Oslo_2019-enkel_alle_farger</vt:lpstr>
      <vt:lpstr>Oslo kommune  Temasamling 14. april 2023  Samhandling om tverrsektorielle utfordringer</vt:lpstr>
      <vt:lpstr>Hvorfor samhandling? </vt:lpstr>
      <vt:lpstr>Hemmere</vt:lpstr>
      <vt:lpstr>Hemmere (2)</vt:lpstr>
      <vt:lpstr>Virkemidler for å få til samhandling</vt:lpstr>
      <vt:lpstr>Lederskap</vt:lpstr>
      <vt:lpstr>Samordningstrappen</vt:lpstr>
      <vt:lpstr> Takk for meg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Janecke Løyning</dc:creator>
  <cp:lastModifiedBy>Tone Skåre</cp:lastModifiedBy>
  <cp:revision>91</cp:revision>
  <cp:lastPrinted>2023-04-12T12:25:00Z</cp:lastPrinted>
  <dcterms:created xsi:type="dcterms:W3CDTF">2019-03-28T11:10:37Z</dcterms:created>
  <dcterms:modified xsi:type="dcterms:W3CDTF">2023-04-13T07:55:00Z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2022-08-25T11:43:37Z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1868c29d-4b22-445f-961e-5f9d9625ec31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0x010100DD69E82D93866B4497346CB086FA131C</vt:lpwstr>
  </property>
</Properties>
</file>