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147196826" r:id="rId2"/>
    <p:sldId id="812" r:id="rId3"/>
    <p:sldId id="2147196858" r:id="rId4"/>
    <p:sldId id="2147196917" r:id="rId5"/>
    <p:sldId id="439" r:id="rId6"/>
    <p:sldId id="2147196889" r:id="rId7"/>
    <p:sldId id="2147196907" r:id="rId8"/>
    <p:sldId id="2147196890" r:id="rId9"/>
    <p:sldId id="2147196960" r:id="rId10"/>
    <p:sldId id="2147196955" r:id="rId11"/>
    <p:sldId id="2147196973" r:id="rId12"/>
    <p:sldId id="2147196978" r:id="rId13"/>
    <p:sldId id="2147196967" r:id="rId14"/>
  </p:sldIdLst>
  <p:sldSz cx="12192000" cy="6858000"/>
  <p:notesSz cx="6792913" cy="99250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6">
          <p15:clr>
            <a:srgbClr val="A4A3A4"/>
          </p15:clr>
        </p15:guide>
        <p15:guide id="2" pos="2432">
          <p15:clr>
            <a:srgbClr val="A4A3A4"/>
          </p15:clr>
        </p15:guide>
        <p15:guide id="3" orient="horz" pos="4209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008000"/>
    <a:srgbClr val="000000"/>
    <a:srgbClr val="009999"/>
    <a:srgbClr val="00203F"/>
    <a:srgbClr val="002048"/>
    <a:srgbClr val="053458"/>
    <a:srgbClr val="2A5285"/>
    <a:srgbClr val="9DA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86040" autoAdjust="0"/>
  </p:normalViewPr>
  <p:slideViewPr>
    <p:cSldViewPr snapToGrid="0">
      <p:cViewPr varScale="1">
        <p:scale>
          <a:sx n="55" d="100"/>
          <a:sy n="55" d="100"/>
        </p:scale>
        <p:origin x="108" y="1836"/>
      </p:cViewPr>
      <p:guideLst>
        <p:guide orient="horz" pos="4196"/>
        <p:guide pos="2432"/>
        <p:guide orient="horz" pos="420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E515-B3D6-47C1-8F45-870DB6D99FB6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65D35-4766-446B-B7A1-0AC4198F93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05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78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332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E2144-3675-4948-B090-F39B9A25305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78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272" y="5522567"/>
            <a:ext cx="4848612" cy="5209961"/>
          </a:xfrm>
        </p:spPr>
        <p:txBody>
          <a:bodyPr/>
          <a:lstStyle/>
          <a:p>
            <a:pPr marL="170709" indent="-170709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57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77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272" y="5522567"/>
            <a:ext cx="4848612" cy="5209961"/>
          </a:xfrm>
        </p:spPr>
        <p:txBody>
          <a:bodyPr/>
          <a:lstStyle/>
          <a:p>
            <a:pPr marL="170709" indent="-170709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15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47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36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E2144-3675-4948-B090-F39B9A25305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28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E2144-3675-4948-B090-F39B9A25305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00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E2144-3675-4948-B090-F39B9A25305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54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57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65D35-4766-446B-B7A1-0AC4198F9371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08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/>
          <a:srcRect l="11268" r="1"/>
          <a:stretch/>
        </p:blipFill>
        <p:spPr>
          <a:xfrm>
            <a:off x="0" y="-88413"/>
            <a:ext cx="12208075" cy="7015791"/>
          </a:xfrm>
          <a:prstGeom prst="rect">
            <a:avLst/>
          </a:prstGeom>
        </p:spPr>
      </p:pic>
      <p:sp>
        <p:nvSpPr>
          <p:cNvPr id="11" name="Undertittel 2"/>
          <p:cNvSpPr>
            <a:spLocks noGrp="1"/>
          </p:cNvSpPr>
          <p:nvPr>
            <p:ph type="subTitle" idx="1"/>
          </p:nvPr>
        </p:nvSpPr>
        <p:spPr>
          <a:xfrm>
            <a:off x="3358205" y="3802967"/>
            <a:ext cx="7185130" cy="165576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algn="l"/>
            <a:r>
              <a:rPr lang="nb-NO" sz="4000" b="1" dirty="0">
                <a:solidFill>
                  <a:srgbClr val="FFFFFF"/>
                </a:solidFill>
                <a:latin typeface="Open Sans"/>
                <a:cs typeface="Open Sans"/>
              </a:rPr>
              <a:t>Kurs i MRS</a:t>
            </a:r>
          </a:p>
          <a:p>
            <a:pPr algn="l"/>
            <a:r>
              <a:rPr lang="nb-NO" dirty="0">
                <a:solidFill>
                  <a:srgbClr val="FFFFFF"/>
                </a:solidFill>
                <a:latin typeface="Open Sans"/>
                <a:cs typeface="Open Sans"/>
              </a:rPr>
              <a:t>Oslo 22.8.2022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7860" y="1897004"/>
            <a:ext cx="8297624" cy="14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304D-3740-4709-9C29-131C7AD7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6536" cy="1325563"/>
          </a:xfr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A2AE49-124E-98BA-A503-02C5FA13D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32F91A-BE32-556D-55F3-2BB8B6FD8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53997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F66016-82B1-635D-74F7-5A4AF9B7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0AA4-7231-4277-B96B-B29275135188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A15108D-A471-0404-E23D-D51B1BE1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980070-EDED-D58E-CA6F-268B4075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42959C-B64E-13C0-D50B-3677C4E7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836275" cy="1325563"/>
          </a:xfr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F008A8-4568-09B0-CB3D-2651B244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27F3CE-E961-FAA7-A3E8-E93C16F9E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FF2F8D-BA9D-F5D5-D3C8-916488891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0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61672C3-B621-56D5-CADD-4FA8823D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03863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70924C6-B7B8-BABD-83DB-B5A7CA30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48EC-F0D0-4D71-8EB6-90323D0E32D1}" type="datetime1">
              <a:rPr lang="nb-NO" smtClean="0"/>
              <a:t>13.04.2023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D80365D-D406-7EB9-1424-9901F092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A5F16FB-4175-E044-450F-7F3D36DB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8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524210-2080-8B69-FE2F-29C4F1D9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34253" cy="1600200"/>
          </a:xfrm>
        </p:spPr>
        <p:txBody>
          <a:bodyPr anchor="b">
            <a:normAutofit/>
          </a:bodyPr>
          <a:lstStyle>
            <a:lvl1pPr>
              <a:defRPr sz="2800"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354B54-904B-5A0D-6B7A-B642E0312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4806" y="458139"/>
            <a:ext cx="6060832" cy="540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BBF016-5406-6109-0C8F-65BB7B305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34253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5B9ABA-6CB4-29FD-7386-04BC4E6F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47AA-C0A0-4C70-9BE1-DD29C8A166E4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96F291-F1FE-309A-C227-C201A23D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B967AF-135F-1DF8-E727-983430D8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264" y="6356350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93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5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11101388" cy="11791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46162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6688238" cy="2354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596" y="1711313"/>
            <a:ext cx="546162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102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59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11101388" cy="11791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46162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6688238" cy="2354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596" y="1711313"/>
            <a:ext cx="546162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5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5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11101388" cy="11791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6688238" cy="2354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A5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11101388" cy="11791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6688238" cy="2354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2A5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735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C66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712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BC2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Clr>
                <a:schemeClr val="bg1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0" indent="-342900">
              <a:buClr>
                <a:schemeClr val="bg1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71700" indent="-342900">
              <a:buClr>
                <a:schemeClr val="bg1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 marL="514350" indent="-51435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14400" indent="-457200">
              <a:buClr>
                <a:schemeClr val="bg1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371600" indent="-4572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828800" indent="-4572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286000" indent="-4572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308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/>
          <a:srcRect l="11268" r="1"/>
          <a:stretch/>
        </p:blipFill>
        <p:spPr>
          <a:xfrm>
            <a:off x="0" y="-88413"/>
            <a:ext cx="12208075" cy="7015791"/>
          </a:xfrm>
          <a:prstGeom prst="rect">
            <a:avLst/>
          </a:prstGeom>
        </p:spPr>
      </p:pic>
      <p:sp>
        <p:nvSpPr>
          <p:cNvPr id="5" name="Undertittel 2"/>
          <p:cNvSpPr>
            <a:spLocks noGrp="1"/>
          </p:cNvSpPr>
          <p:nvPr>
            <p:ph type="subTitle" idx="1"/>
          </p:nvPr>
        </p:nvSpPr>
        <p:spPr>
          <a:xfrm>
            <a:off x="3338821" y="2143489"/>
            <a:ext cx="7185130" cy="1655762"/>
          </a:xfrm>
          <a:ln>
            <a:noFill/>
          </a:ln>
        </p:spPr>
        <p:txBody>
          <a:bodyPr anchor="t">
            <a:normAutofit fontScale="77500" lnSpcReduction="20000"/>
          </a:bodyPr>
          <a:lstStyle>
            <a:lvl1pPr marL="0" indent="0">
              <a:buFontTx/>
              <a:buNone/>
              <a:defRPr sz="5200"/>
            </a:lvl1pPr>
          </a:lstStyle>
          <a:p>
            <a:pPr algn="l"/>
            <a:r>
              <a:rPr lang="nb-NO" sz="4700" b="1" dirty="0">
                <a:solidFill>
                  <a:srgbClr val="FFFFFF"/>
                </a:solidFill>
                <a:latin typeface="Open Sans"/>
                <a:cs typeface="Open Sans"/>
              </a:rPr>
              <a:t>Kurs i MRS</a:t>
            </a:r>
          </a:p>
          <a:p>
            <a:pPr algn="l"/>
            <a:r>
              <a:rPr lang="nb-NO" sz="3100" dirty="0">
                <a:solidFill>
                  <a:srgbClr val="FFFFFF"/>
                </a:solidFill>
                <a:latin typeface="Open Sans"/>
                <a:cs typeface="Open Sans"/>
              </a:rPr>
              <a:t>Oslo 22.8.2022</a:t>
            </a:r>
          </a:p>
          <a:p>
            <a:pPr algn="l"/>
            <a:endParaRPr lang="nb-NO" sz="2800" dirty="0">
              <a:solidFill>
                <a:srgbClr val="FFFFFF"/>
              </a:solidFill>
            </a:endParaRPr>
          </a:p>
          <a:p>
            <a:pPr algn="l"/>
            <a:r>
              <a:rPr lang="nb-NO" sz="2800" dirty="0">
                <a:solidFill>
                  <a:srgbClr val="FFFFFF"/>
                </a:solidFill>
                <a:latin typeface="Open Sans"/>
                <a:cs typeface="Open Sans"/>
              </a:rPr>
              <a:t>Kursledere: Kari </a:t>
            </a:r>
            <a:r>
              <a:rPr lang="nb-NO" sz="2800" dirty="0" err="1">
                <a:solidFill>
                  <a:srgbClr val="FFFFFF"/>
                </a:solidFill>
                <a:latin typeface="Open Sans"/>
                <a:cs typeface="Open Sans"/>
              </a:rPr>
              <a:t>Karisen</a:t>
            </a:r>
            <a:r>
              <a:rPr lang="nb-NO" sz="2800" dirty="0">
                <a:solidFill>
                  <a:srgbClr val="FFFFFF"/>
                </a:solidFill>
                <a:latin typeface="Open Sans"/>
                <a:cs typeface="Open Sans"/>
              </a:rPr>
              <a:t> og Hans Hansen 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775" y="4831340"/>
            <a:ext cx="4574426" cy="8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59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45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BCB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000" b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defRPr sz="2800">
                <a:solidFill>
                  <a:srgbClr val="000000"/>
                </a:solidFill>
              </a:defRPr>
            </a:lvl1pPr>
            <a:lvl2pPr marL="457200" indent="0">
              <a:buClr>
                <a:schemeClr val="bg1"/>
              </a:buClr>
              <a:buFontTx/>
              <a:buNone/>
              <a:defRPr sz="2400">
                <a:solidFill>
                  <a:srgbClr val="000000"/>
                </a:solidFill>
              </a:defRPr>
            </a:lvl2pPr>
            <a:lvl3pPr marL="914400" indent="0">
              <a:buClr>
                <a:schemeClr val="bg1"/>
              </a:buClr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Clr>
                <a:schemeClr val="bg1"/>
              </a:buClr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Clr>
                <a:schemeClr val="bg1"/>
              </a:buCl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sz="3000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383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6194370" cy="6857999"/>
          </a:xfrm>
          <a:prstGeom prst="rect">
            <a:avLst/>
          </a:prstGeom>
          <a:solidFill>
            <a:srgbClr val="9DA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5260420" cy="4232274"/>
          </a:xfrm>
        </p:spPr>
        <p:txBody>
          <a:bodyPr>
            <a:noAutofit/>
          </a:bodyPr>
          <a:lstStyle>
            <a:lvl1pPr marL="228600" indent="-228600">
              <a:buClr>
                <a:schemeClr val="bg1"/>
              </a:buClr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bg1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bg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BAE02B6-4F3C-4ED9-9228-D5A4963EDDA7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1417" y="1714257"/>
            <a:ext cx="5154646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 txBox="1">
            <a:spLocks/>
          </p:cNvSpPr>
          <p:nvPr userDrawn="1"/>
        </p:nvSpPr>
        <p:spPr>
          <a:xfrm>
            <a:off x="6501555" y="422323"/>
            <a:ext cx="5276002" cy="10857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dirty="0">
                <a:solidFill>
                  <a:srgbClr val="000000"/>
                </a:solidFill>
              </a:rPr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785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3022219"/>
            <a:ext cx="11142663" cy="162020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889" y="1773848"/>
            <a:ext cx="3813398" cy="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3022219"/>
            <a:ext cx="11142663" cy="162020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0012" y="1773848"/>
            <a:ext cx="3813398" cy="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3022219"/>
            <a:ext cx="11142663" cy="162020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0012" y="1773848"/>
            <a:ext cx="3813398" cy="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6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3022219"/>
            <a:ext cx="11142663" cy="162020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602" y="6324541"/>
            <a:ext cx="2391186" cy="42258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0012" y="1773848"/>
            <a:ext cx="3813398" cy="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C66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rgbClr val="FFFFFF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50" y="4543634"/>
            <a:ext cx="596900" cy="52070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2586251" y="2679233"/>
            <a:ext cx="739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Fokus på overordnede mål </a:t>
            </a:r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gir positive effekter hos målgruppen</a:t>
            </a:r>
          </a:p>
          <a:p>
            <a:endParaRPr lang="nb-NO" sz="4800" dirty="0">
              <a:latin typeface="Open Sans"/>
              <a:cs typeface="Open Sans"/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1274035" y="2023220"/>
            <a:ext cx="9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600" dirty="0">
                <a:solidFill>
                  <a:schemeClr val="bg1"/>
                </a:solidFill>
                <a:latin typeface="Open Sans"/>
                <a:cs typeface="Open Sans"/>
              </a:rPr>
              <a:t>«</a:t>
            </a:r>
            <a:endParaRPr lang="nb-NO" sz="9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520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59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rgbClr val="FFFFFF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50" y="4543634"/>
            <a:ext cx="596900" cy="52070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2586251" y="2679233"/>
            <a:ext cx="739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Fokus på overordnede mål </a:t>
            </a:r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gir positive effekter hos målgruppen</a:t>
            </a:r>
          </a:p>
          <a:p>
            <a:endParaRPr lang="nb-NO" sz="4800" dirty="0">
              <a:latin typeface="Open Sans"/>
              <a:cs typeface="Open Sans"/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1274035" y="2023220"/>
            <a:ext cx="9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600" dirty="0">
                <a:solidFill>
                  <a:schemeClr val="bg1"/>
                </a:solidFill>
                <a:latin typeface="Open Sans"/>
                <a:cs typeface="Open Sans"/>
              </a:rPr>
              <a:t>«</a:t>
            </a:r>
            <a:endParaRPr lang="nb-NO" sz="9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5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BC2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50" y="4543634"/>
            <a:ext cx="596900" cy="52070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2586251" y="2679233"/>
            <a:ext cx="739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Fokus på overordnede mål </a:t>
            </a:r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gir positive effekter hos målgruppen</a:t>
            </a:r>
          </a:p>
          <a:p>
            <a:endParaRPr lang="nb-NO" sz="4800" dirty="0">
              <a:latin typeface="Open Sans"/>
              <a:cs typeface="Open Sans"/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1274035" y="2023220"/>
            <a:ext cx="9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600" dirty="0">
                <a:solidFill>
                  <a:schemeClr val="bg1"/>
                </a:solidFill>
                <a:latin typeface="Open Sans"/>
                <a:cs typeface="Open Sans"/>
              </a:rPr>
              <a:t>«</a:t>
            </a:r>
            <a:endParaRPr lang="nb-NO" sz="9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794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/>
          <a:srcRect l="11268" r="1"/>
          <a:stretch/>
        </p:blipFill>
        <p:spPr>
          <a:xfrm>
            <a:off x="0" y="-88413"/>
            <a:ext cx="12208075" cy="701579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16589" y="1058063"/>
            <a:ext cx="10803688" cy="2387600"/>
          </a:xfrm>
        </p:spPr>
        <p:txBody>
          <a:bodyPr anchor="b"/>
          <a:lstStyle>
            <a:lvl1pPr algn="ctr">
              <a:defRPr/>
            </a:lvl1pPr>
          </a:lstStyle>
          <a:p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707319" y="3537738"/>
            <a:ext cx="10812958" cy="1655762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8028" y="6198565"/>
            <a:ext cx="2232248" cy="3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5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9DA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rgbClr val="FFFFFF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50" y="4543634"/>
            <a:ext cx="596900" cy="52070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2586251" y="2679233"/>
            <a:ext cx="739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Fokus på overordnede mål </a:t>
            </a:r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  <a:t>gir positive effekter hos målgruppen</a:t>
            </a:r>
          </a:p>
          <a:p>
            <a:endParaRPr lang="nb-NO" sz="4800" dirty="0">
              <a:latin typeface="Open Sans"/>
              <a:cs typeface="Open Sans"/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1274035" y="2023220"/>
            <a:ext cx="9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600" dirty="0">
                <a:solidFill>
                  <a:schemeClr val="bg1"/>
                </a:solidFill>
                <a:latin typeface="Open Sans"/>
                <a:cs typeface="Open Sans"/>
              </a:rPr>
              <a:t>«</a:t>
            </a:r>
            <a:endParaRPr lang="nb-NO" sz="9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72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BCB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rgbClr val="000000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2586251" y="2679233"/>
            <a:ext cx="739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aseline="30000" dirty="0">
                <a:solidFill>
                  <a:schemeClr val="tx1"/>
                </a:solidFill>
                <a:latin typeface="Open Sans"/>
                <a:cs typeface="Open Sans"/>
              </a:rPr>
              <a:t>Fokus på overordnede mål </a:t>
            </a:r>
            <a:br>
              <a:rPr lang="nb-NO" sz="4800" baseline="30000" dirty="0">
                <a:solidFill>
                  <a:schemeClr val="tx1"/>
                </a:solidFill>
                <a:latin typeface="Open Sans"/>
                <a:cs typeface="Open Sans"/>
              </a:rPr>
            </a:br>
            <a:r>
              <a:rPr lang="nb-NO" sz="4800" baseline="30000" dirty="0">
                <a:solidFill>
                  <a:schemeClr val="tx1"/>
                </a:solidFill>
                <a:latin typeface="Open Sans"/>
                <a:cs typeface="Open Sans"/>
              </a:rPr>
              <a:t>gir positive effekter hos målgruppen</a:t>
            </a:r>
          </a:p>
          <a:p>
            <a:endParaRPr lang="nb-NO" sz="4800" dirty="0">
              <a:latin typeface="Open Sans"/>
              <a:cs typeface="Open Sans"/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9138" y="4544751"/>
            <a:ext cx="596900" cy="520700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>
            <a:off x="1274035" y="2023220"/>
            <a:ext cx="9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600" dirty="0">
                <a:solidFill>
                  <a:srgbClr val="000000"/>
                </a:solidFill>
                <a:latin typeface="Open Sans"/>
                <a:cs typeface="Open Sans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8911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B7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410841"/>
            <a:ext cx="11101388" cy="2148839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95CC8-A2F0-4D70-AD56-28B3A4454B0C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0849" y="6334057"/>
            <a:ext cx="1850864" cy="327092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832" y="3818281"/>
            <a:ext cx="11101388" cy="1175639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navn</a:t>
            </a:r>
          </a:p>
        </p:txBody>
      </p:sp>
    </p:spTree>
    <p:extLst>
      <p:ext uri="{BB962C8B-B14F-4D97-AF65-F5344CB8AC3E}">
        <p14:creationId xmlns:p14="http://schemas.microsoft.com/office/powerpoint/2010/main" val="14020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BC2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410841"/>
            <a:ext cx="11101388" cy="2148839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95CC8-A2F0-4D70-AD56-28B3A4454B0C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0849" y="6334057"/>
            <a:ext cx="1850864" cy="327092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832" y="3818281"/>
            <a:ext cx="11101388" cy="1175639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navn</a:t>
            </a:r>
          </a:p>
        </p:txBody>
      </p:sp>
    </p:spTree>
    <p:extLst>
      <p:ext uri="{BB962C8B-B14F-4D97-AF65-F5344CB8AC3E}">
        <p14:creationId xmlns:p14="http://schemas.microsoft.com/office/powerpoint/2010/main" val="34111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2A5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410841"/>
            <a:ext cx="11101388" cy="2148839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95CC8-A2F0-4D70-AD56-28B3A4454B0C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0849" y="6334057"/>
            <a:ext cx="1850864" cy="327092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832" y="3818281"/>
            <a:ext cx="11101388" cy="1175639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navn</a:t>
            </a:r>
          </a:p>
        </p:txBody>
      </p:sp>
    </p:spTree>
    <p:extLst>
      <p:ext uri="{BB962C8B-B14F-4D97-AF65-F5344CB8AC3E}">
        <p14:creationId xmlns:p14="http://schemas.microsoft.com/office/powerpoint/2010/main" val="2595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5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410841"/>
            <a:ext cx="11101388" cy="2148839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95CC8-A2F0-4D70-AD56-28B3A4454B0C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0849" y="6334057"/>
            <a:ext cx="1850864" cy="327092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832" y="3818281"/>
            <a:ext cx="11101388" cy="1175639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legge til navn</a:t>
            </a:r>
          </a:p>
        </p:txBody>
      </p:sp>
    </p:spTree>
    <p:extLst>
      <p:ext uri="{BB962C8B-B14F-4D97-AF65-F5344CB8AC3E}">
        <p14:creationId xmlns:p14="http://schemas.microsoft.com/office/powerpoint/2010/main" val="16922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174" y="2927928"/>
            <a:ext cx="4574426" cy="8161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112"/>
            <a:ext cx="12309686" cy="6858000"/>
          </a:xfrm>
          <a:prstGeom prst="rect">
            <a:avLst/>
          </a:prstGeom>
        </p:spPr>
      </p:pic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3795841" y="3200379"/>
            <a:ext cx="6164440" cy="165576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nb-NO" sz="2800" dirty="0" err="1">
                <a:solidFill>
                  <a:schemeClr val="bg1"/>
                </a:solidFill>
              </a:rPr>
              <a:t>anette@resultatstyring.no</a:t>
            </a:r>
            <a:endParaRPr lang="nb-NO" sz="2800" dirty="0">
              <a:solidFill>
                <a:schemeClr val="bg1"/>
              </a:solidFill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</a:rPr>
              <a:t>T: +47 911 55 664</a:t>
            </a:r>
          </a:p>
          <a:p>
            <a:pPr algn="l"/>
            <a:r>
              <a:rPr lang="nb-NO" sz="2800" dirty="0" err="1">
                <a:solidFill>
                  <a:srgbClr val="FFFFFF"/>
                </a:solidFill>
                <a:latin typeface="Open Sans"/>
                <a:cs typeface="Open Sans"/>
              </a:rPr>
              <a:t>www.resultatstyring.no</a:t>
            </a:r>
            <a:endParaRPr lang="nb-NO" sz="28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/>
            <a:endParaRPr lang="nb-NO" sz="2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932" y="1752770"/>
            <a:ext cx="8063396" cy="14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87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174" y="2927928"/>
            <a:ext cx="4574426" cy="8161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112"/>
            <a:ext cx="12309686" cy="6858000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7692116" y="3383681"/>
            <a:ext cx="3452286" cy="927280"/>
          </a:xfrm>
        </p:spPr>
        <p:txBody>
          <a:bodyPr anchor="t">
            <a:normAutofit fontScale="62500" lnSpcReduction="20000"/>
          </a:bodyPr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nb-NO" sz="2800" dirty="0" err="1">
                <a:solidFill>
                  <a:schemeClr val="bg1"/>
                </a:solidFill>
              </a:rPr>
              <a:t>anette@resultatstyring.no</a:t>
            </a:r>
            <a:endParaRPr lang="nb-NO" sz="2800" dirty="0">
              <a:solidFill>
                <a:schemeClr val="bg1"/>
              </a:solidFill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</a:rPr>
              <a:t>T: +47 911 55 664</a:t>
            </a:r>
          </a:p>
          <a:p>
            <a:pPr algn="l"/>
            <a:r>
              <a:rPr lang="nb-NO" sz="2800" dirty="0" err="1">
                <a:solidFill>
                  <a:srgbClr val="FFFFFF"/>
                </a:solidFill>
                <a:latin typeface="Open Sans"/>
                <a:cs typeface="Open Sans"/>
              </a:rPr>
              <a:t>www.resultatstyring.no</a:t>
            </a:r>
            <a:endParaRPr lang="nb-NO" sz="28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/>
            <a:endParaRPr lang="nb-NO" sz="2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9735" y="2452641"/>
            <a:ext cx="4515763" cy="805715"/>
          </a:xfrm>
          <a:prstGeom prst="rect">
            <a:avLst/>
          </a:prstGeom>
        </p:spPr>
      </p:pic>
      <p:sp>
        <p:nvSpPr>
          <p:cNvPr id="12" name="Plassholder for tekst 1"/>
          <p:cNvSpPr txBox="1">
            <a:spLocks/>
          </p:cNvSpPr>
          <p:nvPr userDrawn="1"/>
        </p:nvSpPr>
        <p:spPr>
          <a:xfrm>
            <a:off x="1170002" y="2408793"/>
            <a:ext cx="4988114" cy="852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400" dirty="0">
                <a:solidFill>
                  <a:srgbClr val="FFFFFF"/>
                </a:solidFill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451399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F3AB9103-EAFD-2A0E-E624-1D3CF5CA8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BC2012"/>
          </a:solidFill>
        </p:spPr>
        <p:txBody>
          <a:bodyPr>
            <a:normAutofit/>
          </a:bodyPr>
          <a:lstStyle/>
          <a:p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endParaRPr lang="nb-NO" sz="4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3230" y="6077104"/>
            <a:ext cx="3273367" cy="584045"/>
          </a:xfrm>
          <a:prstGeom prst="rect">
            <a:avLst/>
          </a:prstGeom>
        </p:spPr>
      </p:pic>
      <p:sp>
        <p:nvSpPr>
          <p:cNvPr id="13" name="Plassholder for tekst 1"/>
          <p:cNvSpPr txBox="1">
            <a:spLocks/>
          </p:cNvSpPr>
          <p:nvPr userDrawn="1"/>
        </p:nvSpPr>
        <p:spPr>
          <a:xfrm>
            <a:off x="3603531" y="3223072"/>
            <a:ext cx="4988114" cy="852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>
                <a:solidFill>
                  <a:srgbClr val="FFFFFF"/>
                </a:solidFill>
              </a:rPr>
              <a:t>Takk for meg</a:t>
            </a:r>
            <a:r>
              <a:rPr lang="nb-NO" sz="44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976" y="2265783"/>
            <a:ext cx="3597224" cy="6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F3AB9103-EAFD-2A0E-E624-1D3CF5CA8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B7481A"/>
          </a:solidFill>
        </p:spPr>
        <p:txBody>
          <a:bodyPr>
            <a:normAutofit/>
          </a:bodyPr>
          <a:lstStyle/>
          <a:p>
            <a:br>
              <a:rPr lang="nb-NO" sz="4800" baseline="30000" dirty="0">
                <a:solidFill>
                  <a:schemeClr val="bg1"/>
                </a:solidFill>
                <a:latin typeface="Open Sans"/>
                <a:cs typeface="Open Sans"/>
              </a:rPr>
            </a:br>
            <a:endParaRPr lang="nb-NO" sz="4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3230" y="6077104"/>
            <a:ext cx="3273367" cy="584045"/>
          </a:xfrm>
          <a:prstGeom prst="rect">
            <a:avLst/>
          </a:prstGeom>
        </p:spPr>
      </p:pic>
      <p:sp>
        <p:nvSpPr>
          <p:cNvPr id="13" name="Plassholder for tekst 1"/>
          <p:cNvSpPr txBox="1">
            <a:spLocks/>
          </p:cNvSpPr>
          <p:nvPr userDrawn="1"/>
        </p:nvSpPr>
        <p:spPr>
          <a:xfrm>
            <a:off x="3603531" y="3223072"/>
            <a:ext cx="4988114" cy="852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>
                <a:solidFill>
                  <a:srgbClr val="FFFFFF"/>
                </a:solidFill>
              </a:rPr>
              <a:t>Takk for meg</a:t>
            </a:r>
            <a:r>
              <a:rPr lang="nb-NO" sz="44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976" y="2265783"/>
            <a:ext cx="3597224" cy="6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C2F9F5-D966-0071-C9A1-B963802E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264" y="6356350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4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3756" y="5959879"/>
            <a:ext cx="3235204" cy="57723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F3AB9103-EAFD-2A0E-E624-1D3CF5CA8D3E}"/>
              </a:ext>
            </a:extLst>
          </p:cNvPr>
          <p:cNvSpPr txBox="1">
            <a:spLocks/>
          </p:cNvSpPr>
          <p:nvPr userDrawn="1"/>
        </p:nvSpPr>
        <p:spPr>
          <a:xfrm>
            <a:off x="1511582" y="919460"/>
            <a:ext cx="9077284" cy="348256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nb-NO" sz="4400" dirty="0"/>
              <a:t>Kursets /foredragets navn</a:t>
            </a:r>
            <a:br>
              <a:rPr lang="nb-NO" sz="4400" dirty="0"/>
            </a:br>
            <a:endParaRPr lang="nb-NO" sz="2800" dirty="0"/>
          </a:p>
          <a:p>
            <a:r>
              <a:rPr lang="nb-NO" sz="2800" dirty="0"/>
              <a:t>Oslo 21.8.2022</a:t>
            </a:r>
            <a:br>
              <a:rPr lang="nb-NO" sz="2800" dirty="0"/>
            </a:br>
            <a:r>
              <a:rPr lang="nb-NO" sz="2800" dirty="0"/>
              <a:t>Kursleder: Anette P. Simonsen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22902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8D0A4-14F7-4703-6364-A85A0B3F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390B01-A8C1-CA2C-39AF-48FBAD9B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7236FA-41F1-BF5E-8CDC-9F7C47E1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DF98-0E49-423C-9425-E657AF7FB050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7626DD-07C2-CD42-0426-3E6331B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1AD6FD-47D9-7968-A64A-EB8E4588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69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AE482ED-594A-20FE-00FC-1AFCA2185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727CB38-1881-4A0B-96B5-ECF87878C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26A5FA-AF36-8997-35EF-808A4D48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BE3-9A79-41D0-A2AF-AE0AF7C36E0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2A828B-4E97-DFFC-5803-774EED99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020218-B0B2-0C80-605C-EE6D98DB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565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8E5541-D84C-427B-BAB1-59253FA3F811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102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224984"/>
          </a:xfrm>
          <a:prstGeom prst="rect">
            <a:avLst/>
          </a:prstGeom>
          <a:solidFill>
            <a:srgbClr val="0534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63D6D4-DDE8-D13F-8F99-FDC0AF0E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195535"/>
            <a:ext cx="10875807" cy="231819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B59137-1834-C5BD-8E03-3EAAF6C9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3646756"/>
            <a:ext cx="10875807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A69D2-71B8-FD91-EFDB-B08EFECD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1A6-7D98-42EE-A565-C61E0BAAF5C3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0E4F10-2059-42EF-D8B9-8E40A66E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165F74-4EF1-A1FD-2A39-8327A141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889" y="6356350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039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224984"/>
          </a:xfrm>
          <a:prstGeom prst="rect">
            <a:avLst/>
          </a:prstGeom>
          <a:solidFill>
            <a:srgbClr val="2A52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63D6D4-DDE8-D13F-8F99-FDC0AF0E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195535"/>
            <a:ext cx="10875807" cy="231819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B59137-1834-C5BD-8E03-3EAAF6C9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3646756"/>
            <a:ext cx="10875807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A69D2-71B8-FD91-EFDB-B08EFECD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1A6-7D98-42EE-A565-C61E0BAAF5C3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0E4F10-2059-42EF-D8B9-8E40A66E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165F74-4EF1-A1FD-2A39-8327A141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889" y="6356350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477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2AD855-C560-AA52-822F-070537BF1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275" y="1122363"/>
            <a:ext cx="10873381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3A8E66-7419-AF3A-3DC0-1832B7874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05" y="3602038"/>
            <a:ext cx="1089192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6C6414-401E-A3B3-A4C8-EF5DD5F1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58EF-8E2A-44F5-B2CA-8CF7757F9331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3D5B9F-4A44-3AA1-982B-C0455F8A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EFA7D-0B81-F277-2216-E02882DD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55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44E81-C484-F0FE-8681-F41F086C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62EAA-5392-8F8C-E13F-5D3E6E3A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985472-C7F7-9B6C-6F6F-6459BDCF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EC1-D8CA-4E96-989F-79BD6EEF6805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EBC44D-D8F5-ACCD-5B91-2E012432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97EF8C-52D8-FBC3-870B-67426BD1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79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63D6D4-DDE8-D13F-8F99-FDC0AF0E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398100"/>
            <a:ext cx="10875807" cy="2851446"/>
          </a:xfrm>
        </p:spPr>
        <p:txBody>
          <a:bodyPr anchor="b">
            <a:normAutofit/>
          </a:bodyPr>
          <a:lstStyle>
            <a:lvl1pPr>
              <a:defRPr sz="4400">
                <a:latin typeface="Open Sans"/>
                <a:cs typeface="Open San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B59137-1834-C5BD-8E03-3EAAF6C9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54451"/>
            <a:ext cx="108758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A69D2-71B8-FD91-EFDB-B08EFECD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3915" y="6356350"/>
            <a:ext cx="2007484" cy="365125"/>
          </a:xfrm>
        </p:spPr>
        <p:txBody>
          <a:bodyPr/>
          <a:lstStyle/>
          <a:p>
            <a:fld id="{B30A21A6-7D98-42EE-A565-C61E0BAAF5C3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0E4F10-2059-42EF-D8B9-8E40A66E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165F74-4EF1-A1FD-2A39-8327A141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72" y="6356350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CC394A-0EA2-7A51-A4CE-206B93EE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3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D076D1-9BB6-9776-F169-246D8271F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416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399235-6C43-4E9A-0ED5-13B4835CF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1783" y="6356350"/>
            <a:ext cx="961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55189A10-84AD-4430-8714-FA727996694B}" type="datetime1">
              <a:rPr lang="nb-NO" smtClean="0"/>
              <a:pPr/>
              <a:t>13.04.2023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CD873A-1EB1-24ED-EA25-DC6D81C7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9289" y="6356350"/>
            <a:ext cx="577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DB0123-8D9F-AD85-02DB-DFC877DBF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72" y="6356350"/>
            <a:ext cx="38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11B072F2-B5FC-442E-96AB-A34CF84FF89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9614179" y="6348255"/>
            <a:ext cx="2088004" cy="3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5" r:id="rId3"/>
    <p:sldLayoutId id="2147483655" r:id="rId4"/>
    <p:sldLayoutId id="2147483779" r:id="rId5"/>
    <p:sldLayoutId id="2147483767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7" r:id="rId12"/>
    <p:sldLayoutId id="2147483786" r:id="rId13"/>
    <p:sldLayoutId id="2147483794" r:id="rId14"/>
    <p:sldLayoutId id="2147483782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83" r:id="rId27"/>
    <p:sldLayoutId id="2147483788" r:id="rId28"/>
    <p:sldLayoutId id="2147483789" r:id="rId29"/>
    <p:sldLayoutId id="2147483787" r:id="rId30"/>
    <p:sldLayoutId id="2147483784" r:id="rId31"/>
    <p:sldLayoutId id="2147483762" r:id="rId32"/>
    <p:sldLayoutId id="2147483763" r:id="rId33"/>
    <p:sldLayoutId id="2147483764" r:id="rId34"/>
    <p:sldLayoutId id="2147483765" r:id="rId35"/>
    <p:sldLayoutId id="2147483790" r:id="rId36"/>
    <p:sldLayoutId id="2147483791" r:id="rId37"/>
    <p:sldLayoutId id="2147483792" r:id="rId38"/>
    <p:sldLayoutId id="2147483793" r:id="rId39"/>
    <p:sldLayoutId id="2147483658" r:id="rId40"/>
    <p:sldLayoutId id="2147483659" r:id="rId41"/>
    <p:sldLayoutId id="2147483843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492"/>
            <a:ext cx="12495822" cy="69514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0" y="230124"/>
            <a:ext cx="5998450" cy="1070261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96775" y="3101026"/>
            <a:ext cx="8723051" cy="2971421"/>
          </a:xfrm>
        </p:spPr>
        <p:txBody>
          <a:bodyPr anchor="t">
            <a:normAutofit fontScale="925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nb-NO" sz="4100" dirty="0">
                <a:solidFill>
                  <a:srgbClr val="FFFFFF"/>
                </a:solidFill>
                <a:latin typeface="Open Sans"/>
                <a:cs typeface="Open Sans"/>
              </a:rPr>
              <a:t>Styrking av evnen til å håndtere sammensatte utfordringer – Om praktisering av mål- og resultatstyring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nb-NO" sz="4100" dirty="0">
                <a:solidFill>
                  <a:srgbClr val="FFFFFF"/>
                </a:solidFill>
              </a:rPr>
              <a:t>(MRS)</a:t>
            </a:r>
            <a:endParaRPr lang="nb-NO" sz="41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290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F940D1-4A8A-C1DE-EE7F-4AAE3570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72" y="6115050"/>
            <a:ext cx="381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072F2-B5FC-442E-96AB-A34CF84FF89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960A927-48EC-2DB7-C7A8-B08EA873E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307"/>
          <a:stretch/>
        </p:blipFill>
        <p:spPr>
          <a:xfrm>
            <a:off x="0" y="-92075"/>
            <a:ext cx="12310520" cy="35210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EEDFAB6-930E-8579-03F9-64FF86BD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778" y="2403063"/>
            <a:ext cx="12310778" cy="596856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365F376-16EA-2847-AECE-144A49866D00}"/>
              </a:ext>
            </a:extLst>
          </p:cNvPr>
          <p:cNvSpPr txBox="1"/>
          <p:nvPr/>
        </p:nvSpPr>
        <p:spPr>
          <a:xfrm>
            <a:off x="573672" y="-78086"/>
            <a:ext cx="10170528" cy="83099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Samordning rundt gjenstridige problemer handler om horisontal samhandling  -på tvers av formelle strukturer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12873B1-DA8E-481E-6056-6A7F77A789B1}"/>
              </a:ext>
            </a:extLst>
          </p:cNvPr>
          <p:cNvCxnSpPr>
            <a:cxnSpLocks/>
          </p:cNvCxnSpPr>
          <p:nvPr/>
        </p:nvCxnSpPr>
        <p:spPr>
          <a:xfrm>
            <a:off x="7387296" y="3823570"/>
            <a:ext cx="33909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0CE9F864-93DD-F254-AAAA-706786CF6156}"/>
              </a:ext>
            </a:extLst>
          </p:cNvPr>
          <p:cNvSpPr/>
          <p:nvPr/>
        </p:nvSpPr>
        <p:spPr>
          <a:xfrm>
            <a:off x="3584573" y="2564463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62E961-C18F-4682-71AC-2E4F4C91FDBF}"/>
              </a:ext>
            </a:extLst>
          </p:cNvPr>
          <p:cNvSpPr/>
          <p:nvPr/>
        </p:nvSpPr>
        <p:spPr>
          <a:xfrm>
            <a:off x="9620908" y="2596217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C930A83-FB6D-9415-EF47-4384DC796606}"/>
              </a:ext>
            </a:extLst>
          </p:cNvPr>
          <p:cNvSpPr/>
          <p:nvPr/>
        </p:nvSpPr>
        <p:spPr>
          <a:xfrm>
            <a:off x="4852890" y="3987389"/>
            <a:ext cx="1157288" cy="784636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AD2F0B8-565F-FD07-1960-28CAC4893134}"/>
              </a:ext>
            </a:extLst>
          </p:cNvPr>
          <p:cNvSpPr/>
          <p:nvPr/>
        </p:nvSpPr>
        <p:spPr>
          <a:xfrm>
            <a:off x="9753848" y="3330893"/>
            <a:ext cx="1157288" cy="78463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3B95000-AE7F-2DCE-9BA7-432A0020C21F}"/>
              </a:ext>
            </a:extLst>
          </p:cNvPr>
          <p:cNvSpPr/>
          <p:nvPr/>
        </p:nvSpPr>
        <p:spPr>
          <a:xfrm>
            <a:off x="4812238" y="2565970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BE79B9-2158-34A5-A93D-A552B452580C}"/>
              </a:ext>
            </a:extLst>
          </p:cNvPr>
          <p:cNvSpPr/>
          <p:nvPr/>
        </p:nvSpPr>
        <p:spPr>
          <a:xfrm>
            <a:off x="7294780" y="3349099"/>
            <a:ext cx="1157288" cy="78463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F59D802-CDF6-524F-A890-EACD46097B87}"/>
              </a:ext>
            </a:extLst>
          </p:cNvPr>
          <p:cNvSpPr/>
          <p:nvPr/>
        </p:nvSpPr>
        <p:spPr>
          <a:xfrm>
            <a:off x="7346984" y="2621296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C1A704D-DB12-0D04-AABE-2E278E655DB7}"/>
              </a:ext>
            </a:extLst>
          </p:cNvPr>
          <p:cNvSpPr/>
          <p:nvPr/>
        </p:nvSpPr>
        <p:spPr>
          <a:xfrm>
            <a:off x="8522445" y="3355972"/>
            <a:ext cx="1157288" cy="78463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51A8237-385C-3467-3558-2A89AB973164}"/>
              </a:ext>
            </a:extLst>
          </p:cNvPr>
          <p:cNvSpPr/>
          <p:nvPr/>
        </p:nvSpPr>
        <p:spPr>
          <a:xfrm>
            <a:off x="8452068" y="2621296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F03B4D43-8F0D-5E2E-5D71-D121A03B43DF}"/>
              </a:ext>
            </a:extLst>
          </p:cNvPr>
          <p:cNvCxnSpPr>
            <a:cxnSpLocks/>
          </p:cNvCxnSpPr>
          <p:nvPr/>
        </p:nvCxnSpPr>
        <p:spPr>
          <a:xfrm>
            <a:off x="3625225" y="4395837"/>
            <a:ext cx="2205949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e 24">
            <a:extLst>
              <a:ext uri="{FF2B5EF4-FFF2-40B4-BE49-F238E27FC236}">
                <a16:creationId xmlns:a16="http://schemas.microsoft.com/office/drawing/2014/main" id="{4DED3F15-1D79-E15D-BD25-6EE3A627C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424" y="6042024"/>
            <a:ext cx="2224524" cy="1354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D3BF907F-1AC1-3C58-F72A-C7CEF66B3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129" y="6043612"/>
            <a:ext cx="2126217" cy="1354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76C5E13-7C1B-7AF7-71FC-A9B391DEB779}"/>
              </a:ext>
            </a:extLst>
          </p:cNvPr>
          <p:cNvSpPr/>
          <p:nvPr/>
        </p:nvSpPr>
        <p:spPr>
          <a:xfrm>
            <a:off x="3625225" y="3950876"/>
            <a:ext cx="1157288" cy="784636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48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66272"/>
            <a:ext cx="10381112" cy="937474"/>
          </a:xfrm>
        </p:spPr>
        <p:txBody>
          <a:bodyPr/>
          <a:lstStyle/>
          <a:p>
            <a:r>
              <a:rPr lang="nb-NO" dirty="0"/>
              <a:t>MRS som styringsprinsipp handler om: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6000" y="1787857"/>
            <a:ext cx="9166792" cy="39573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800" dirty="0"/>
              <a:t>Strategisk styring mot overordnede mål – mål for brukere (og samfunn)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800" dirty="0"/>
              <a:t>2. Delegering av myndighet til underliggende nivå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nb-NO" sz="2800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800" dirty="0"/>
              <a:t>3.  Ansvarliggjøring for resultatene og måloppnåelsen </a:t>
            </a:r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11</a:t>
            </a:fld>
            <a:endParaRPr lang="nb-NO" dirty="0"/>
          </a:p>
        </p:txBody>
      </p:sp>
      <p:pic>
        <p:nvPicPr>
          <p:cNvPr id="6" name="Picture 5" descr="F:\KOM\07 Bilder, illustrasjoner, filmer og grafikk\04 ikoner\Linearicons\PNG\80px\0292-us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519" y="1349965"/>
            <a:ext cx="1034902" cy="10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KOM\07 Bilder, illustrasjoner, filmer og grafikk\04 ikoner\Linearicons\PNG\80px\0221-licens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1084" y="4440781"/>
            <a:ext cx="1027340" cy="14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KOM\07 Bilder, illustrasjoner, filmer og grafikk\04 ikoner\Linearicons\PNG\80px\0218-documen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519" y="2612973"/>
            <a:ext cx="1206520" cy="13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B252F84-6D01-04CA-D283-27FE7F2AA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133" y="2886378"/>
            <a:ext cx="772566" cy="7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>
          <a:xfrm>
            <a:off x="143934" y="1103313"/>
            <a:ext cx="9171517" cy="5218112"/>
          </a:xfrm>
        </p:spPr>
        <p:txBody>
          <a:bodyPr/>
          <a:lstStyle/>
          <a:p>
            <a:pPr marL="342900" indent="-342900"/>
            <a:endParaRPr lang="nb-NO" sz="2400" dirty="0"/>
          </a:p>
          <a:p>
            <a:pPr marL="342900" indent="-342900"/>
            <a:endParaRPr lang="nb-NO" sz="2400" dirty="0"/>
          </a:p>
          <a:p>
            <a:pPr marL="342900" indent="-342900"/>
            <a:endParaRPr lang="nb-NO" sz="2400" dirty="0"/>
          </a:p>
          <a:p>
            <a:pPr marL="342900" indent="-342900"/>
            <a:endParaRPr lang="nb-NO" sz="2400" dirty="0"/>
          </a:p>
          <a:p>
            <a:pPr marL="342900" indent="-342900"/>
            <a:endParaRPr lang="nb-NO" sz="2400" dirty="0"/>
          </a:p>
          <a:p>
            <a:pPr marL="874713" lvl="1" indent="-304800">
              <a:buFontTx/>
              <a:buChar char="•"/>
            </a:pPr>
            <a:endParaRPr lang="nb-NO" sz="2000" dirty="0"/>
          </a:p>
          <a:p>
            <a:pPr marL="874713" lvl="1" indent="-304800"/>
            <a:endParaRPr lang="nb-NO" sz="20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3928233-24B1-EB11-1C8F-92AAC0D6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22"/>
          <a:stretch/>
        </p:blipFill>
        <p:spPr>
          <a:xfrm>
            <a:off x="910866" y="2270429"/>
            <a:ext cx="1500243" cy="17290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AF5A50C-ED75-B8EC-9E1D-F5A937051C94}"/>
              </a:ext>
            </a:extLst>
          </p:cNvPr>
          <p:cNvSpPr txBox="1"/>
          <p:nvPr/>
        </p:nvSpPr>
        <p:spPr>
          <a:xfrm>
            <a:off x="3056894" y="872790"/>
            <a:ext cx="8702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 </a:t>
            </a:r>
          </a:p>
          <a:p>
            <a:r>
              <a:rPr lang="nb-NO" sz="3600" dirty="0"/>
              <a:t>Til slutt:</a:t>
            </a:r>
          </a:p>
          <a:p>
            <a:endParaRPr lang="nb-NO" sz="3600" dirty="0"/>
          </a:p>
          <a:p>
            <a:r>
              <a:rPr lang="nb-NO" sz="3600" dirty="0"/>
              <a:t>Hvordan kan praktiseringen av mål- og resultatstyring styrke Oslos evne til å </a:t>
            </a:r>
            <a:r>
              <a:rPr lang="nb-NO" sz="3600"/>
              <a:t>håndtere tverrsektorielle </a:t>
            </a:r>
            <a:r>
              <a:rPr lang="nb-NO" sz="3600" dirty="0"/>
              <a:t>utfordringer?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67698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070F6898-52B8-523B-1CA9-DDBC6E9EDE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18600" y="6393656"/>
            <a:ext cx="3452812" cy="9286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nb-NO" sz="4100" dirty="0">
                <a:solidFill>
                  <a:srgbClr val="FFFFFF"/>
                </a:solidFill>
              </a:rPr>
              <a:t>WWW. Resultatstyring.no</a:t>
            </a:r>
            <a:br>
              <a:rPr lang="nb-NO" sz="4100" b="1" dirty="0">
                <a:solidFill>
                  <a:srgbClr val="FFFFFF"/>
                </a:solidFill>
              </a:rPr>
            </a:br>
            <a:endParaRPr lang="nb-NO" sz="2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6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Mål- og resultatstyring (MRS)  – en metode</a:t>
            </a:r>
          </a:p>
        </p:txBody>
      </p:sp>
      <p:sp>
        <p:nvSpPr>
          <p:cNvPr id="3" name="Rektangel 2"/>
          <p:cNvSpPr/>
          <p:nvPr/>
        </p:nvSpPr>
        <p:spPr bwMode="auto">
          <a:xfrm>
            <a:off x="5875021" y="1589696"/>
            <a:ext cx="5109758" cy="4275772"/>
          </a:xfrm>
          <a:prstGeom prst="rect">
            <a:avLst/>
          </a:prstGeom>
          <a:solidFill>
            <a:srgbClr val="0085C0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lang="nb-NO" sz="2400" dirty="0">
                <a:solidFill>
                  <a:srgbClr val="FFFFFF"/>
                </a:solidFill>
                <a:latin typeface="Arial"/>
              </a:rPr>
              <a:t>F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astsette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mål,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måle resultater og sammenligne 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resultatene med målene og</a:t>
            </a:r>
          </a:p>
          <a:p>
            <a:pPr marL="34290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bruke denne informasjonen til 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styring, kontroll og læring </a:t>
            </a:r>
          </a:p>
          <a:p>
            <a:pPr marL="34290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..for å utvikle og forbedre 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virksomheten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3928233-24B1-EB11-1C8F-92AAC0D6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22"/>
          <a:stretch/>
        </p:blipFill>
        <p:spPr>
          <a:xfrm>
            <a:off x="1207221" y="1589696"/>
            <a:ext cx="3709981" cy="42757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F940D1-4A8A-C1DE-EE7F-4AAE3570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072F2-B5FC-442E-96AB-A34CF84FF89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960A927-48EC-2DB7-C7A8-B08EA873E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307"/>
          <a:stretch/>
        </p:blipFill>
        <p:spPr>
          <a:xfrm>
            <a:off x="0" y="-92075"/>
            <a:ext cx="12310520" cy="35210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EEDFAB6-930E-8579-03F9-64FF86BD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6344"/>
            <a:ext cx="12310778" cy="596856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365F376-16EA-2847-AECE-144A49866D00}"/>
              </a:ext>
            </a:extLst>
          </p:cNvPr>
          <p:cNvSpPr txBox="1"/>
          <p:nvPr/>
        </p:nvSpPr>
        <p:spPr>
          <a:xfrm>
            <a:off x="143435" y="93286"/>
            <a:ext cx="107755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Det er stort skille mellom egenstyring versus styring av underliggende virksomheter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AEFBC2E-76E9-CFFA-7FA1-8D4DE42EE725}"/>
              </a:ext>
            </a:extLst>
          </p:cNvPr>
          <p:cNvSpPr/>
          <p:nvPr/>
        </p:nvSpPr>
        <p:spPr>
          <a:xfrm>
            <a:off x="4938712" y="2139017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DA22CD-A2F3-AEA1-BBAC-F59748BDF5D1}"/>
              </a:ext>
            </a:extLst>
          </p:cNvPr>
          <p:cNvSpPr/>
          <p:nvPr/>
        </p:nvSpPr>
        <p:spPr>
          <a:xfrm>
            <a:off x="4938007" y="6388710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5024FE0A-193C-B92F-A0B3-7252926B4488}"/>
              </a:ext>
            </a:extLst>
          </p:cNvPr>
          <p:cNvCxnSpPr>
            <a:cxnSpLocks/>
          </p:cNvCxnSpPr>
          <p:nvPr/>
        </p:nvCxnSpPr>
        <p:spPr>
          <a:xfrm flipH="1">
            <a:off x="5232400" y="2923653"/>
            <a:ext cx="387760" cy="591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DAAC13B1-F965-CE5B-5878-3DC8F26B2587}"/>
              </a:ext>
            </a:extLst>
          </p:cNvPr>
          <p:cNvCxnSpPr>
            <a:cxnSpLocks/>
          </p:cNvCxnSpPr>
          <p:nvPr/>
        </p:nvCxnSpPr>
        <p:spPr>
          <a:xfrm flipH="1">
            <a:off x="5331736" y="2923653"/>
            <a:ext cx="271756" cy="12546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B5D8CF4-5B23-BF90-B4BD-250DB1B235A1}"/>
              </a:ext>
            </a:extLst>
          </p:cNvPr>
          <p:cNvCxnSpPr>
            <a:cxnSpLocks/>
          </p:cNvCxnSpPr>
          <p:nvPr/>
        </p:nvCxnSpPr>
        <p:spPr>
          <a:xfrm flipH="1">
            <a:off x="5448300" y="3020902"/>
            <a:ext cx="155192" cy="1809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12873B1-DA8E-481E-6056-6A7F77A789B1}"/>
              </a:ext>
            </a:extLst>
          </p:cNvPr>
          <p:cNvCxnSpPr>
            <a:cxnSpLocks/>
          </p:cNvCxnSpPr>
          <p:nvPr/>
        </p:nvCxnSpPr>
        <p:spPr>
          <a:xfrm flipH="1">
            <a:off x="5538404" y="2961753"/>
            <a:ext cx="81756" cy="24639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FA03668C-74D5-1A17-21AF-998776CE771D}"/>
              </a:ext>
            </a:extLst>
          </p:cNvPr>
          <p:cNvSpPr/>
          <p:nvPr/>
        </p:nvSpPr>
        <p:spPr>
          <a:xfrm>
            <a:off x="10770866" y="5425678"/>
            <a:ext cx="1547894" cy="50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10D89B5E-3F3E-8F73-43C6-5571EA069EA9}"/>
              </a:ext>
            </a:extLst>
          </p:cNvPr>
          <p:cNvCxnSpPr>
            <a:cxnSpLocks/>
          </p:cNvCxnSpPr>
          <p:nvPr/>
        </p:nvCxnSpPr>
        <p:spPr>
          <a:xfrm>
            <a:off x="5620160" y="2961753"/>
            <a:ext cx="0" cy="30707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1B59F650-7A0A-9314-0273-E972588B8E59}"/>
              </a:ext>
            </a:extLst>
          </p:cNvPr>
          <p:cNvCxnSpPr>
            <a:cxnSpLocks/>
          </p:cNvCxnSpPr>
          <p:nvPr/>
        </p:nvCxnSpPr>
        <p:spPr>
          <a:xfrm>
            <a:off x="5612178" y="3020902"/>
            <a:ext cx="124546" cy="3453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2CDE144C-8C60-20AD-4138-0718A4B08241}"/>
              </a:ext>
            </a:extLst>
          </p:cNvPr>
          <p:cNvSpPr/>
          <p:nvPr/>
        </p:nvSpPr>
        <p:spPr>
          <a:xfrm>
            <a:off x="9678088" y="2291417"/>
            <a:ext cx="1157288" cy="78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17" name="Pil: venstre 16">
            <a:extLst>
              <a:ext uri="{FF2B5EF4-FFF2-40B4-BE49-F238E27FC236}">
                <a16:creationId xmlns:a16="http://schemas.microsoft.com/office/drawing/2014/main" id="{23FE372C-A265-9505-0739-32A3EC223EB3}"/>
              </a:ext>
            </a:extLst>
          </p:cNvPr>
          <p:cNvSpPr/>
          <p:nvPr/>
        </p:nvSpPr>
        <p:spPr>
          <a:xfrm>
            <a:off x="6210795" y="2481943"/>
            <a:ext cx="3467035" cy="1214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5B7EF62-40C2-D977-C3C6-E52CBFEBA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395" y="643466"/>
            <a:ext cx="10413209" cy="5571067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C0F95E0-844C-1808-2D04-78118ED9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B072F2-B5FC-442E-96AB-A34CF84FF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Open San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121335-4E73-EBD8-BCFD-25827EEC4FE6}"/>
              </a:ext>
            </a:extLst>
          </p:cNvPr>
          <p:cNvSpPr/>
          <p:nvPr/>
        </p:nvSpPr>
        <p:spPr>
          <a:xfrm>
            <a:off x="1455821" y="5029200"/>
            <a:ext cx="9613232" cy="1022683"/>
          </a:xfrm>
          <a:prstGeom prst="rect">
            <a:avLst/>
          </a:prstGeom>
          <a:solidFill>
            <a:srgbClr val="002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Virksomhetens faste rammer: </a:t>
            </a:r>
          </a:p>
          <a:p>
            <a:pPr algn="ctr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Samfunnsoppdrag, lover og forskrifter, virkemidler osv..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163FCD5-E2EE-A042-A12D-E97018663E51}"/>
              </a:ext>
            </a:extLst>
          </p:cNvPr>
          <p:cNvSpPr/>
          <p:nvPr/>
        </p:nvSpPr>
        <p:spPr>
          <a:xfrm>
            <a:off x="2157413" y="2386013"/>
            <a:ext cx="3414712" cy="2227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D9A0337-1E72-5CEF-A2CF-A3F56F0F1FA6}"/>
              </a:ext>
            </a:extLst>
          </p:cNvPr>
          <p:cNvSpPr/>
          <p:nvPr/>
        </p:nvSpPr>
        <p:spPr>
          <a:xfrm>
            <a:off x="1111636" y="4918356"/>
            <a:ext cx="10635666" cy="1437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0AC5106-868E-4D24-6CDF-C3151830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6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b-NO" sz="3200" dirty="0"/>
              <a:t>Virksomhetsstyring, styring av underliggende</a:t>
            </a:r>
          </a:p>
        </p:txBody>
      </p:sp>
    </p:spTree>
    <p:extLst>
      <p:ext uri="{BB962C8B-B14F-4D97-AF65-F5344CB8AC3E}">
        <p14:creationId xmlns:p14="http://schemas.microsoft.com/office/powerpoint/2010/main" val="30244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9349" y="127002"/>
            <a:ext cx="11828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marR="0" lvl="0" indent="-216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2D2"/>
              </a:buClr>
              <a:buSzPct val="100000"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  Utfordringsbildet endrer seg – God MRS krever forst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åelse av utfordringsbildet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1899914" y="5863137"/>
            <a:ext cx="9009091" cy="400110"/>
          </a:xfrm>
          <a:prstGeom prst="rect">
            <a:avLst/>
          </a:prstGeom>
          <a:solidFill>
            <a:srgbClr val="00AB84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 Hvilke produkter/tjenester må </a:t>
            </a:r>
            <a:r>
              <a:rPr kumimoji="0" lang="nb-NO" sz="20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virksomheten</a:t>
            </a: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levere for å oppnå målet?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623392" y="2315476"/>
            <a:ext cx="132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Tilstand</a:t>
            </a:r>
          </a:p>
        </p:txBody>
      </p:sp>
      <p:grpSp>
        <p:nvGrpSpPr>
          <p:cNvPr id="36" name="Gruppe 35"/>
          <p:cNvGrpSpPr/>
          <p:nvPr/>
        </p:nvGrpSpPr>
        <p:grpSpPr>
          <a:xfrm>
            <a:off x="7044879" y="620689"/>
            <a:ext cx="5208728" cy="2067392"/>
            <a:chOff x="5444568" y="707899"/>
            <a:chExt cx="3602365" cy="1437239"/>
          </a:xfrm>
        </p:grpSpPr>
        <p:sp>
          <p:nvSpPr>
            <p:cNvPr id="37" name="Bildeforklaring formet som en sky 36"/>
            <p:cNvSpPr/>
            <p:nvPr/>
          </p:nvSpPr>
          <p:spPr bwMode="auto">
            <a:xfrm>
              <a:off x="5444568" y="707899"/>
              <a:ext cx="3474105" cy="1437239"/>
            </a:xfrm>
            <a:prstGeom prst="cloudCallout">
              <a:avLst>
                <a:gd name="adj1" fmla="val -16619"/>
                <a:gd name="adj2" fmla="val 75302"/>
              </a:avLst>
            </a:prstGeom>
            <a:solidFill>
              <a:srgbClr val="FCCB56">
                <a:lumMod val="75000"/>
              </a:srgbClr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5757505" y="1135358"/>
              <a:ext cx="3289428" cy="706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Fremtidig positiv tilstand – For brukerne / målgruppen</a:t>
              </a:r>
              <a:b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Hva er målet?</a:t>
              </a:r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1102020" y="874361"/>
            <a:ext cx="4742795" cy="2030804"/>
            <a:chOff x="5080217" y="152593"/>
            <a:chExt cx="3635522" cy="1904573"/>
          </a:xfrm>
          <a:solidFill>
            <a:srgbClr val="E7E6E6">
              <a:lumMod val="75000"/>
            </a:srgbClr>
          </a:solidFill>
        </p:grpSpPr>
        <p:sp>
          <p:nvSpPr>
            <p:cNvPr id="40" name="Bildeforklaring formet som en sky 39"/>
            <p:cNvSpPr/>
            <p:nvPr/>
          </p:nvSpPr>
          <p:spPr bwMode="auto">
            <a:xfrm>
              <a:off x="5080217" y="152593"/>
              <a:ext cx="3635522" cy="1904573"/>
            </a:xfrm>
            <a:prstGeom prst="cloudCallout">
              <a:avLst>
                <a:gd name="adj1" fmla="val 1196"/>
                <a:gd name="adj2" fmla="val 79035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1" name="TekstSylinder 40"/>
            <p:cNvSpPr txBox="1"/>
            <p:nvPr/>
          </p:nvSpPr>
          <p:spPr>
            <a:xfrm>
              <a:off x="5523167" y="477324"/>
              <a:ext cx="2858745" cy="10102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Dagens</a:t>
              </a:r>
              <a: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tilstand </a:t>
              </a:r>
              <a:b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nb-NO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-Hva er utfordringsbildet for brukere/ målgruppen?</a:t>
              </a:r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1714460" y="1938043"/>
            <a:ext cx="8160907" cy="4125149"/>
            <a:chOff x="4551362" y="1052736"/>
            <a:chExt cx="4478402" cy="2633440"/>
          </a:xfrm>
        </p:grpSpPr>
        <p:grpSp>
          <p:nvGrpSpPr>
            <p:cNvPr id="43" name="Gruppe 42"/>
            <p:cNvGrpSpPr/>
            <p:nvPr/>
          </p:nvGrpSpPr>
          <p:grpSpPr>
            <a:xfrm>
              <a:off x="4551362" y="1052736"/>
              <a:ext cx="4478402" cy="2633440"/>
              <a:chOff x="4551362" y="1052736"/>
              <a:chExt cx="4478402" cy="2633440"/>
            </a:xfrm>
          </p:grpSpPr>
          <p:sp>
            <p:nvSpPr>
              <p:cNvPr id="4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551362" y="1052736"/>
                <a:ext cx="4324350" cy="2633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4595813" y="1279525"/>
                <a:ext cx="47625" cy="2025650"/>
              </a:xfrm>
              <a:custGeom>
                <a:avLst/>
                <a:gdLst>
                  <a:gd name="T0" fmla="*/ 17 w 30"/>
                  <a:gd name="T1" fmla="*/ 25 h 1276"/>
                  <a:gd name="T2" fmla="*/ 17 w 30"/>
                  <a:gd name="T3" fmla="*/ 1276 h 1276"/>
                  <a:gd name="T4" fmla="*/ 14 w 30"/>
                  <a:gd name="T5" fmla="*/ 1276 h 1276"/>
                  <a:gd name="T6" fmla="*/ 14 w 30"/>
                  <a:gd name="T7" fmla="*/ 25 h 1276"/>
                  <a:gd name="T8" fmla="*/ 17 w 30"/>
                  <a:gd name="T9" fmla="*/ 25 h 1276"/>
                  <a:gd name="T10" fmla="*/ 0 w 30"/>
                  <a:gd name="T11" fmla="*/ 30 h 1276"/>
                  <a:gd name="T12" fmla="*/ 15 w 30"/>
                  <a:gd name="T13" fmla="*/ 0 h 1276"/>
                  <a:gd name="T14" fmla="*/ 30 w 30"/>
                  <a:gd name="T15" fmla="*/ 30 h 1276"/>
                  <a:gd name="T16" fmla="*/ 0 w 30"/>
                  <a:gd name="T17" fmla="*/ 30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276">
                    <a:moveTo>
                      <a:pt x="17" y="25"/>
                    </a:moveTo>
                    <a:lnTo>
                      <a:pt x="17" y="1276"/>
                    </a:lnTo>
                    <a:lnTo>
                      <a:pt x="14" y="1276"/>
                    </a:lnTo>
                    <a:lnTo>
                      <a:pt x="14" y="25"/>
                    </a:lnTo>
                    <a:lnTo>
                      <a:pt x="17" y="25"/>
                    </a:lnTo>
                    <a:close/>
                    <a:moveTo>
                      <a:pt x="0" y="30"/>
                    </a:moveTo>
                    <a:lnTo>
                      <a:pt x="15" y="0"/>
                    </a:lnTo>
                    <a:lnTo>
                      <a:pt x="3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80"/>
              </a:solidFill>
              <a:ln w="0" cap="flat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4619625" y="3281363"/>
                <a:ext cx="4187825" cy="47625"/>
              </a:xfrm>
              <a:custGeom>
                <a:avLst/>
                <a:gdLst>
                  <a:gd name="T0" fmla="*/ 0 w 2638"/>
                  <a:gd name="T1" fmla="*/ 13 h 30"/>
                  <a:gd name="T2" fmla="*/ 2613 w 2638"/>
                  <a:gd name="T3" fmla="*/ 13 h 30"/>
                  <a:gd name="T4" fmla="*/ 2613 w 2638"/>
                  <a:gd name="T5" fmla="*/ 17 h 30"/>
                  <a:gd name="T6" fmla="*/ 0 w 2638"/>
                  <a:gd name="T7" fmla="*/ 17 h 30"/>
                  <a:gd name="T8" fmla="*/ 0 w 2638"/>
                  <a:gd name="T9" fmla="*/ 13 h 30"/>
                  <a:gd name="T10" fmla="*/ 2608 w 2638"/>
                  <a:gd name="T11" fmla="*/ 0 h 30"/>
                  <a:gd name="T12" fmla="*/ 2638 w 2638"/>
                  <a:gd name="T13" fmla="*/ 15 h 30"/>
                  <a:gd name="T14" fmla="*/ 2608 w 2638"/>
                  <a:gd name="T15" fmla="*/ 30 h 30"/>
                  <a:gd name="T16" fmla="*/ 2608 w 2638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8" h="30">
                    <a:moveTo>
                      <a:pt x="0" y="13"/>
                    </a:moveTo>
                    <a:lnTo>
                      <a:pt x="2613" y="13"/>
                    </a:lnTo>
                    <a:lnTo>
                      <a:pt x="2613" y="17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  <a:moveTo>
                      <a:pt x="2608" y="0"/>
                    </a:moveTo>
                    <a:lnTo>
                      <a:pt x="2638" y="15"/>
                    </a:lnTo>
                    <a:lnTo>
                      <a:pt x="2608" y="30"/>
                    </a:lnTo>
                    <a:lnTo>
                      <a:pt x="2608" y="0"/>
                    </a:lnTo>
                    <a:close/>
                  </a:path>
                </a:pathLst>
              </a:custGeom>
              <a:solidFill>
                <a:srgbClr val="000080"/>
              </a:solidFill>
              <a:ln w="0" cap="flat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4935538" y="1774825"/>
                <a:ext cx="3197225" cy="1035050"/>
              </a:xfrm>
              <a:custGeom>
                <a:avLst/>
                <a:gdLst>
                  <a:gd name="T0" fmla="*/ 0 w 2014"/>
                  <a:gd name="T1" fmla="*/ 652 h 652"/>
                  <a:gd name="T2" fmla="*/ 454 w 2014"/>
                  <a:gd name="T3" fmla="*/ 510 h 652"/>
                  <a:gd name="T4" fmla="*/ 1106 w 2014"/>
                  <a:gd name="T5" fmla="*/ 142 h 652"/>
                  <a:gd name="T6" fmla="*/ 1815 w 2014"/>
                  <a:gd name="T7" fmla="*/ 28 h 652"/>
                  <a:gd name="T8" fmla="*/ 2014 w 2014"/>
                  <a:gd name="T9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4" h="652">
                    <a:moveTo>
                      <a:pt x="0" y="652"/>
                    </a:moveTo>
                    <a:cubicBezTo>
                      <a:pt x="134" y="623"/>
                      <a:pt x="269" y="595"/>
                      <a:pt x="454" y="510"/>
                    </a:cubicBezTo>
                    <a:cubicBezTo>
                      <a:pt x="638" y="425"/>
                      <a:pt x="879" y="222"/>
                      <a:pt x="1106" y="142"/>
                    </a:cubicBezTo>
                    <a:cubicBezTo>
                      <a:pt x="1333" y="62"/>
                      <a:pt x="1664" y="52"/>
                      <a:pt x="1815" y="28"/>
                    </a:cubicBezTo>
                    <a:cubicBezTo>
                      <a:pt x="1966" y="5"/>
                      <a:pt x="1990" y="2"/>
                      <a:pt x="2014" y="0"/>
                    </a:cubicBezTo>
                  </a:path>
                </a:pathLst>
              </a:custGeom>
              <a:noFill/>
              <a:ln w="6350" cap="flat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9"/>
              <p:cNvSpPr>
                <a:spLocks noEditPoints="1"/>
              </p:cNvSpPr>
              <p:nvPr/>
            </p:nvSpPr>
            <p:spPr bwMode="auto">
              <a:xfrm>
                <a:off x="4935538" y="2426116"/>
                <a:ext cx="3249341" cy="416293"/>
              </a:xfrm>
              <a:custGeom>
                <a:avLst/>
                <a:gdLst>
                  <a:gd name="T0" fmla="*/ 25 w 2014"/>
                  <a:gd name="T1" fmla="*/ 453 h 457"/>
                  <a:gd name="T2" fmla="*/ 75 w 2014"/>
                  <a:gd name="T3" fmla="*/ 442 h 457"/>
                  <a:gd name="T4" fmla="*/ 114 w 2014"/>
                  <a:gd name="T5" fmla="*/ 436 h 457"/>
                  <a:gd name="T6" fmla="*/ 128 w 2014"/>
                  <a:gd name="T7" fmla="*/ 437 h 457"/>
                  <a:gd name="T8" fmla="*/ 149 w 2014"/>
                  <a:gd name="T9" fmla="*/ 430 h 457"/>
                  <a:gd name="T10" fmla="*/ 208 w 2014"/>
                  <a:gd name="T11" fmla="*/ 419 h 457"/>
                  <a:gd name="T12" fmla="*/ 238 w 2014"/>
                  <a:gd name="T13" fmla="*/ 416 h 457"/>
                  <a:gd name="T14" fmla="*/ 272 w 2014"/>
                  <a:gd name="T15" fmla="*/ 404 h 457"/>
                  <a:gd name="T16" fmla="*/ 297 w 2014"/>
                  <a:gd name="T17" fmla="*/ 399 h 457"/>
                  <a:gd name="T18" fmla="*/ 355 w 2014"/>
                  <a:gd name="T19" fmla="*/ 384 h 457"/>
                  <a:gd name="T20" fmla="*/ 385 w 2014"/>
                  <a:gd name="T21" fmla="*/ 379 h 457"/>
                  <a:gd name="T22" fmla="*/ 395 w 2014"/>
                  <a:gd name="T23" fmla="*/ 376 h 457"/>
                  <a:gd name="T24" fmla="*/ 442 w 2014"/>
                  <a:gd name="T25" fmla="*/ 358 h 457"/>
                  <a:gd name="T26" fmla="*/ 481 w 2014"/>
                  <a:gd name="T27" fmla="*/ 349 h 457"/>
                  <a:gd name="T28" fmla="*/ 525 w 2014"/>
                  <a:gd name="T29" fmla="*/ 329 h 457"/>
                  <a:gd name="T30" fmla="*/ 538 w 2014"/>
                  <a:gd name="T31" fmla="*/ 327 h 457"/>
                  <a:gd name="T32" fmla="*/ 584 w 2014"/>
                  <a:gd name="T33" fmla="*/ 305 h 457"/>
                  <a:gd name="T34" fmla="*/ 607 w 2014"/>
                  <a:gd name="T35" fmla="*/ 295 h 457"/>
                  <a:gd name="T36" fmla="*/ 666 w 2014"/>
                  <a:gd name="T37" fmla="*/ 269 h 457"/>
                  <a:gd name="T38" fmla="*/ 677 w 2014"/>
                  <a:gd name="T39" fmla="*/ 268 h 457"/>
                  <a:gd name="T40" fmla="*/ 737 w 2014"/>
                  <a:gd name="T41" fmla="*/ 241 h 457"/>
                  <a:gd name="T42" fmla="*/ 781 w 2014"/>
                  <a:gd name="T43" fmla="*/ 217 h 457"/>
                  <a:gd name="T44" fmla="*/ 814 w 2014"/>
                  <a:gd name="T45" fmla="*/ 203 h 457"/>
                  <a:gd name="T46" fmla="*/ 849 w 2014"/>
                  <a:gd name="T47" fmla="*/ 192 h 457"/>
                  <a:gd name="T48" fmla="*/ 891 w 2014"/>
                  <a:gd name="T49" fmla="*/ 171 h 457"/>
                  <a:gd name="T50" fmla="*/ 909 w 2014"/>
                  <a:gd name="T51" fmla="*/ 167 h 457"/>
                  <a:gd name="T52" fmla="*/ 954 w 2014"/>
                  <a:gd name="T53" fmla="*/ 146 h 457"/>
                  <a:gd name="T54" fmla="*/ 978 w 2014"/>
                  <a:gd name="T55" fmla="*/ 137 h 457"/>
                  <a:gd name="T56" fmla="*/ 1027 w 2014"/>
                  <a:gd name="T57" fmla="*/ 125 h 457"/>
                  <a:gd name="T58" fmla="*/ 1074 w 2014"/>
                  <a:gd name="T59" fmla="*/ 107 h 457"/>
                  <a:gd name="T60" fmla="*/ 1107 w 2014"/>
                  <a:gd name="T61" fmla="*/ 102 h 457"/>
                  <a:gd name="T62" fmla="*/ 1123 w 2014"/>
                  <a:gd name="T63" fmla="*/ 94 h 457"/>
                  <a:gd name="T64" fmla="*/ 1187 w 2014"/>
                  <a:gd name="T65" fmla="*/ 81 h 457"/>
                  <a:gd name="T66" fmla="*/ 1222 w 2014"/>
                  <a:gd name="T67" fmla="*/ 75 h 457"/>
                  <a:gd name="T68" fmla="*/ 1247 w 2014"/>
                  <a:gd name="T69" fmla="*/ 71 h 457"/>
                  <a:gd name="T70" fmla="*/ 1298 w 2014"/>
                  <a:gd name="T71" fmla="*/ 68 h 457"/>
                  <a:gd name="T72" fmla="*/ 1362 w 2014"/>
                  <a:gd name="T73" fmla="*/ 60 h 457"/>
                  <a:gd name="T74" fmla="*/ 1412 w 2014"/>
                  <a:gd name="T75" fmla="*/ 51 h 457"/>
                  <a:gd name="T76" fmla="*/ 1448 w 2014"/>
                  <a:gd name="T77" fmla="*/ 48 h 457"/>
                  <a:gd name="T78" fmla="*/ 1473 w 2014"/>
                  <a:gd name="T79" fmla="*/ 45 h 457"/>
                  <a:gd name="T80" fmla="*/ 1538 w 2014"/>
                  <a:gd name="T81" fmla="*/ 44 h 457"/>
                  <a:gd name="T82" fmla="*/ 1573 w 2014"/>
                  <a:gd name="T83" fmla="*/ 38 h 457"/>
                  <a:gd name="T84" fmla="*/ 1613 w 2014"/>
                  <a:gd name="T85" fmla="*/ 38 h 457"/>
                  <a:gd name="T86" fmla="*/ 1624 w 2014"/>
                  <a:gd name="T87" fmla="*/ 34 h 457"/>
                  <a:gd name="T88" fmla="*/ 1688 w 2014"/>
                  <a:gd name="T89" fmla="*/ 29 h 457"/>
                  <a:gd name="T90" fmla="*/ 1699 w 2014"/>
                  <a:gd name="T91" fmla="*/ 32 h 457"/>
                  <a:gd name="T92" fmla="*/ 1749 w 2014"/>
                  <a:gd name="T93" fmla="*/ 25 h 457"/>
                  <a:gd name="T94" fmla="*/ 1789 w 2014"/>
                  <a:gd name="T95" fmla="*/ 22 h 457"/>
                  <a:gd name="T96" fmla="*/ 1801 w 2014"/>
                  <a:gd name="T97" fmla="*/ 24 h 457"/>
                  <a:gd name="T98" fmla="*/ 1824 w 2014"/>
                  <a:gd name="T99" fmla="*/ 18 h 457"/>
                  <a:gd name="T100" fmla="*/ 1877 w 2014"/>
                  <a:gd name="T101" fmla="*/ 12 h 457"/>
                  <a:gd name="T102" fmla="*/ 1907 w 2014"/>
                  <a:gd name="T103" fmla="*/ 9 h 457"/>
                  <a:gd name="T104" fmla="*/ 1939 w 2014"/>
                  <a:gd name="T105" fmla="*/ 6 h 457"/>
                  <a:gd name="T106" fmla="*/ 1962 w 2014"/>
                  <a:gd name="T107" fmla="*/ 4 h 457"/>
                  <a:gd name="T108" fmla="*/ 1976 w 2014"/>
                  <a:gd name="T109" fmla="*/ 2 h 457"/>
                  <a:gd name="T110" fmla="*/ 1977 w 2014"/>
                  <a:gd name="T111" fmla="*/ 6 h 457"/>
                  <a:gd name="T112" fmla="*/ 2005 w 2014"/>
                  <a:gd name="T113" fmla="*/ 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14" h="457">
                    <a:moveTo>
                      <a:pt x="0" y="453"/>
                    </a:moveTo>
                    <a:lnTo>
                      <a:pt x="14" y="451"/>
                    </a:lnTo>
                    <a:lnTo>
                      <a:pt x="14" y="455"/>
                    </a:lnTo>
                    <a:lnTo>
                      <a:pt x="0" y="457"/>
                    </a:lnTo>
                    <a:lnTo>
                      <a:pt x="0" y="453"/>
                    </a:lnTo>
                    <a:close/>
                    <a:moveTo>
                      <a:pt x="25" y="449"/>
                    </a:moveTo>
                    <a:lnTo>
                      <a:pt x="39" y="447"/>
                    </a:lnTo>
                    <a:lnTo>
                      <a:pt x="39" y="451"/>
                    </a:lnTo>
                    <a:lnTo>
                      <a:pt x="25" y="453"/>
                    </a:lnTo>
                    <a:lnTo>
                      <a:pt x="25" y="449"/>
                    </a:lnTo>
                    <a:close/>
                    <a:moveTo>
                      <a:pt x="50" y="446"/>
                    </a:moveTo>
                    <a:lnTo>
                      <a:pt x="50" y="446"/>
                    </a:lnTo>
                    <a:lnTo>
                      <a:pt x="64" y="443"/>
                    </a:lnTo>
                    <a:lnTo>
                      <a:pt x="64" y="447"/>
                    </a:lnTo>
                    <a:lnTo>
                      <a:pt x="51" y="449"/>
                    </a:lnTo>
                    <a:lnTo>
                      <a:pt x="50" y="449"/>
                    </a:lnTo>
                    <a:lnTo>
                      <a:pt x="50" y="446"/>
                    </a:lnTo>
                    <a:close/>
                    <a:moveTo>
                      <a:pt x="75" y="442"/>
                    </a:moveTo>
                    <a:lnTo>
                      <a:pt x="76" y="442"/>
                    </a:lnTo>
                    <a:lnTo>
                      <a:pt x="89" y="440"/>
                    </a:lnTo>
                    <a:lnTo>
                      <a:pt x="89" y="443"/>
                    </a:lnTo>
                    <a:lnTo>
                      <a:pt x="76" y="445"/>
                    </a:lnTo>
                    <a:lnTo>
                      <a:pt x="75" y="445"/>
                    </a:lnTo>
                    <a:lnTo>
                      <a:pt x="75" y="442"/>
                    </a:lnTo>
                    <a:close/>
                    <a:moveTo>
                      <a:pt x="99" y="438"/>
                    </a:moveTo>
                    <a:lnTo>
                      <a:pt x="101" y="438"/>
                    </a:lnTo>
                    <a:lnTo>
                      <a:pt x="114" y="436"/>
                    </a:lnTo>
                    <a:lnTo>
                      <a:pt x="114" y="439"/>
                    </a:lnTo>
                    <a:lnTo>
                      <a:pt x="102" y="441"/>
                    </a:lnTo>
                    <a:lnTo>
                      <a:pt x="100" y="441"/>
                    </a:lnTo>
                    <a:lnTo>
                      <a:pt x="99" y="438"/>
                    </a:lnTo>
                    <a:close/>
                    <a:moveTo>
                      <a:pt x="124" y="434"/>
                    </a:moveTo>
                    <a:lnTo>
                      <a:pt x="127" y="433"/>
                    </a:lnTo>
                    <a:lnTo>
                      <a:pt x="138" y="431"/>
                    </a:lnTo>
                    <a:lnTo>
                      <a:pt x="139" y="435"/>
                    </a:lnTo>
                    <a:lnTo>
                      <a:pt x="128" y="437"/>
                    </a:lnTo>
                    <a:lnTo>
                      <a:pt x="125" y="437"/>
                    </a:lnTo>
                    <a:lnTo>
                      <a:pt x="124" y="434"/>
                    </a:lnTo>
                    <a:close/>
                    <a:moveTo>
                      <a:pt x="149" y="430"/>
                    </a:moveTo>
                    <a:lnTo>
                      <a:pt x="154" y="429"/>
                    </a:lnTo>
                    <a:lnTo>
                      <a:pt x="163" y="427"/>
                    </a:lnTo>
                    <a:lnTo>
                      <a:pt x="164" y="431"/>
                    </a:lnTo>
                    <a:lnTo>
                      <a:pt x="154" y="432"/>
                    </a:lnTo>
                    <a:lnTo>
                      <a:pt x="150" y="433"/>
                    </a:lnTo>
                    <a:lnTo>
                      <a:pt x="149" y="430"/>
                    </a:lnTo>
                    <a:close/>
                    <a:moveTo>
                      <a:pt x="174" y="425"/>
                    </a:moveTo>
                    <a:lnTo>
                      <a:pt x="181" y="424"/>
                    </a:lnTo>
                    <a:lnTo>
                      <a:pt x="188" y="422"/>
                    </a:lnTo>
                    <a:lnTo>
                      <a:pt x="189" y="426"/>
                    </a:lnTo>
                    <a:lnTo>
                      <a:pt x="181" y="427"/>
                    </a:lnTo>
                    <a:lnTo>
                      <a:pt x="175" y="429"/>
                    </a:lnTo>
                    <a:lnTo>
                      <a:pt x="174" y="425"/>
                    </a:lnTo>
                    <a:close/>
                    <a:moveTo>
                      <a:pt x="199" y="420"/>
                    </a:moveTo>
                    <a:lnTo>
                      <a:pt x="208" y="419"/>
                    </a:lnTo>
                    <a:lnTo>
                      <a:pt x="213" y="418"/>
                    </a:lnTo>
                    <a:lnTo>
                      <a:pt x="213" y="421"/>
                    </a:lnTo>
                    <a:lnTo>
                      <a:pt x="209" y="422"/>
                    </a:lnTo>
                    <a:lnTo>
                      <a:pt x="199" y="424"/>
                    </a:lnTo>
                    <a:lnTo>
                      <a:pt x="199" y="420"/>
                    </a:lnTo>
                    <a:close/>
                    <a:moveTo>
                      <a:pt x="223" y="415"/>
                    </a:moveTo>
                    <a:lnTo>
                      <a:pt x="236" y="413"/>
                    </a:lnTo>
                    <a:lnTo>
                      <a:pt x="237" y="412"/>
                    </a:lnTo>
                    <a:lnTo>
                      <a:pt x="238" y="416"/>
                    </a:lnTo>
                    <a:lnTo>
                      <a:pt x="236" y="416"/>
                    </a:lnTo>
                    <a:lnTo>
                      <a:pt x="224" y="419"/>
                    </a:lnTo>
                    <a:lnTo>
                      <a:pt x="223" y="415"/>
                    </a:lnTo>
                    <a:close/>
                    <a:moveTo>
                      <a:pt x="248" y="410"/>
                    </a:moveTo>
                    <a:lnTo>
                      <a:pt x="262" y="407"/>
                    </a:lnTo>
                    <a:lnTo>
                      <a:pt x="263" y="410"/>
                    </a:lnTo>
                    <a:lnTo>
                      <a:pt x="249" y="414"/>
                    </a:lnTo>
                    <a:lnTo>
                      <a:pt x="248" y="410"/>
                    </a:lnTo>
                    <a:close/>
                    <a:moveTo>
                      <a:pt x="272" y="404"/>
                    </a:moveTo>
                    <a:lnTo>
                      <a:pt x="286" y="401"/>
                    </a:lnTo>
                    <a:lnTo>
                      <a:pt x="287" y="405"/>
                    </a:lnTo>
                    <a:lnTo>
                      <a:pt x="273" y="408"/>
                    </a:lnTo>
                    <a:lnTo>
                      <a:pt x="272" y="404"/>
                    </a:lnTo>
                    <a:close/>
                    <a:moveTo>
                      <a:pt x="297" y="399"/>
                    </a:moveTo>
                    <a:lnTo>
                      <a:pt x="311" y="395"/>
                    </a:lnTo>
                    <a:lnTo>
                      <a:pt x="312" y="399"/>
                    </a:lnTo>
                    <a:lnTo>
                      <a:pt x="298" y="402"/>
                    </a:lnTo>
                    <a:lnTo>
                      <a:pt x="297" y="399"/>
                    </a:lnTo>
                    <a:close/>
                    <a:moveTo>
                      <a:pt x="321" y="393"/>
                    </a:moveTo>
                    <a:lnTo>
                      <a:pt x="324" y="392"/>
                    </a:lnTo>
                    <a:lnTo>
                      <a:pt x="335" y="389"/>
                    </a:lnTo>
                    <a:lnTo>
                      <a:pt x="336" y="392"/>
                    </a:lnTo>
                    <a:lnTo>
                      <a:pt x="325" y="396"/>
                    </a:lnTo>
                    <a:lnTo>
                      <a:pt x="322" y="396"/>
                    </a:lnTo>
                    <a:lnTo>
                      <a:pt x="321" y="393"/>
                    </a:lnTo>
                    <a:close/>
                    <a:moveTo>
                      <a:pt x="346" y="386"/>
                    </a:moveTo>
                    <a:lnTo>
                      <a:pt x="355" y="384"/>
                    </a:lnTo>
                    <a:lnTo>
                      <a:pt x="360" y="382"/>
                    </a:lnTo>
                    <a:lnTo>
                      <a:pt x="361" y="386"/>
                    </a:lnTo>
                    <a:lnTo>
                      <a:pt x="356" y="387"/>
                    </a:lnTo>
                    <a:lnTo>
                      <a:pt x="347" y="390"/>
                    </a:lnTo>
                    <a:lnTo>
                      <a:pt x="346" y="386"/>
                    </a:lnTo>
                    <a:close/>
                    <a:moveTo>
                      <a:pt x="370" y="380"/>
                    </a:moveTo>
                    <a:lnTo>
                      <a:pt x="370" y="379"/>
                    </a:lnTo>
                    <a:lnTo>
                      <a:pt x="384" y="376"/>
                    </a:lnTo>
                    <a:lnTo>
                      <a:pt x="385" y="379"/>
                    </a:lnTo>
                    <a:lnTo>
                      <a:pt x="371" y="383"/>
                    </a:lnTo>
                    <a:lnTo>
                      <a:pt x="371" y="383"/>
                    </a:lnTo>
                    <a:lnTo>
                      <a:pt x="370" y="380"/>
                    </a:lnTo>
                    <a:close/>
                    <a:moveTo>
                      <a:pt x="394" y="373"/>
                    </a:moveTo>
                    <a:lnTo>
                      <a:pt x="403" y="370"/>
                    </a:lnTo>
                    <a:lnTo>
                      <a:pt x="408" y="369"/>
                    </a:lnTo>
                    <a:lnTo>
                      <a:pt x="409" y="372"/>
                    </a:lnTo>
                    <a:lnTo>
                      <a:pt x="404" y="374"/>
                    </a:lnTo>
                    <a:lnTo>
                      <a:pt x="395" y="376"/>
                    </a:lnTo>
                    <a:lnTo>
                      <a:pt x="394" y="373"/>
                    </a:lnTo>
                    <a:close/>
                    <a:moveTo>
                      <a:pt x="418" y="365"/>
                    </a:moveTo>
                    <a:lnTo>
                      <a:pt x="419" y="365"/>
                    </a:lnTo>
                    <a:lnTo>
                      <a:pt x="432" y="361"/>
                    </a:lnTo>
                    <a:lnTo>
                      <a:pt x="433" y="365"/>
                    </a:lnTo>
                    <a:lnTo>
                      <a:pt x="420" y="369"/>
                    </a:lnTo>
                    <a:lnTo>
                      <a:pt x="419" y="369"/>
                    </a:lnTo>
                    <a:lnTo>
                      <a:pt x="418" y="365"/>
                    </a:lnTo>
                    <a:close/>
                    <a:moveTo>
                      <a:pt x="442" y="358"/>
                    </a:moveTo>
                    <a:lnTo>
                      <a:pt x="453" y="355"/>
                    </a:lnTo>
                    <a:lnTo>
                      <a:pt x="456" y="354"/>
                    </a:lnTo>
                    <a:lnTo>
                      <a:pt x="457" y="357"/>
                    </a:lnTo>
                    <a:lnTo>
                      <a:pt x="454" y="358"/>
                    </a:lnTo>
                    <a:lnTo>
                      <a:pt x="444" y="361"/>
                    </a:lnTo>
                    <a:lnTo>
                      <a:pt x="442" y="358"/>
                    </a:lnTo>
                    <a:close/>
                    <a:moveTo>
                      <a:pt x="466" y="350"/>
                    </a:moveTo>
                    <a:lnTo>
                      <a:pt x="480" y="345"/>
                    </a:lnTo>
                    <a:lnTo>
                      <a:pt x="481" y="349"/>
                    </a:lnTo>
                    <a:lnTo>
                      <a:pt x="468" y="353"/>
                    </a:lnTo>
                    <a:lnTo>
                      <a:pt x="466" y="350"/>
                    </a:lnTo>
                    <a:close/>
                    <a:moveTo>
                      <a:pt x="490" y="342"/>
                    </a:moveTo>
                    <a:lnTo>
                      <a:pt x="504" y="337"/>
                    </a:lnTo>
                    <a:lnTo>
                      <a:pt x="505" y="340"/>
                    </a:lnTo>
                    <a:lnTo>
                      <a:pt x="491" y="345"/>
                    </a:lnTo>
                    <a:lnTo>
                      <a:pt x="490" y="342"/>
                    </a:lnTo>
                    <a:close/>
                    <a:moveTo>
                      <a:pt x="514" y="333"/>
                    </a:moveTo>
                    <a:lnTo>
                      <a:pt x="525" y="329"/>
                    </a:lnTo>
                    <a:lnTo>
                      <a:pt x="527" y="328"/>
                    </a:lnTo>
                    <a:lnTo>
                      <a:pt x="529" y="331"/>
                    </a:lnTo>
                    <a:lnTo>
                      <a:pt x="526" y="332"/>
                    </a:lnTo>
                    <a:lnTo>
                      <a:pt x="515" y="336"/>
                    </a:lnTo>
                    <a:lnTo>
                      <a:pt x="514" y="333"/>
                    </a:lnTo>
                    <a:close/>
                    <a:moveTo>
                      <a:pt x="537" y="324"/>
                    </a:moveTo>
                    <a:lnTo>
                      <a:pt x="550" y="319"/>
                    </a:lnTo>
                    <a:lnTo>
                      <a:pt x="552" y="322"/>
                    </a:lnTo>
                    <a:lnTo>
                      <a:pt x="538" y="327"/>
                    </a:lnTo>
                    <a:lnTo>
                      <a:pt x="537" y="324"/>
                    </a:lnTo>
                    <a:close/>
                    <a:moveTo>
                      <a:pt x="561" y="314"/>
                    </a:moveTo>
                    <a:lnTo>
                      <a:pt x="562" y="314"/>
                    </a:lnTo>
                    <a:lnTo>
                      <a:pt x="574" y="309"/>
                    </a:lnTo>
                    <a:lnTo>
                      <a:pt x="575" y="312"/>
                    </a:lnTo>
                    <a:lnTo>
                      <a:pt x="564" y="317"/>
                    </a:lnTo>
                    <a:lnTo>
                      <a:pt x="562" y="318"/>
                    </a:lnTo>
                    <a:lnTo>
                      <a:pt x="561" y="314"/>
                    </a:lnTo>
                    <a:close/>
                    <a:moveTo>
                      <a:pt x="584" y="305"/>
                    </a:moveTo>
                    <a:lnTo>
                      <a:pt x="597" y="299"/>
                    </a:lnTo>
                    <a:lnTo>
                      <a:pt x="598" y="302"/>
                    </a:lnTo>
                    <a:lnTo>
                      <a:pt x="585" y="308"/>
                    </a:lnTo>
                    <a:lnTo>
                      <a:pt x="584" y="305"/>
                    </a:lnTo>
                    <a:close/>
                    <a:moveTo>
                      <a:pt x="607" y="295"/>
                    </a:moveTo>
                    <a:lnTo>
                      <a:pt x="620" y="289"/>
                    </a:lnTo>
                    <a:lnTo>
                      <a:pt x="622" y="292"/>
                    </a:lnTo>
                    <a:lnTo>
                      <a:pt x="608" y="298"/>
                    </a:lnTo>
                    <a:lnTo>
                      <a:pt x="607" y="295"/>
                    </a:lnTo>
                    <a:close/>
                    <a:moveTo>
                      <a:pt x="630" y="285"/>
                    </a:moveTo>
                    <a:lnTo>
                      <a:pt x="641" y="280"/>
                    </a:lnTo>
                    <a:lnTo>
                      <a:pt x="643" y="279"/>
                    </a:lnTo>
                    <a:lnTo>
                      <a:pt x="645" y="282"/>
                    </a:lnTo>
                    <a:lnTo>
                      <a:pt x="642" y="283"/>
                    </a:lnTo>
                    <a:lnTo>
                      <a:pt x="631" y="288"/>
                    </a:lnTo>
                    <a:lnTo>
                      <a:pt x="630" y="285"/>
                    </a:lnTo>
                    <a:close/>
                    <a:moveTo>
                      <a:pt x="653" y="275"/>
                    </a:moveTo>
                    <a:lnTo>
                      <a:pt x="666" y="269"/>
                    </a:lnTo>
                    <a:lnTo>
                      <a:pt x="668" y="272"/>
                    </a:lnTo>
                    <a:lnTo>
                      <a:pt x="655" y="278"/>
                    </a:lnTo>
                    <a:lnTo>
                      <a:pt x="653" y="275"/>
                    </a:lnTo>
                    <a:close/>
                    <a:moveTo>
                      <a:pt x="676" y="264"/>
                    </a:moveTo>
                    <a:lnTo>
                      <a:pt x="681" y="262"/>
                    </a:lnTo>
                    <a:lnTo>
                      <a:pt x="689" y="258"/>
                    </a:lnTo>
                    <a:lnTo>
                      <a:pt x="691" y="262"/>
                    </a:lnTo>
                    <a:lnTo>
                      <a:pt x="682" y="266"/>
                    </a:lnTo>
                    <a:lnTo>
                      <a:pt x="677" y="268"/>
                    </a:lnTo>
                    <a:lnTo>
                      <a:pt x="676" y="264"/>
                    </a:lnTo>
                    <a:close/>
                    <a:moveTo>
                      <a:pt x="699" y="254"/>
                    </a:moveTo>
                    <a:lnTo>
                      <a:pt x="712" y="248"/>
                    </a:lnTo>
                    <a:lnTo>
                      <a:pt x="714" y="251"/>
                    </a:lnTo>
                    <a:lnTo>
                      <a:pt x="701" y="257"/>
                    </a:lnTo>
                    <a:lnTo>
                      <a:pt x="699" y="254"/>
                    </a:lnTo>
                    <a:close/>
                    <a:moveTo>
                      <a:pt x="722" y="244"/>
                    </a:moveTo>
                    <a:lnTo>
                      <a:pt x="735" y="238"/>
                    </a:lnTo>
                    <a:lnTo>
                      <a:pt x="737" y="241"/>
                    </a:lnTo>
                    <a:lnTo>
                      <a:pt x="723" y="247"/>
                    </a:lnTo>
                    <a:lnTo>
                      <a:pt x="722" y="244"/>
                    </a:lnTo>
                    <a:close/>
                    <a:moveTo>
                      <a:pt x="745" y="233"/>
                    </a:moveTo>
                    <a:lnTo>
                      <a:pt x="758" y="227"/>
                    </a:lnTo>
                    <a:lnTo>
                      <a:pt x="760" y="231"/>
                    </a:lnTo>
                    <a:lnTo>
                      <a:pt x="746" y="237"/>
                    </a:lnTo>
                    <a:lnTo>
                      <a:pt x="745" y="233"/>
                    </a:lnTo>
                    <a:close/>
                    <a:moveTo>
                      <a:pt x="768" y="223"/>
                    </a:moveTo>
                    <a:lnTo>
                      <a:pt x="781" y="217"/>
                    </a:lnTo>
                    <a:lnTo>
                      <a:pt x="783" y="221"/>
                    </a:lnTo>
                    <a:lnTo>
                      <a:pt x="770" y="226"/>
                    </a:lnTo>
                    <a:lnTo>
                      <a:pt x="768" y="223"/>
                    </a:lnTo>
                    <a:close/>
                    <a:moveTo>
                      <a:pt x="791" y="213"/>
                    </a:moveTo>
                    <a:lnTo>
                      <a:pt x="804" y="207"/>
                    </a:lnTo>
                    <a:lnTo>
                      <a:pt x="806" y="211"/>
                    </a:lnTo>
                    <a:lnTo>
                      <a:pt x="793" y="216"/>
                    </a:lnTo>
                    <a:lnTo>
                      <a:pt x="791" y="213"/>
                    </a:lnTo>
                    <a:close/>
                    <a:moveTo>
                      <a:pt x="814" y="203"/>
                    </a:moveTo>
                    <a:lnTo>
                      <a:pt x="828" y="197"/>
                    </a:lnTo>
                    <a:lnTo>
                      <a:pt x="829" y="201"/>
                    </a:lnTo>
                    <a:lnTo>
                      <a:pt x="816" y="206"/>
                    </a:lnTo>
                    <a:lnTo>
                      <a:pt x="814" y="203"/>
                    </a:lnTo>
                    <a:close/>
                    <a:moveTo>
                      <a:pt x="837" y="193"/>
                    </a:moveTo>
                    <a:lnTo>
                      <a:pt x="848" y="188"/>
                    </a:lnTo>
                    <a:lnTo>
                      <a:pt x="851" y="187"/>
                    </a:lnTo>
                    <a:lnTo>
                      <a:pt x="852" y="191"/>
                    </a:lnTo>
                    <a:lnTo>
                      <a:pt x="849" y="192"/>
                    </a:lnTo>
                    <a:lnTo>
                      <a:pt x="839" y="196"/>
                    </a:lnTo>
                    <a:lnTo>
                      <a:pt x="837" y="193"/>
                    </a:lnTo>
                    <a:close/>
                    <a:moveTo>
                      <a:pt x="861" y="183"/>
                    </a:moveTo>
                    <a:lnTo>
                      <a:pt x="874" y="178"/>
                    </a:lnTo>
                    <a:lnTo>
                      <a:pt x="875" y="181"/>
                    </a:lnTo>
                    <a:lnTo>
                      <a:pt x="862" y="186"/>
                    </a:lnTo>
                    <a:lnTo>
                      <a:pt x="861" y="183"/>
                    </a:lnTo>
                    <a:close/>
                    <a:moveTo>
                      <a:pt x="884" y="173"/>
                    </a:moveTo>
                    <a:lnTo>
                      <a:pt x="891" y="171"/>
                    </a:lnTo>
                    <a:lnTo>
                      <a:pt x="897" y="168"/>
                    </a:lnTo>
                    <a:lnTo>
                      <a:pt x="899" y="171"/>
                    </a:lnTo>
                    <a:lnTo>
                      <a:pt x="892" y="174"/>
                    </a:lnTo>
                    <a:lnTo>
                      <a:pt x="885" y="177"/>
                    </a:lnTo>
                    <a:lnTo>
                      <a:pt x="884" y="173"/>
                    </a:lnTo>
                    <a:close/>
                    <a:moveTo>
                      <a:pt x="907" y="164"/>
                    </a:moveTo>
                    <a:lnTo>
                      <a:pt x="921" y="159"/>
                    </a:lnTo>
                    <a:lnTo>
                      <a:pt x="922" y="162"/>
                    </a:lnTo>
                    <a:lnTo>
                      <a:pt x="909" y="167"/>
                    </a:lnTo>
                    <a:lnTo>
                      <a:pt x="907" y="164"/>
                    </a:lnTo>
                    <a:close/>
                    <a:moveTo>
                      <a:pt x="931" y="155"/>
                    </a:moveTo>
                    <a:lnTo>
                      <a:pt x="934" y="154"/>
                    </a:lnTo>
                    <a:lnTo>
                      <a:pt x="944" y="150"/>
                    </a:lnTo>
                    <a:lnTo>
                      <a:pt x="946" y="153"/>
                    </a:lnTo>
                    <a:lnTo>
                      <a:pt x="935" y="157"/>
                    </a:lnTo>
                    <a:lnTo>
                      <a:pt x="932" y="158"/>
                    </a:lnTo>
                    <a:lnTo>
                      <a:pt x="931" y="155"/>
                    </a:lnTo>
                    <a:close/>
                    <a:moveTo>
                      <a:pt x="954" y="146"/>
                    </a:moveTo>
                    <a:lnTo>
                      <a:pt x="968" y="141"/>
                    </a:lnTo>
                    <a:lnTo>
                      <a:pt x="969" y="144"/>
                    </a:lnTo>
                    <a:lnTo>
                      <a:pt x="956" y="149"/>
                    </a:lnTo>
                    <a:lnTo>
                      <a:pt x="954" y="146"/>
                    </a:lnTo>
                    <a:close/>
                    <a:moveTo>
                      <a:pt x="978" y="137"/>
                    </a:moveTo>
                    <a:lnTo>
                      <a:pt x="992" y="133"/>
                    </a:lnTo>
                    <a:lnTo>
                      <a:pt x="993" y="136"/>
                    </a:lnTo>
                    <a:lnTo>
                      <a:pt x="979" y="141"/>
                    </a:lnTo>
                    <a:lnTo>
                      <a:pt x="978" y="137"/>
                    </a:lnTo>
                    <a:close/>
                    <a:moveTo>
                      <a:pt x="1002" y="129"/>
                    </a:moveTo>
                    <a:lnTo>
                      <a:pt x="1016" y="124"/>
                    </a:lnTo>
                    <a:lnTo>
                      <a:pt x="1017" y="128"/>
                    </a:lnTo>
                    <a:lnTo>
                      <a:pt x="1003" y="132"/>
                    </a:lnTo>
                    <a:lnTo>
                      <a:pt x="1002" y="129"/>
                    </a:lnTo>
                    <a:close/>
                    <a:moveTo>
                      <a:pt x="1026" y="121"/>
                    </a:moveTo>
                    <a:lnTo>
                      <a:pt x="1040" y="117"/>
                    </a:lnTo>
                    <a:lnTo>
                      <a:pt x="1041" y="120"/>
                    </a:lnTo>
                    <a:lnTo>
                      <a:pt x="1027" y="125"/>
                    </a:lnTo>
                    <a:lnTo>
                      <a:pt x="1026" y="121"/>
                    </a:lnTo>
                    <a:close/>
                    <a:moveTo>
                      <a:pt x="1050" y="114"/>
                    </a:moveTo>
                    <a:lnTo>
                      <a:pt x="1063" y="110"/>
                    </a:lnTo>
                    <a:lnTo>
                      <a:pt x="1064" y="109"/>
                    </a:lnTo>
                    <a:lnTo>
                      <a:pt x="1065" y="113"/>
                    </a:lnTo>
                    <a:lnTo>
                      <a:pt x="1064" y="113"/>
                    </a:lnTo>
                    <a:lnTo>
                      <a:pt x="1051" y="117"/>
                    </a:lnTo>
                    <a:lnTo>
                      <a:pt x="1050" y="114"/>
                    </a:lnTo>
                    <a:close/>
                    <a:moveTo>
                      <a:pt x="1074" y="107"/>
                    </a:moveTo>
                    <a:lnTo>
                      <a:pt x="1088" y="103"/>
                    </a:lnTo>
                    <a:lnTo>
                      <a:pt x="1089" y="106"/>
                    </a:lnTo>
                    <a:lnTo>
                      <a:pt x="1075" y="110"/>
                    </a:lnTo>
                    <a:lnTo>
                      <a:pt x="1074" y="107"/>
                    </a:lnTo>
                    <a:close/>
                    <a:moveTo>
                      <a:pt x="1099" y="100"/>
                    </a:moveTo>
                    <a:lnTo>
                      <a:pt x="1106" y="98"/>
                    </a:lnTo>
                    <a:lnTo>
                      <a:pt x="1113" y="97"/>
                    </a:lnTo>
                    <a:lnTo>
                      <a:pt x="1113" y="100"/>
                    </a:lnTo>
                    <a:lnTo>
                      <a:pt x="1107" y="102"/>
                    </a:lnTo>
                    <a:lnTo>
                      <a:pt x="1100" y="104"/>
                    </a:lnTo>
                    <a:lnTo>
                      <a:pt x="1099" y="100"/>
                    </a:lnTo>
                    <a:close/>
                    <a:moveTo>
                      <a:pt x="1123" y="94"/>
                    </a:moveTo>
                    <a:lnTo>
                      <a:pt x="1127" y="93"/>
                    </a:lnTo>
                    <a:lnTo>
                      <a:pt x="1137" y="91"/>
                    </a:lnTo>
                    <a:lnTo>
                      <a:pt x="1138" y="95"/>
                    </a:lnTo>
                    <a:lnTo>
                      <a:pt x="1128" y="97"/>
                    </a:lnTo>
                    <a:lnTo>
                      <a:pt x="1124" y="98"/>
                    </a:lnTo>
                    <a:lnTo>
                      <a:pt x="1123" y="94"/>
                    </a:lnTo>
                    <a:close/>
                    <a:moveTo>
                      <a:pt x="1148" y="89"/>
                    </a:moveTo>
                    <a:lnTo>
                      <a:pt x="1149" y="88"/>
                    </a:lnTo>
                    <a:lnTo>
                      <a:pt x="1162" y="86"/>
                    </a:lnTo>
                    <a:lnTo>
                      <a:pt x="1163" y="90"/>
                    </a:lnTo>
                    <a:lnTo>
                      <a:pt x="1150" y="92"/>
                    </a:lnTo>
                    <a:lnTo>
                      <a:pt x="1149" y="92"/>
                    </a:lnTo>
                    <a:lnTo>
                      <a:pt x="1148" y="89"/>
                    </a:lnTo>
                    <a:close/>
                    <a:moveTo>
                      <a:pt x="1173" y="84"/>
                    </a:moveTo>
                    <a:lnTo>
                      <a:pt x="1187" y="81"/>
                    </a:lnTo>
                    <a:lnTo>
                      <a:pt x="1187" y="85"/>
                    </a:lnTo>
                    <a:lnTo>
                      <a:pt x="1173" y="87"/>
                    </a:lnTo>
                    <a:lnTo>
                      <a:pt x="1173" y="84"/>
                    </a:lnTo>
                    <a:close/>
                    <a:moveTo>
                      <a:pt x="1197" y="79"/>
                    </a:moveTo>
                    <a:lnTo>
                      <a:pt x="1212" y="77"/>
                    </a:lnTo>
                    <a:lnTo>
                      <a:pt x="1212" y="80"/>
                    </a:lnTo>
                    <a:lnTo>
                      <a:pt x="1198" y="83"/>
                    </a:lnTo>
                    <a:lnTo>
                      <a:pt x="1197" y="79"/>
                    </a:lnTo>
                    <a:close/>
                    <a:moveTo>
                      <a:pt x="1222" y="75"/>
                    </a:moveTo>
                    <a:lnTo>
                      <a:pt x="1236" y="73"/>
                    </a:lnTo>
                    <a:lnTo>
                      <a:pt x="1237" y="76"/>
                    </a:lnTo>
                    <a:lnTo>
                      <a:pt x="1223" y="79"/>
                    </a:lnTo>
                    <a:lnTo>
                      <a:pt x="1222" y="75"/>
                    </a:lnTo>
                    <a:close/>
                    <a:moveTo>
                      <a:pt x="1247" y="71"/>
                    </a:moveTo>
                    <a:lnTo>
                      <a:pt x="1261" y="69"/>
                    </a:lnTo>
                    <a:lnTo>
                      <a:pt x="1262" y="73"/>
                    </a:lnTo>
                    <a:lnTo>
                      <a:pt x="1248" y="75"/>
                    </a:lnTo>
                    <a:lnTo>
                      <a:pt x="1247" y="71"/>
                    </a:lnTo>
                    <a:close/>
                    <a:moveTo>
                      <a:pt x="1272" y="68"/>
                    </a:moveTo>
                    <a:lnTo>
                      <a:pt x="1286" y="65"/>
                    </a:lnTo>
                    <a:lnTo>
                      <a:pt x="1287" y="69"/>
                    </a:lnTo>
                    <a:lnTo>
                      <a:pt x="1273" y="71"/>
                    </a:lnTo>
                    <a:lnTo>
                      <a:pt x="1272" y="68"/>
                    </a:lnTo>
                    <a:close/>
                    <a:moveTo>
                      <a:pt x="1297" y="64"/>
                    </a:moveTo>
                    <a:lnTo>
                      <a:pt x="1311" y="62"/>
                    </a:lnTo>
                    <a:lnTo>
                      <a:pt x="1312" y="66"/>
                    </a:lnTo>
                    <a:lnTo>
                      <a:pt x="1298" y="68"/>
                    </a:lnTo>
                    <a:lnTo>
                      <a:pt x="1297" y="64"/>
                    </a:lnTo>
                    <a:close/>
                    <a:moveTo>
                      <a:pt x="1322" y="61"/>
                    </a:moveTo>
                    <a:lnTo>
                      <a:pt x="1336" y="59"/>
                    </a:lnTo>
                    <a:lnTo>
                      <a:pt x="1337" y="63"/>
                    </a:lnTo>
                    <a:lnTo>
                      <a:pt x="1323" y="64"/>
                    </a:lnTo>
                    <a:lnTo>
                      <a:pt x="1322" y="61"/>
                    </a:lnTo>
                    <a:close/>
                    <a:moveTo>
                      <a:pt x="1347" y="58"/>
                    </a:moveTo>
                    <a:lnTo>
                      <a:pt x="1362" y="56"/>
                    </a:lnTo>
                    <a:lnTo>
                      <a:pt x="1362" y="60"/>
                    </a:lnTo>
                    <a:lnTo>
                      <a:pt x="1348" y="61"/>
                    </a:lnTo>
                    <a:lnTo>
                      <a:pt x="1347" y="58"/>
                    </a:lnTo>
                    <a:close/>
                    <a:moveTo>
                      <a:pt x="1372" y="55"/>
                    </a:moveTo>
                    <a:lnTo>
                      <a:pt x="1387" y="53"/>
                    </a:lnTo>
                    <a:lnTo>
                      <a:pt x="1387" y="57"/>
                    </a:lnTo>
                    <a:lnTo>
                      <a:pt x="1373" y="59"/>
                    </a:lnTo>
                    <a:lnTo>
                      <a:pt x="1372" y="55"/>
                    </a:lnTo>
                    <a:close/>
                    <a:moveTo>
                      <a:pt x="1397" y="52"/>
                    </a:moveTo>
                    <a:lnTo>
                      <a:pt x="1412" y="51"/>
                    </a:lnTo>
                    <a:lnTo>
                      <a:pt x="1412" y="55"/>
                    </a:lnTo>
                    <a:lnTo>
                      <a:pt x="1398" y="56"/>
                    </a:lnTo>
                    <a:lnTo>
                      <a:pt x="1397" y="52"/>
                    </a:lnTo>
                    <a:close/>
                    <a:moveTo>
                      <a:pt x="1422" y="50"/>
                    </a:moveTo>
                    <a:lnTo>
                      <a:pt x="1437" y="49"/>
                    </a:lnTo>
                    <a:lnTo>
                      <a:pt x="1437" y="52"/>
                    </a:lnTo>
                    <a:lnTo>
                      <a:pt x="1423" y="54"/>
                    </a:lnTo>
                    <a:lnTo>
                      <a:pt x="1422" y="50"/>
                    </a:lnTo>
                    <a:close/>
                    <a:moveTo>
                      <a:pt x="1448" y="48"/>
                    </a:moveTo>
                    <a:lnTo>
                      <a:pt x="1462" y="46"/>
                    </a:lnTo>
                    <a:lnTo>
                      <a:pt x="1462" y="50"/>
                    </a:lnTo>
                    <a:lnTo>
                      <a:pt x="1448" y="51"/>
                    </a:lnTo>
                    <a:lnTo>
                      <a:pt x="1448" y="48"/>
                    </a:lnTo>
                    <a:close/>
                    <a:moveTo>
                      <a:pt x="1473" y="45"/>
                    </a:moveTo>
                    <a:lnTo>
                      <a:pt x="1487" y="44"/>
                    </a:lnTo>
                    <a:lnTo>
                      <a:pt x="1487" y="48"/>
                    </a:lnTo>
                    <a:lnTo>
                      <a:pt x="1473" y="49"/>
                    </a:lnTo>
                    <a:lnTo>
                      <a:pt x="1473" y="45"/>
                    </a:lnTo>
                    <a:close/>
                    <a:moveTo>
                      <a:pt x="1498" y="43"/>
                    </a:moveTo>
                    <a:lnTo>
                      <a:pt x="1512" y="42"/>
                    </a:lnTo>
                    <a:lnTo>
                      <a:pt x="1512" y="46"/>
                    </a:lnTo>
                    <a:lnTo>
                      <a:pt x="1498" y="47"/>
                    </a:lnTo>
                    <a:lnTo>
                      <a:pt x="1498" y="43"/>
                    </a:lnTo>
                    <a:close/>
                    <a:moveTo>
                      <a:pt x="1523" y="41"/>
                    </a:moveTo>
                    <a:lnTo>
                      <a:pt x="1537" y="40"/>
                    </a:lnTo>
                    <a:lnTo>
                      <a:pt x="1537" y="40"/>
                    </a:lnTo>
                    <a:lnTo>
                      <a:pt x="1538" y="44"/>
                    </a:lnTo>
                    <a:lnTo>
                      <a:pt x="1537" y="44"/>
                    </a:lnTo>
                    <a:lnTo>
                      <a:pt x="1523" y="45"/>
                    </a:lnTo>
                    <a:lnTo>
                      <a:pt x="1523" y="41"/>
                    </a:lnTo>
                    <a:close/>
                    <a:moveTo>
                      <a:pt x="1548" y="39"/>
                    </a:moveTo>
                    <a:lnTo>
                      <a:pt x="1562" y="38"/>
                    </a:lnTo>
                    <a:lnTo>
                      <a:pt x="1563" y="42"/>
                    </a:lnTo>
                    <a:lnTo>
                      <a:pt x="1548" y="43"/>
                    </a:lnTo>
                    <a:lnTo>
                      <a:pt x="1548" y="39"/>
                    </a:lnTo>
                    <a:close/>
                    <a:moveTo>
                      <a:pt x="1573" y="38"/>
                    </a:moveTo>
                    <a:lnTo>
                      <a:pt x="1584" y="37"/>
                    </a:lnTo>
                    <a:lnTo>
                      <a:pt x="1588" y="36"/>
                    </a:lnTo>
                    <a:lnTo>
                      <a:pt x="1588" y="40"/>
                    </a:lnTo>
                    <a:lnTo>
                      <a:pt x="1584" y="40"/>
                    </a:lnTo>
                    <a:lnTo>
                      <a:pt x="1573" y="41"/>
                    </a:lnTo>
                    <a:lnTo>
                      <a:pt x="1573" y="38"/>
                    </a:lnTo>
                    <a:close/>
                    <a:moveTo>
                      <a:pt x="1598" y="36"/>
                    </a:moveTo>
                    <a:lnTo>
                      <a:pt x="1613" y="35"/>
                    </a:lnTo>
                    <a:lnTo>
                      <a:pt x="1613" y="38"/>
                    </a:lnTo>
                    <a:lnTo>
                      <a:pt x="1599" y="39"/>
                    </a:lnTo>
                    <a:lnTo>
                      <a:pt x="1598" y="36"/>
                    </a:lnTo>
                    <a:close/>
                    <a:moveTo>
                      <a:pt x="1624" y="34"/>
                    </a:moveTo>
                    <a:lnTo>
                      <a:pt x="1629" y="34"/>
                    </a:lnTo>
                    <a:lnTo>
                      <a:pt x="1638" y="33"/>
                    </a:lnTo>
                    <a:lnTo>
                      <a:pt x="1638" y="37"/>
                    </a:lnTo>
                    <a:lnTo>
                      <a:pt x="1630" y="37"/>
                    </a:lnTo>
                    <a:lnTo>
                      <a:pt x="1624" y="38"/>
                    </a:lnTo>
                    <a:lnTo>
                      <a:pt x="1624" y="34"/>
                    </a:lnTo>
                    <a:close/>
                    <a:moveTo>
                      <a:pt x="1649" y="32"/>
                    </a:moveTo>
                    <a:lnTo>
                      <a:pt x="1651" y="32"/>
                    </a:lnTo>
                    <a:lnTo>
                      <a:pt x="1663" y="31"/>
                    </a:lnTo>
                    <a:lnTo>
                      <a:pt x="1663" y="35"/>
                    </a:lnTo>
                    <a:lnTo>
                      <a:pt x="1651" y="36"/>
                    </a:lnTo>
                    <a:lnTo>
                      <a:pt x="1649" y="36"/>
                    </a:lnTo>
                    <a:lnTo>
                      <a:pt x="1649" y="32"/>
                    </a:lnTo>
                    <a:close/>
                    <a:moveTo>
                      <a:pt x="1674" y="31"/>
                    </a:moveTo>
                    <a:lnTo>
                      <a:pt x="1688" y="29"/>
                    </a:lnTo>
                    <a:lnTo>
                      <a:pt x="1688" y="33"/>
                    </a:lnTo>
                    <a:lnTo>
                      <a:pt x="1674" y="34"/>
                    </a:lnTo>
                    <a:lnTo>
                      <a:pt x="1674" y="31"/>
                    </a:lnTo>
                    <a:close/>
                    <a:moveTo>
                      <a:pt x="1699" y="29"/>
                    </a:moveTo>
                    <a:lnTo>
                      <a:pt x="1713" y="28"/>
                    </a:lnTo>
                    <a:lnTo>
                      <a:pt x="1713" y="28"/>
                    </a:lnTo>
                    <a:lnTo>
                      <a:pt x="1714" y="31"/>
                    </a:lnTo>
                    <a:lnTo>
                      <a:pt x="1713" y="31"/>
                    </a:lnTo>
                    <a:lnTo>
                      <a:pt x="1699" y="32"/>
                    </a:lnTo>
                    <a:lnTo>
                      <a:pt x="1699" y="29"/>
                    </a:lnTo>
                    <a:close/>
                    <a:moveTo>
                      <a:pt x="1724" y="27"/>
                    </a:moveTo>
                    <a:lnTo>
                      <a:pt x="1732" y="26"/>
                    </a:lnTo>
                    <a:lnTo>
                      <a:pt x="1738" y="26"/>
                    </a:lnTo>
                    <a:lnTo>
                      <a:pt x="1739" y="29"/>
                    </a:lnTo>
                    <a:lnTo>
                      <a:pt x="1732" y="30"/>
                    </a:lnTo>
                    <a:lnTo>
                      <a:pt x="1724" y="31"/>
                    </a:lnTo>
                    <a:lnTo>
                      <a:pt x="1724" y="27"/>
                    </a:lnTo>
                    <a:close/>
                    <a:moveTo>
                      <a:pt x="1749" y="25"/>
                    </a:moveTo>
                    <a:lnTo>
                      <a:pt x="1750" y="25"/>
                    </a:lnTo>
                    <a:lnTo>
                      <a:pt x="1764" y="24"/>
                    </a:lnTo>
                    <a:lnTo>
                      <a:pt x="1764" y="28"/>
                    </a:lnTo>
                    <a:lnTo>
                      <a:pt x="1751" y="29"/>
                    </a:lnTo>
                    <a:lnTo>
                      <a:pt x="1749" y="29"/>
                    </a:lnTo>
                    <a:lnTo>
                      <a:pt x="1749" y="25"/>
                    </a:lnTo>
                    <a:close/>
                    <a:moveTo>
                      <a:pt x="1774" y="23"/>
                    </a:moveTo>
                    <a:lnTo>
                      <a:pt x="1785" y="22"/>
                    </a:lnTo>
                    <a:lnTo>
                      <a:pt x="1789" y="22"/>
                    </a:lnTo>
                    <a:lnTo>
                      <a:pt x="1789" y="25"/>
                    </a:lnTo>
                    <a:lnTo>
                      <a:pt x="1785" y="26"/>
                    </a:lnTo>
                    <a:lnTo>
                      <a:pt x="1775" y="27"/>
                    </a:lnTo>
                    <a:lnTo>
                      <a:pt x="1774" y="23"/>
                    </a:lnTo>
                    <a:close/>
                    <a:moveTo>
                      <a:pt x="1799" y="21"/>
                    </a:moveTo>
                    <a:lnTo>
                      <a:pt x="1800" y="21"/>
                    </a:lnTo>
                    <a:lnTo>
                      <a:pt x="1814" y="19"/>
                    </a:lnTo>
                    <a:lnTo>
                      <a:pt x="1814" y="23"/>
                    </a:lnTo>
                    <a:lnTo>
                      <a:pt x="1801" y="24"/>
                    </a:lnTo>
                    <a:lnTo>
                      <a:pt x="1800" y="24"/>
                    </a:lnTo>
                    <a:lnTo>
                      <a:pt x="1799" y="21"/>
                    </a:lnTo>
                    <a:close/>
                    <a:moveTo>
                      <a:pt x="1824" y="18"/>
                    </a:moveTo>
                    <a:lnTo>
                      <a:pt x="1829" y="18"/>
                    </a:lnTo>
                    <a:lnTo>
                      <a:pt x="1839" y="17"/>
                    </a:lnTo>
                    <a:lnTo>
                      <a:pt x="1839" y="20"/>
                    </a:lnTo>
                    <a:lnTo>
                      <a:pt x="1829" y="21"/>
                    </a:lnTo>
                    <a:lnTo>
                      <a:pt x="1825" y="22"/>
                    </a:lnTo>
                    <a:lnTo>
                      <a:pt x="1824" y="18"/>
                    </a:lnTo>
                    <a:close/>
                    <a:moveTo>
                      <a:pt x="1849" y="15"/>
                    </a:moveTo>
                    <a:lnTo>
                      <a:pt x="1854" y="15"/>
                    </a:lnTo>
                    <a:lnTo>
                      <a:pt x="1864" y="14"/>
                    </a:lnTo>
                    <a:lnTo>
                      <a:pt x="1864" y="17"/>
                    </a:lnTo>
                    <a:lnTo>
                      <a:pt x="1855" y="18"/>
                    </a:lnTo>
                    <a:lnTo>
                      <a:pt x="1850" y="19"/>
                    </a:lnTo>
                    <a:lnTo>
                      <a:pt x="1849" y="15"/>
                    </a:lnTo>
                    <a:close/>
                    <a:moveTo>
                      <a:pt x="1875" y="13"/>
                    </a:moveTo>
                    <a:lnTo>
                      <a:pt x="1877" y="12"/>
                    </a:lnTo>
                    <a:lnTo>
                      <a:pt x="1887" y="11"/>
                    </a:lnTo>
                    <a:lnTo>
                      <a:pt x="1889" y="11"/>
                    </a:lnTo>
                    <a:lnTo>
                      <a:pt x="1889" y="15"/>
                    </a:lnTo>
                    <a:lnTo>
                      <a:pt x="1888" y="15"/>
                    </a:lnTo>
                    <a:lnTo>
                      <a:pt x="1877" y="16"/>
                    </a:lnTo>
                    <a:lnTo>
                      <a:pt x="1875" y="16"/>
                    </a:lnTo>
                    <a:lnTo>
                      <a:pt x="1875" y="13"/>
                    </a:lnTo>
                    <a:close/>
                    <a:moveTo>
                      <a:pt x="1900" y="10"/>
                    </a:moveTo>
                    <a:lnTo>
                      <a:pt x="1907" y="9"/>
                    </a:lnTo>
                    <a:lnTo>
                      <a:pt x="1914" y="8"/>
                    </a:lnTo>
                    <a:lnTo>
                      <a:pt x="1914" y="12"/>
                    </a:lnTo>
                    <a:lnTo>
                      <a:pt x="1907" y="13"/>
                    </a:lnTo>
                    <a:lnTo>
                      <a:pt x="1900" y="14"/>
                    </a:lnTo>
                    <a:lnTo>
                      <a:pt x="1900" y="10"/>
                    </a:lnTo>
                    <a:close/>
                    <a:moveTo>
                      <a:pt x="1925" y="7"/>
                    </a:moveTo>
                    <a:lnTo>
                      <a:pt x="1931" y="7"/>
                    </a:lnTo>
                    <a:lnTo>
                      <a:pt x="1938" y="6"/>
                    </a:lnTo>
                    <a:lnTo>
                      <a:pt x="1939" y="6"/>
                    </a:lnTo>
                    <a:lnTo>
                      <a:pt x="1939" y="10"/>
                    </a:lnTo>
                    <a:lnTo>
                      <a:pt x="1938" y="10"/>
                    </a:lnTo>
                    <a:lnTo>
                      <a:pt x="1931" y="10"/>
                    </a:lnTo>
                    <a:lnTo>
                      <a:pt x="1925" y="11"/>
                    </a:lnTo>
                    <a:lnTo>
                      <a:pt x="1925" y="7"/>
                    </a:lnTo>
                    <a:close/>
                    <a:moveTo>
                      <a:pt x="1950" y="5"/>
                    </a:moveTo>
                    <a:lnTo>
                      <a:pt x="1951" y="5"/>
                    </a:lnTo>
                    <a:lnTo>
                      <a:pt x="1957" y="4"/>
                    </a:lnTo>
                    <a:lnTo>
                      <a:pt x="1962" y="4"/>
                    </a:lnTo>
                    <a:lnTo>
                      <a:pt x="1964" y="3"/>
                    </a:lnTo>
                    <a:lnTo>
                      <a:pt x="1964" y="7"/>
                    </a:lnTo>
                    <a:lnTo>
                      <a:pt x="1963" y="7"/>
                    </a:lnTo>
                    <a:lnTo>
                      <a:pt x="1957" y="8"/>
                    </a:lnTo>
                    <a:lnTo>
                      <a:pt x="1951" y="8"/>
                    </a:lnTo>
                    <a:lnTo>
                      <a:pt x="1950" y="8"/>
                    </a:lnTo>
                    <a:lnTo>
                      <a:pt x="1950" y="5"/>
                    </a:lnTo>
                    <a:close/>
                    <a:moveTo>
                      <a:pt x="1975" y="2"/>
                    </a:moveTo>
                    <a:lnTo>
                      <a:pt x="1976" y="2"/>
                    </a:lnTo>
                    <a:lnTo>
                      <a:pt x="1980" y="2"/>
                    </a:lnTo>
                    <a:lnTo>
                      <a:pt x="1984" y="2"/>
                    </a:lnTo>
                    <a:lnTo>
                      <a:pt x="1988" y="1"/>
                    </a:lnTo>
                    <a:lnTo>
                      <a:pt x="1989" y="1"/>
                    </a:lnTo>
                    <a:lnTo>
                      <a:pt x="1990" y="5"/>
                    </a:lnTo>
                    <a:lnTo>
                      <a:pt x="1988" y="5"/>
                    </a:lnTo>
                    <a:lnTo>
                      <a:pt x="1984" y="5"/>
                    </a:lnTo>
                    <a:lnTo>
                      <a:pt x="1981" y="5"/>
                    </a:lnTo>
                    <a:lnTo>
                      <a:pt x="1977" y="6"/>
                    </a:lnTo>
                    <a:lnTo>
                      <a:pt x="1975" y="6"/>
                    </a:lnTo>
                    <a:lnTo>
                      <a:pt x="1975" y="2"/>
                    </a:lnTo>
                    <a:close/>
                    <a:moveTo>
                      <a:pt x="2000" y="0"/>
                    </a:moveTo>
                    <a:lnTo>
                      <a:pt x="2005" y="0"/>
                    </a:lnTo>
                    <a:lnTo>
                      <a:pt x="2009" y="0"/>
                    </a:lnTo>
                    <a:lnTo>
                      <a:pt x="2014" y="0"/>
                    </a:lnTo>
                    <a:lnTo>
                      <a:pt x="2014" y="3"/>
                    </a:lnTo>
                    <a:lnTo>
                      <a:pt x="2010" y="3"/>
                    </a:lnTo>
                    <a:lnTo>
                      <a:pt x="2005" y="4"/>
                    </a:lnTo>
                    <a:lnTo>
                      <a:pt x="2000" y="4"/>
                    </a:lnTo>
                    <a:lnTo>
                      <a:pt x="2000" y="0"/>
                    </a:lnTo>
                    <a:close/>
                  </a:path>
                </a:pathLst>
              </a:custGeom>
              <a:solidFill>
                <a:srgbClr val="000080"/>
              </a:solidFill>
              <a:ln w="0" cap="flat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8639174" y="3389313"/>
                <a:ext cx="390590" cy="15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Tid</a:t>
                </a:r>
              </a:p>
            </p:txBody>
          </p:sp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7353069" y="1331919"/>
                <a:ext cx="785994" cy="314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Ønsket tilstand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hos brukerne</a:t>
                </a:r>
              </a:p>
            </p:txBody>
          </p:sp>
          <p:sp>
            <p:nvSpPr>
              <p:cNvPr id="54" name="Rectangle 12"/>
              <p:cNvSpPr>
                <a:spLocks noChangeArrowheads="1"/>
              </p:cNvSpPr>
              <p:nvPr/>
            </p:nvSpPr>
            <p:spPr bwMode="auto">
              <a:xfrm>
                <a:off x="7424099" y="2597608"/>
                <a:ext cx="866997" cy="314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Fremtidig tilstand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uten tiltak</a:t>
                </a:r>
              </a:p>
            </p:txBody>
          </p:sp>
        </p:grpSp>
        <p:sp>
          <p:nvSpPr>
            <p:cNvPr id="44" name="Stjerne med 5 tagger 43"/>
            <p:cNvSpPr/>
            <p:nvPr/>
          </p:nvSpPr>
          <p:spPr bwMode="auto">
            <a:xfrm>
              <a:off x="8018970" y="1500850"/>
              <a:ext cx="331819" cy="356446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4643438" y="1933674"/>
              <a:ext cx="816259" cy="31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Dagens tilstand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hos brukerne</a:t>
              </a:r>
            </a:p>
          </p:txBody>
        </p:sp>
        <p:sp>
          <p:nvSpPr>
            <p:cNvPr id="46" name="Stjerne med 5 tagger 45"/>
            <p:cNvSpPr/>
            <p:nvPr/>
          </p:nvSpPr>
          <p:spPr bwMode="auto">
            <a:xfrm>
              <a:off x="8132763" y="2100370"/>
              <a:ext cx="331819" cy="392035"/>
            </a:xfrm>
            <a:prstGeom prst="star5">
              <a:avLst/>
            </a:prstGeom>
            <a:solidFill>
              <a:srgbClr val="005B91">
                <a:lumMod val="75000"/>
              </a:srgbClr>
            </a:solidFill>
            <a:ln>
              <a:noFill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Stjerne med 5 tagger 54"/>
          <p:cNvSpPr/>
          <p:nvPr/>
        </p:nvSpPr>
        <p:spPr bwMode="auto">
          <a:xfrm>
            <a:off x="2444230" y="4059260"/>
            <a:ext cx="597553" cy="512851"/>
          </a:xfrm>
          <a:prstGeom prst="star5">
            <a:avLst/>
          </a:prstGeom>
          <a:solidFill>
            <a:srgbClr val="E7E6E6">
              <a:lumMod val="75000"/>
            </a:srgbClr>
          </a:solidFill>
          <a:ln>
            <a:noFill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6" name="Prosess 55"/>
          <p:cNvSpPr/>
          <p:nvPr/>
        </p:nvSpPr>
        <p:spPr bwMode="auto">
          <a:xfrm>
            <a:off x="6037449" y="5835909"/>
            <a:ext cx="1245931" cy="916426"/>
          </a:xfrm>
          <a:prstGeom prst="flowChartProcess">
            <a:avLst/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 /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</a:t>
            </a:r>
          </a:p>
        </p:txBody>
      </p:sp>
      <p:sp>
        <p:nvSpPr>
          <p:cNvPr id="57" name="Prosess 56"/>
          <p:cNvSpPr/>
          <p:nvPr/>
        </p:nvSpPr>
        <p:spPr bwMode="auto">
          <a:xfrm>
            <a:off x="4672048" y="5825057"/>
            <a:ext cx="1245931" cy="916426"/>
          </a:xfrm>
          <a:prstGeom prst="flowChartProcess">
            <a:avLst/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 /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</a:t>
            </a:r>
          </a:p>
        </p:txBody>
      </p:sp>
      <p:sp>
        <p:nvSpPr>
          <p:cNvPr id="58" name="Prosess 57"/>
          <p:cNvSpPr/>
          <p:nvPr/>
        </p:nvSpPr>
        <p:spPr bwMode="auto">
          <a:xfrm>
            <a:off x="3254334" y="5825057"/>
            <a:ext cx="1245931" cy="916426"/>
          </a:xfrm>
          <a:prstGeom prst="flowChartProcess">
            <a:avLst/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 /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</a:t>
            </a:r>
          </a:p>
        </p:txBody>
      </p:sp>
      <p:sp>
        <p:nvSpPr>
          <p:cNvPr id="59" name="Prosess 58"/>
          <p:cNvSpPr/>
          <p:nvPr/>
        </p:nvSpPr>
        <p:spPr bwMode="auto">
          <a:xfrm>
            <a:off x="7430207" y="5825057"/>
            <a:ext cx="1245931" cy="916426"/>
          </a:xfrm>
          <a:prstGeom prst="flowChartProcess">
            <a:avLst/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 /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</a:t>
            </a:r>
          </a:p>
        </p:txBody>
      </p:sp>
    </p:spTree>
    <p:extLst>
      <p:ext uri="{BB962C8B-B14F-4D97-AF65-F5344CB8AC3E}">
        <p14:creationId xmlns:p14="http://schemas.microsoft.com/office/powerpoint/2010/main" val="40838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">
            <a:extLst>
              <a:ext uri="{FF2B5EF4-FFF2-40B4-BE49-F238E27FC236}">
                <a16:creationId xmlns:a16="http://schemas.microsoft.com/office/drawing/2014/main" id="{D24C4ADB-0C98-046A-8DB7-88199D7A843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235338">
            <a:off x="469604" y="1886933"/>
            <a:ext cx="11568757" cy="29996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ysClr val="windowText" lastClr="000000"/>
                </a:solidFill>
                <a:latin typeface="Arial" panose="020B0604020202020204"/>
              </a:rPr>
              <a:t>Resultatkjeden – rydder i roller og ansvar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78367" y="192089"/>
            <a:ext cx="9170028" cy="719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Vinkeltegn 6"/>
          <p:cNvSpPr/>
          <p:nvPr/>
        </p:nvSpPr>
        <p:spPr bwMode="auto">
          <a:xfrm>
            <a:off x="2538029" y="2780928"/>
            <a:ext cx="2400267" cy="1368152"/>
          </a:xfrm>
          <a:prstGeom prst="chevron">
            <a:avLst>
              <a:gd name="adj" fmla="val 20622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aktiviteter / </a:t>
            </a:r>
            <a:b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prosesser</a:t>
            </a:r>
          </a:p>
        </p:txBody>
      </p:sp>
      <p:sp>
        <p:nvSpPr>
          <p:cNvPr id="8" name="Vinkeltegn 7"/>
          <p:cNvSpPr/>
          <p:nvPr/>
        </p:nvSpPr>
        <p:spPr bwMode="auto">
          <a:xfrm>
            <a:off x="4644687" y="2780928"/>
            <a:ext cx="2400267" cy="1368152"/>
          </a:xfrm>
          <a:prstGeom prst="chevron">
            <a:avLst>
              <a:gd name="adj" fmla="val 20622"/>
            </a:avLst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produkter/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tjenester</a:t>
            </a:r>
          </a:p>
        </p:txBody>
      </p:sp>
      <p:sp>
        <p:nvSpPr>
          <p:cNvPr id="9" name="Vinkeltegn 8"/>
          <p:cNvSpPr/>
          <p:nvPr/>
        </p:nvSpPr>
        <p:spPr bwMode="auto">
          <a:xfrm>
            <a:off x="6751346" y="2780928"/>
            <a:ext cx="2400267" cy="1368152"/>
          </a:xfrm>
          <a:prstGeom prst="chevron">
            <a:avLst>
              <a:gd name="adj" fmla="val 20622"/>
            </a:avLst>
          </a:prstGeom>
          <a:solidFill>
            <a:srgbClr val="FCCB5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bruker-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effekter	</a:t>
            </a:r>
          </a:p>
        </p:txBody>
      </p:sp>
      <p:sp>
        <p:nvSpPr>
          <p:cNvPr id="10" name="Vinkeltegn 9"/>
          <p:cNvSpPr/>
          <p:nvPr/>
        </p:nvSpPr>
        <p:spPr bwMode="auto">
          <a:xfrm>
            <a:off x="8858006" y="2780928"/>
            <a:ext cx="2400267" cy="1368152"/>
          </a:xfrm>
          <a:prstGeom prst="chevron">
            <a:avLst>
              <a:gd name="adj" fmla="val 20622"/>
            </a:avLst>
          </a:prstGeom>
          <a:solidFill>
            <a:srgbClr val="E83F53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samfunns-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effekter </a:t>
            </a:r>
          </a:p>
        </p:txBody>
      </p:sp>
      <p:sp>
        <p:nvSpPr>
          <p:cNvPr id="11" name="Vinkeltegn 10"/>
          <p:cNvSpPr/>
          <p:nvPr/>
        </p:nvSpPr>
        <p:spPr bwMode="auto">
          <a:xfrm>
            <a:off x="431370" y="2780928"/>
            <a:ext cx="2400267" cy="1368152"/>
          </a:xfrm>
          <a:prstGeom prst="chevron">
            <a:avLst>
              <a:gd name="adj" fmla="val 20622"/>
            </a:avLst>
          </a:prstGeom>
          <a:solidFill>
            <a:srgbClr val="0070C0"/>
          </a:solidFill>
          <a:ln w="9525" cap="flat" cmpd="sng" algn="ctr">
            <a:solidFill>
              <a:srgbClr val="009FE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innsats-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faktorer</a:t>
            </a:r>
          </a:p>
        </p:txBody>
      </p:sp>
      <p:cxnSp>
        <p:nvCxnSpPr>
          <p:cNvPr id="14" name="Rett linje 13"/>
          <p:cNvCxnSpPr>
            <a:endCxn id="8" idx="3"/>
          </p:cNvCxnSpPr>
          <p:nvPr/>
        </p:nvCxnSpPr>
        <p:spPr bwMode="auto">
          <a:xfrm>
            <a:off x="6624084" y="2573079"/>
            <a:ext cx="420870" cy="891925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tt linje 14"/>
          <p:cNvCxnSpPr/>
          <p:nvPr/>
        </p:nvCxnSpPr>
        <p:spPr bwMode="auto">
          <a:xfrm flipH="1">
            <a:off x="6624084" y="3429000"/>
            <a:ext cx="420870" cy="891925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vrundet rektangel 48">
            <a:extLst>
              <a:ext uri="{FF2B5EF4-FFF2-40B4-BE49-F238E27FC236}">
                <a16:creationId xmlns:a16="http://schemas.microsoft.com/office/drawing/2014/main" id="{D2AFFCFB-9B34-2528-1F8E-4DAF757227BA}"/>
              </a:ext>
            </a:extLst>
          </p:cNvPr>
          <p:cNvSpPr/>
          <p:nvPr/>
        </p:nvSpPr>
        <p:spPr bwMode="auto">
          <a:xfrm>
            <a:off x="711160" y="5135547"/>
            <a:ext cx="6040185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C0C0C0">
                    <a:lumMod val="50000"/>
                  </a:srgbClr>
                </a:solidFill>
                <a:effectLst/>
                <a:uLnTx/>
                <a:uFillTx/>
              </a:rPr>
              <a:t>Innenfor virksomheten</a:t>
            </a:r>
          </a:p>
        </p:txBody>
      </p:sp>
      <p:sp>
        <p:nvSpPr>
          <p:cNvPr id="12" name="Avrundet rektangel 49">
            <a:extLst>
              <a:ext uri="{FF2B5EF4-FFF2-40B4-BE49-F238E27FC236}">
                <a16:creationId xmlns:a16="http://schemas.microsoft.com/office/drawing/2014/main" id="{D61B6680-2EA7-612E-C920-72DBF49EBAFE}"/>
              </a:ext>
            </a:extLst>
          </p:cNvPr>
          <p:cNvSpPr/>
          <p:nvPr/>
        </p:nvSpPr>
        <p:spPr bwMode="auto">
          <a:xfrm>
            <a:off x="7060476" y="5135547"/>
            <a:ext cx="374441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C0C0C0">
                    <a:lumMod val="50000"/>
                  </a:srgbClr>
                </a:solidFill>
                <a:effectLst/>
                <a:uLnTx/>
                <a:uFillTx/>
              </a:rPr>
              <a:t>Utenfor virksomheten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A8AA12E8-09DD-DD31-8E29-97E339DB4AEB}"/>
              </a:ext>
            </a:extLst>
          </p:cNvPr>
          <p:cNvGrpSpPr/>
          <p:nvPr/>
        </p:nvGrpSpPr>
        <p:grpSpPr>
          <a:xfrm flipV="1">
            <a:off x="1051883" y="2197381"/>
            <a:ext cx="9303343" cy="576063"/>
            <a:chOff x="698315" y="4149080"/>
            <a:chExt cx="6977507" cy="395275"/>
          </a:xfrm>
        </p:grpSpPr>
        <p:sp>
          <p:nvSpPr>
            <p:cNvPr id="17" name="Nedoverbuet pil 52">
              <a:extLst>
                <a:ext uri="{FF2B5EF4-FFF2-40B4-BE49-F238E27FC236}">
                  <a16:creationId xmlns:a16="http://schemas.microsoft.com/office/drawing/2014/main" id="{B478FE97-D150-E8D8-F585-8756B4D0C785}"/>
                </a:ext>
              </a:extLst>
            </p:cNvPr>
            <p:cNvSpPr/>
            <p:nvPr/>
          </p:nvSpPr>
          <p:spPr bwMode="auto">
            <a:xfrm rot="10800000">
              <a:off x="5960176" y="4149080"/>
              <a:ext cx="1715646" cy="360040"/>
            </a:xfrm>
            <a:prstGeom prst="curvedDownArrow">
              <a:avLst>
                <a:gd name="adj1" fmla="val 25000"/>
                <a:gd name="adj2" fmla="val 83198"/>
                <a:gd name="adj3" fmla="val 36650"/>
              </a:avLst>
            </a:prstGeom>
            <a:solidFill>
              <a:srgbClr val="009FE3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Nedoverbuet pil 53">
              <a:extLst>
                <a:ext uri="{FF2B5EF4-FFF2-40B4-BE49-F238E27FC236}">
                  <a16:creationId xmlns:a16="http://schemas.microsoft.com/office/drawing/2014/main" id="{C9CBE426-45AD-8480-50D0-8F6F0F5D4B73}"/>
                </a:ext>
              </a:extLst>
            </p:cNvPr>
            <p:cNvSpPr/>
            <p:nvPr/>
          </p:nvSpPr>
          <p:spPr bwMode="auto">
            <a:xfrm rot="10800000">
              <a:off x="2307582" y="4184315"/>
              <a:ext cx="1715646" cy="360040"/>
            </a:xfrm>
            <a:prstGeom prst="curvedDownArrow">
              <a:avLst>
                <a:gd name="adj1" fmla="val 25000"/>
                <a:gd name="adj2" fmla="val 123509"/>
                <a:gd name="adj3" fmla="val 36650"/>
              </a:avLst>
            </a:prstGeom>
            <a:solidFill>
              <a:srgbClr val="009FE3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Nedoverbuet pil 54">
              <a:extLst>
                <a:ext uri="{FF2B5EF4-FFF2-40B4-BE49-F238E27FC236}">
                  <a16:creationId xmlns:a16="http://schemas.microsoft.com/office/drawing/2014/main" id="{65F494B1-80A2-F615-841A-9F78FC2BD5BF}"/>
                </a:ext>
              </a:extLst>
            </p:cNvPr>
            <p:cNvSpPr/>
            <p:nvPr/>
          </p:nvSpPr>
          <p:spPr bwMode="auto">
            <a:xfrm rot="10800000">
              <a:off x="4173013" y="4184315"/>
              <a:ext cx="1715646" cy="360040"/>
            </a:xfrm>
            <a:prstGeom prst="curvedDownArrow">
              <a:avLst>
                <a:gd name="adj1" fmla="val 25000"/>
                <a:gd name="adj2" fmla="val 123509"/>
                <a:gd name="adj3" fmla="val 36650"/>
              </a:avLst>
            </a:prstGeom>
            <a:solidFill>
              <a:srgbClr val="009FE3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Nedoverbuet pil 55">
              <a:extLst>
                <a:ext uri="{FF2B5EF4-FFF2-40B4-BE49-F238E27FC236}">
                  <a16:creationId xmlns:a16="http://schemas.microsoft.com/office/drawing/2014/main" id="{64AC5E85-6E55-A63E-D537-51C66BFD0126}"/>
                </a:ext>
              </a:extLst>
            </p:cNvPr>
            <p:cNvSpPr/>
            <p:nvPr/>
          </p:nvSpPr>
          <p:spPr bwMode="auto">
            <a:xfrm rot="10800000">
              <a:off x="698315" y="4160272"/>
              <a:ext cx="1715646" cy="360040"/>
            </a:xfrm>
            <a:prstGeom prst="curvedDownArrow">
              <a:avLst>
                <a:gd name="adj1" fmla="val 25000"/>
                <a:gd name="adj2" fmla="val 123509"/>
                <a:gd name="adj3" fmla="val 36650"/>
              </a:avLst>
            </a:prstGeom>
            <a:solidFill>
              <a:srgbClr val="009FE3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7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66272"/>
            <a:ext cx="10381112" cy="937474"/>
          </a:xfrm>
        </p:spPr>
        <p:txBody>
          <a:bodyPr/>
          <a:lstStyle/>
          <a:p>
            <a:r>
              <a:rPr lang="nb-NO" dirty="0"/>
              <a:t>MRS som styringsprinsipp handler om: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6000" y="1787857"/>
            <a:ext cx="9166792" cy="39573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800" dirty="0"/>
              <a:t>Strategisk styring mot overordnede mål – mål for brukere (og samfunn)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800" dirty="0"/>
              <a:t>2. Delegering av myndighet til underliggende nivå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nb-NO" sz="28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nb-NO" sz="2800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800" dirty="0"/>
              <a:t>3.  Ansvarliggjøring for resultatene og måloppnåelsen </a:t>
            </a:r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 dirty="0"/>
          </a:p>
        </p:txBody>
      </p:sp>
      <p:pic>
        <p:nvPicPr>
          <p:cNvPr id="6" name="Picture 5" descr="F:\KOM\07 Bilder, illustrasjoner, filmer og grafikk\04 ikoner\Linearicons\PNG\80px\0292-us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519" y="1349965"/>
            <a:ext cx="1034902" cy="10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KOM\07 Bilder, illustrasjoner, filmer og grafikk\04 ikoner\Linearicons\PNG\80px\0221-licens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1084" y="4440781"/>
            <a:ext cx="1027340" cy="14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KOM\07 Bilder, illustrasjoner, filmer og grafikk\04 ikoner\Linearicons\PNG\80px\0218-documen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519" y="2612973"/>
            <a:ext cx="1206520" cy="13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B252F84-6D01-04CA-D283-27FE7F2AA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133" y="2886378"/>
            <a:ext cx="772566" cy="779170"/>
          </a:xfrm>
          <a:prstGeom prst="rect">
            <a:avLst/>
          </a:prstGeom>
        </p:spPr>
      </p:pic>
      <p:sp>
        <p:nvSpPr>
          <p:cNvPr id="9" name="Pil: bøyd mot venstre 8">
            <a:extLst>
              <a:ext uri="{FF2B5EF4-FFF2-40B4-BE49-F238E27FC236}">
                <a16:creationId xmlns:a16="http://schemas.microsoft.com/office/drawing/2014/main" id="{78049144-3982-D65F-5268-807650CCC191}"/>
              </a:ext>
            </a:extLst>
          </p:cNvPr>
          <p:cNvSpPr/>
          <p:nvPr/>
        </p:nvSpPr>
        <p:spPr>
          <a:xfrm rot="11060495">
            <a:off x="131165" y="2110252"/>
            <a:ext cx="914400" cy="3605473"/>
          </a:xfrm>
          <a:prstGeom prst="curvedLeftArrow">
            <a:avLst>
              <a:gd name="adj1" fmla="val 25000"/>
              <a:gd name="adj2" fmla="val 50000"/>
              <a:gd name="adj3" fmla="val 30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460E02-4384-B95D-7781-A102980D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2F2-B5FC-442E-96AB-A34CF84FF89E}" type="slidenum">
              <a:rPr lang="nb-NO" smtClean="0"/>
              <a:t>8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009E3A-47B2-6CE6-38D1-F3027553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8" y="136525"/>
            <a:ext cx="1066558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56EB27-F4DA-4272-2917-4D415A4E59A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b-NO" dirty="0"/>
              <a:t>Overordnete mål legger til rette for </a:t>
            </a:r>
            <a:br>
              <a:rPr lang="nb-NO" dirty="0"/>
            </a:br>
            <a:r>
              <a:rPr lang="nb-NO" dirty="0"/>
              <a:t>samordning av bidrag fra flere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2662AB-4F91-CA80-BE77-4F799454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72" y="5523746"/>
            <a:ext cx="381029" cy="365125"/>
          </a:xfrm>
        </p:spPr>
        <p:txBody>
          <a:bodyPr/>
          <a:lstStyle/>
          <a:p>
            <a:fld id="{11B072F2-B5FC-442E-96AB-A34CF84FF89E}" type="slidenum">
              <a:rPr lang="nb-NO" smtClean="0"/>
              <a:t>9</a:t>
            </a:fld>
            <a:endParaRPr lang="nb-NO" dirty="0"/>
          </a:p>
        </p:txBody>
      </p:sp>
      <p:sp>
        <p:nvSpPr>
          <p:cNvPr id="5" name="Vinkeltegn 5">
            <a:extLst>
              <a:ext uri="{FF2B5EF4-FFF2-40B4-BE49-F238E27FC236}">
                <a16:creationId xmlns:a16="http://schemas.microsoft.com/office/drawing/2014/main" id="{9FDDA236-B89E-98DA-4197-1517CD308D18}"/>
              </a:ext>
            </a:extLst>
          </p:cNvPr>
          <p:cNvSpPr/>
          <p:nvPr/>
        </p:nvSpPr>
        <p:spPr bwMode="auto">
          <a:xfrm>
            <a:off x="2968905" y="3305143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aktiviteter / </a:t>
            </a:r>
            <a:b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prosesser</a:t>
            </a:r>
          </a:p>
        </p:txBody>
      </p:sp>
      <p:sp>
        <p:nvSpPr>
          <p:cNvPr id="6" name="Vinkeltegn 6">
            <a:extLst>
              <a:ext uri="{FF2B5EF4-FFF2-40B4-BE49-F238E27FC236}">
                <a16:creationId xmlns:a16="http://schemas.microsoft.com/office/drawing/2014/main" id="{3C9AADD6-AD8D-7C6B-A173-61359059E065}"/>
              </a:ext>
            </a:extLst>
          </p:cNvPr>
          <p:cNvSpPr/>
          <p:nvPr/>
        </p:nvSpPr>
        <p:spPr bwMode="auto">
          <a:xfrm>
            <a:off x="4815293" y="3305143"/>
            <a:ext cx="2282492" cy="1082613"/>
          </a:xfrm>
          <a:prstGeom prst="chevron">
            <a:avLst>
              <a:gd name="adj" fmla="val 20622"/>
            </a:avLst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produkter/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tjenester</a:t>
            </a:r>
          </a:p>
        </p:txBody>
      </p:sp>
      <p:sp>
        <p:nvSpPr>
          <p:cNvPr id="8" name="Vinkeltegn 8">
            <a:extLst>
              <a:ext uri="{FF2B5EF4-FFF2-40B4-BE49-F238E27FC236}">
                <a16:creationId xmlns:a16="http://schemas.microsoft.com/office/drawing/2014/main" id="{A47F82BA-B93E-1364-051B-0405FC8D0286}"/>
              </a:ext>
            </a:extLst>
          </p:cNvPr>
          <p:cNvSpPr/>
          <p:nvPr/>
        </p:nvSpPr>
        <p:spPr bwMode="auto">
          <a:xfrm>
            <a:off x="9053923" y="2635606"/>
            <a:ext cx="2299877" cy="2453874"/>
          </a:xfrm>
          <a:prstGeom prst="chevron">
            <a:avLst>
              <a:gd name="adj" fmla="val 20622"/>
            </a:avLst>
          </a:prstGeom>
          <a:solidFill>
            <a:srgbClr val="E83F53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samfunns-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effekter </a:t>
            </a:r>
          </a:p>
        </p:txBody>
      </p:sp>
      <p:sp>
        <p:nvSpPr>
          <p:cNvPr id="9" name="Vinkeltegn 9">
            <a:extLst>
              <a:ext uri="{FF2B5EF4-FFF2-40B4-BE49-F238E27FC236}">
                <a16:creationId xmlns:a16="http://schemas.microsoft.com/office/drawing/2014/main" id="{AFF1E5C5-552C-FBE1-2EAB-09C5761EDAC4}"/>
              </a:ext>
            </a:extLst>
          </p:cNvPr>
          <p:cNvSpPr/>
          <p:nvPr/>
        </p:nvSpPr>
        <p:spPr bwMode="auto">
          <a:xfrm>
            <a:off x="1088615" y="3305144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70C0"/>
          </a:solidFill>
          <a:ln w="9525" cap="flat" cmpd="sng" algn="ctr">
            <a:solidFill>
              <a:srgbClr val="009FE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innsats-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faktorer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8340D9F-887D-DA62-F3BC-BE0A48995454}"/>
              </a:ext>
            </a:extLst>
          </p:cNvPr>
          <p:cNvCxnSpPr/>
          <p:nvPr/>
        </p:nvCxnSpPr>
        <p:spPr bwMode="auto">
          <a:xfrm>
            <a:off x="6988034" y="3305143"/>
            <a:ext cx="235027" cy="550541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7D785F6-F47D-DAC8-C4DC-38A73E00B0BB}"/>
              </a:ext>
            </a:extLst>
          </p:cNvPr>
          <p:cNvCxnSpPr/>
          <p:nvPr/>
        </p:nvCxnSpPr>
        <p:spPr bwMode="auto">
          <a:xfrm flipV="1">
            <a:off x="6988034" y="3855684"/>
            <a:ext cx="235027" cy="541308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Vinkeltegn 5">
            <a:extLst>
              <a:ext uri="{FF2B5EF4-FFF2-40B4-BE49-F238E27FC236}">
                <a16:creationId xmlns:a16="http://schemas.microsoft.com/office/drawing/2014/main" id="{F430BA07-9209-72F9-32B4-D5CA113B76E8}"/>
              </a:ext>
            </a:extLst>
          </p:cNvPr>
          <p:cNvSpPr/>
          <p:nvPr/>
        </p:nvSpPr>
        <p:spPr bwMode="auto">
          <a:xfrm>
            <a:off x="2968905" y="4505309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aktiviteter / </a:t>
            </a:r>
            <a:b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prosesser</a:t>
            </a:r>
          </a:p>
        </p:txBody>
      </p:sp>
      <p:sp>
        <p:nvSpPr>
          <p:cNvPr id="13" name="Vinkeltegn 6">
            <a:extLst>
              <a:ext uri="{FF2B5EF4-FFF2-40B4-BE49-F238E27FC236}">
                <a16:creationId xmlns:a16="http://schemas.microsoft.com/office/drawing/2014/main" id="{4DB178D6-28C4-E5D0-CFEE-8C13A0C6B012}"/>
              </a:ext>
            </a:extLst>
          </p:cNvPr>
          <p:cNvSpPr/>
          <p:nvPr/>
        </p:nvSpPr>
        <p:spPr bwMode="auto">
          <a:xfrm>
            <a:off x="4815293" y="4505309"/>
            <a:ext cx="2282492" cy="1082613"/>
          </a:xfrm>
          <a:prstGeom prst="chevron">
            <a:avLst>
              <a:gd name="adj" fmla="val 20622"/>
            </a:avLst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produkter/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tjenester</a:t>
            </a:r>
          </a:p>
        </p:txBody>
      </p:sp>
      <p:sp>
        <p:nvSpPr>
          <p:cNvPr id="16" name="Vinkeltegn 9">
            <a:extLst>
              <a:ext uri="{FF2B5EF4-FFF2-40B4-BE49-F238E27FC236}">
                <a16:creationId xmlns:a16="http://schemas.microsoft.com/office/drawing/2014/main" id="{C32056B7-2124-B75D-4896-2C64B56BDA4F}"/>
              </a:ext>
            </a:extLst>
          </p:cNvPr>
          <p:cNvSpPr/>
          <p:nvPr/>
        </p:nvSpPr>
        <p:spPr bwMode="auto">
          <a:xfrm>
            <a:off x="1088615" y="4505310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70C0"/>
          </a:solidFill>
          <a:ln w="9525" cap="flat" cmpd="sng" algn="ctr">
            <a:solidFill>
              <a:srgbClr val="009FE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innsats-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faktorer</a:t>
            </a: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3615DE7A-CB5F-F63B-957D-676FFC4F99D5}"/>
              </a:ext>
            </a:extLst>
          </p:cNvPr>
          <p:cNvCxnSpPr/>
          <p:nvPr/>
        </p:nvCxnSpPr>
        <p:spPr bwMode="auto">
          <a:xfrm>
            <a:off x="6988034" y="4505309"/>
            <a:ext cx="235027" cy="550541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C6FC1A4A-D386-772C-F965-CA2CFB22F342}"/>
              </a:ext>
            </a:extLst>
          </p:cNvPr>
          <p:cNvCxnSpPr/>
          <p:nvPr/>
        </p:nvCxnSpPr>
        <p:spPr bwMode="auto">
          <a:xfrm flipV="1">
            <a:off x="6988034" y="5055850"/>
            <a:ext cx="235027" cy="541308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Vinkeltegn 5">
            <a:extLst>
              <a:ext uri="{FF2B5EF4-FFF2-40B4-BE49-F238E27FC236}">
                <a16:creationId xmlns:a16="http://schemas.microsoft.com/office/drawing/2014/main" id="{7AF0B208-1420-834E-68EC-EECE7EA7B73E}"/>
              </a:ext>
            </a:extLst>
          </p:cNvPr>
          <p:cNvSpPr/>
          <p:nvPr/>
        </p:nvSpPr>
        <p:spPr bwMode="auto">
          <a:xfrm>
            <a:off x="2957590" y="2127929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aktiviteter / </a:t>
            </a:r>
            <a:b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prosesser</a:t>
            </a:r>
          </a:p>
        </p:txBody>
      </p:sp>
      <p:sp>
        <p:nvSpPr>
          <p:cNvPr id="20" name="Vinkeltegn 6">
            <a:extLst>
              <a:ext uri="{FF2B5EF4-FFF2-40B4-BE49-F238E27FC236}">
                <a16:creationId xmlns:a16="http://schemas.microsoft.com/office/drawing/2014/main" id="{6C42FFC8-5B0B-EAB3-8081-C8CB854372F0}"/>
              </a:ext>
            </a:extLst>
          </p:cNvPr>
          <p:cNvSpPr/>
          <p:nvPr/>
        </p:nvSpPr>
        <p:spPr bwMode="auto">
          <a:xfrm>
            <a:off x="4803978" y="2127929"/>
            <a:ext cx="2282492" cy="1082613"/>
          </a:xfrm>
          <a:prstGeom prst="chevron">
            <a:avLst>
              <a:gd name="adj" fmla="val 20622"/>
            </a:avLst>
          </a:prstGeom>
          <a:solidFill>
            <a:srgbClr val="00AB84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produkter/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tjenester</a:t>
            </a:r>
          </a:p>
        </p:txBody>
      </p:sp>
      <p:sp>
        <p:nvSpPr>
          <p:cNvPr id="23" name="Vinkeltegn 9">
            <a:extLst>
              <a:ext uri="{FF2B5EF4-FFF2-40B4-BE49-F238E27FC236}">
                <a16:creationId xmlns:a16="http://schemas.microsoft.com/office/drawing/2014/main" id="{AE4C5735-1967-4237-1E8D-007D963B7384}"/>
              </a:ext>
            </a:extLst>
          </p:cNvPr>
          <p:cNvSpPr/>
          <p:nvPr/>
        </p:nvSpPr>
        <p:spPr bwMode="auto">
          <a:xfrm>
            <a:off x="1077300" y="2127930"/>
            <a:ext cx="1880290" cy="1082613"/>
          </a:xfrm>
          <a:prstGeom prst="chevron">
            <a:avLst>
              <a:gd name="adj" fmla="val 20622"/>
            </a:avLst>
          </a:prstGeom>
          <a:solidFill>
            <a:srgbClr val="0070C0"/>
          </a:solidFill>
          <a:ln w="9525" cap="flat" cmpd="sng" algn="ctr">
            <a:solidFill>
              <a:srgbClr val="009FE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innsats-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faktorer</a:t>
            </a:r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4A94CE67-72A6-92B8-D52C-5F6A68FDE5E7}"/>
              </a:ext>
            </a:extLst>
          </p:cNvPr>
          <p:cNvCxnSpPr/>
          <p:nvPr/>
        </p:nvCxnSpPr>
        <p:spPr bwMode="auto">
          <a:xfrm>
            <a:off x="6962428" y="2085065"/>
            <a:ext cx="235027" cy="550541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C4166C4E-1E86-BB0E-2F39-01FF78D05C46}"/>
              </a:ext>
            </a:extLst>
          </p:cNvPr>
          <p:cNvCxnSpPr/>
          <p:nvPr/>
        </p:nvCxnSpPr>
        <p:spPr bwMode="auto">
          <a:xfrm flipV="1">
            <a:off x="6962428" y="2635606"/>
            <a:ext cx="235027" cy="541308"/>
          </a:xfrm>
          <a:prstGeom prst="line">
            <a:avLst/>
          </a:prstGeom>
          <a:solidFill>
            <a:srgbClr val="009FE3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87A6B0B0-95E7-32F7-BF5B-462495F16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2" r="24900"/>
          <a:stretch/>
        </p:blipFill>
        <p:spPr>
          <a:xfrm>
            <a:off x="7408660" y="3183363"/>
            <a:ext cx="1448349" cy="1354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Vinkeltegn 7">
            <a:extLst>
              <a:ext uri="{FF2B5EF4-FFF2-40B4-BE49-F238E27FC236}">
                <a16:creationId xmlns:a16="http://schemas.microsoft.com/office/drawing/2014/main" id="{926CC5C1-1BED-6600-2563-F2C66CDB7BF4}"/>
              </a:ext>
            </a:extLst>
          </p:cNvPr>
          <p:cNvSpPr/>
          <p:nvPr/>
        </p:nvSpPr>
        <p:spPr bwMode="auto">
          <a:xfrm>
            <a:off x="7173633" y="2669235"/>
            <a:ext cx="1880290" cy="2386615"/>
          </a:xfrm>
          <a:prstGeom prst="chevron">
            <a:avLst>
              <a:gd name="adj" fmla="val 20622"/>
            </a:avLst>
          </a:prstGeom>
          <a:solidFill>
            <a:srgbClr val="FCCB5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bruker-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effekter	</a:t>
            </a:r>
          </a:p>
        </p:txBody>
      </p:sp>
    </p:spTree>
    <p:extLst>
      <p:ext uri="{BB962C8B-B14F-4D97-AF65-F5344CB8AC3E}">
        <p14:creationId xmlns:p14="http://schemas.microsoft.com/office/powerpoint/2010/main" val="16871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7647</TotalTime>
  <Words>363</Words>
  <Application>Microsoft Office PowerPoint</Application>
  <PresentationFormat>Widescreen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Office-tema</vt:lpstr>
      <vt:lpstr>PowerPoint-presentasjon</vt:lpstr>
      <vt:lpstr>Mål- og resultatstyring (MRS)  – en metode</vt:lpstr>
      <vt:lpstr>PowerPoint-presentasjon</vt:lpstr>
      <vt:lpstr>Virksomhetsstyring, styring av underliggende</vt:lpstr>
      <vt:lpstr>PowerPoint-presentasjon</vt:lpstr>
      <vt:lpstr>Resultatkjeden – rydder i roller og ansvar</vt:lpstr>
      <vt:lpstr>MRS som styringsprinsipp handler om:</vt:lpstr>
      <vt:lpstr>PowerPoint-presentasjon</vt:lpstr>
      <vt:lpstr>Overordnete mål legger til rette for  samordning av bidrag fra flere</vt:lpstr>
      <vt:lpstr>PowerPoint-presentasjon</vt:lpstr>
      <vt:lpstr>MRS som styringsprinsipp handler om: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 med: Kursets /fordragets navn Kursets dato plass til navn på kursleder(e) Min logo og navn har jeg glemt noe da?</dc:title>
  <dc:creator>Anette Simonsen</dc:creator>
  <cp:lastModifiedBy>Tone Skåre</cp:lastModifiedBy>
  <cp:revision>122</cp:revision>
  <cp:lastPrinted>2023-04-12T08:42:55Z</cp:lastPrinted>
  <dcterms:created xsi:type="dcterms:W3CDTF">2022-08-19T15:24:06Z</dcterms:created>
  <dcterms:modified xsi:type="dcterms:W3CDTF">2023-04-13T13:05:30Z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2023-02-08T07:11:12Z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79db69f0-f8bf-4958-81cc-979720ccda6f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0x01010016F48F0717DDBC43A26F9C4EC94D925E00187235BBE2867945BA17C260DFDFC83A</vt:lpwstr>
  </property>
  <property fmtid="{D5CDD505-2E9C-101B-9397-08002B2CF9AE}" pid="10" name="MediaServiceImageTags">
    <vt:lpwstr/>
  </property>
</Properties>
</file>