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7" r:id="rId1"/>
    <p:sldMasterId id="2147483832" r:id="rId2"/>
  </p:sldMasterIdLst>
  <p:notesMasterIdLst>
    <p:notesMasterId r:id="rId35"/>
  </p:notesMasterIdLst>
  <p:handoutMasterIdLst>
    <p:handoutMasterId r:id="rId36"/>
  </p:handoutMasterIdLst>
  <p:sldIdLst>
    <p:sldId id="259" r:id="rId3"/>
    <p:sldId id="361" r:id="rId4"/>
    <p:sldId id="419" r:id="rId5"/>
    <p:sldId id="428" r:id="rId6"/>
    <p:sldId id="429" r:id="rId7"/>
    <p:sldId id="430" r:id="rId8"/>
    <p:sldId id="431" r:id="rId9"/>
    <p:sldId id="432" r:id="rId10"/>
    <p:sldId id="436" r:id="rId11"/>
    <p:sldId id="433" r:id="rId12"/>
    <p:sldId id="441" r:id="rId13"/>
    <p:sldId id="440" r:id="rId14"/>
    <p:sldId id="439" r:id="rId15"/>
    <p:sldId id="435" r:id="rId16"/>
    <p:sldId id="438" r:id="rId17"/>
    <p:sldId id="437" r:id="rId18"/>
    <p:sldId id="434" r:id="rId19"/>
    <p:sldId id="442" r:id="rId20"/>
    <p:sldId id="443" r:id="rId21"/>
    <p:sldId id="444" r:id="rId22"/>
    <p:sldId id="445" r:id="rId23"/>
    <p:sldId id="446" r:id="rId24"/>
    <p:sldId id="447" r:id="rId25"/>
    <p:sldId id="448" r:id="rId26"/>
    <p:sldId id="449" r:id="rId27"/>
    <p:sldId id="451" r:id="rId28"/>
    <p:sldId id="450" r:id="rId29"/>
    <p:sldId id="453" r:id="rId30"/>
    <p:sldId id="452" r:id="rId31"/>
    <p:sldId id="455" r:id="rId32"/>
    <p:sldId id="454" r:id="rId33"/>
    <p:sldId id="393" r:id="rId34"/>
  </p:sldIdLst>
  <p:sldSz cx="9144000" cy="6858000" type="screen4x3"/>
  <p:notesSz cx="6784975" cy="985678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115">
          <p15:clr>
            <a:srgbClr val="A4A3A4"/>
          </p15:clr>
        </p15:guide>
        <p15:guide id="3" orient="horz" pos="2205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orient="horz" pos="3521">
          <p15:clr>
            <a:srgbClr val="A4A3A4"/>
          </p15:clr>
        </p15:guide>
        <p15:guide id="6" orient="horz" pos="799">
          <p15:clr>
            <a:srgbClr val="A4A3A4"/>
          </p15:clr>
        </p15:guide>
        <p15:guide id="7" orient="horz" pos="618">
          <p15:clr>
            <a:srgbClr val="A4A3A4"/>
          </p15:clr>
        </p15:guide>
        <p15:guide id="8" pos="2880">
          <p15:clr>
            <a:srgbClr val="A4A3A4"/>
          </p15:clr>
        </p15:guide>
        <p15:guide id="9" pos="2925">
          <p15:clr>
            <a:srgbClr val="A4A3A4"/>
          </p15:clr>
        </p15:guide>
        <p15:guide id="10" pos="2835">
          <p15:clr>
            <a:srgbClr val="A4A3A4"/>
          </p15:clr>
        </p15:guide>
        <p15:guide id="11" pos="5375">
          <p15:clr>
            <a:srgbClr val="A4A3A4"/>
          </p15:clr>
        </p15:guide>
        <p15:guide id="12" pos="385">
          <p15:clr>
            <a:srgbClr val="A4A3A4"/>
          </p15:clr>
        </p15:guide>
        <p15:guide id="13" pos="839">
          <p15:clr>
            <a:srgbClr val="A4A3A4"/>
          </p15:clr>
        </p15:guide>
        <p15:guide id="14" pos="2200">
          <p15:clr>
            <a:srgbClr val="A4A3A4"/>
          </p15:clr>
        </p15:guide>
        <p15:guide id="15" pos="3560">
          <p15:clr>
            <a:srgbClr val="A4A3A4"/>
          </p15:clr>
        </p15:guide>
        <p15:guide id="16" pos="49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68" autoAdjust="0"/>
    <p:restoredTop sz="91087" autoAdjust="0"/>
  </p:normalViewPr>
  <p:slideViewPr>
    <p:cSldViewPr showGuides="1">
      <p:cViewPr varScale="1">
        <p:scale>
          <a:sx n="78" d="100"/>
          <a:sy n="78" d="100"/>
        </p:scale>
        <p:origin x="1190" y="67"/>
      </p:cViewPr>
      <p:guideLst>
        <p:guide orient="horz" pos="2160"/>
        <p:guide orient="horz" pos="2115"/>
        <p:guide orient="horz" pos="2205"/>
        <p:guide orient="horz" pos="3838"/>
        <p:guide orient="horz" pos="3521"/>
        <p:guide orient="horz" pos="799"/>
        <p:guide orient="horz" pos="618"/>
        <p:guide pos="2880"/>
        <p:guide pos="2925"/>
        <p:guide pos="2835"/>
        <p:guide pos="5375"/>
        <p:guide pos="385"/>
        <p:guide pos="839"/>
        <p:guide pos="2200"/>
        <p:guide pos="3560"/>
        <p:guide pos="49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2598" y="-102"/>
      </p:cViewPr>
      <p:guideLst>
        <p:guide orient="horz" pos="3105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0155" cy="492840"/>
          </a:xfrm>
          <a:prstGeom prst="rect">
            <a:avLst/>
          </a:prstGeom>
        </p:spPr>
        <p:txBody>
          <a:bodyPr vert="horz" lIns="92238" tIns="46119" rIns="92238" bIns="4611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3251" y="1"/>
            <a:ext cx="2940155" cy="492840"/>
          </a:xfrm>
          <a:prstGeom prst="rect">
            <a:avLst/>
          </a:prstGeom>
        </p:spPr>
        <p:txBody>
          <a:bodyPr vert="horz" lIns="92238" tIns="46119" rIns="92238" bIns="46119" rtlCol="0"/>
          <a:lstStyle>
            <a:lvl1pPr algn="r">
              <a:defRPr sz="1200"/>
            </a:lvl1pPr>
          </a:lstStyle>
          <a:p>
            <a:fld id="{C91B6AF2-F1D8-4A7E-84EE-81CE9BB27B07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2240"/>
            <a:ext cx="2940155" cy="492840"/>
          </a:xfrm>
          <a:prstGeom prst="rect">
            <a:avLst/>
          </a:prstGeom>
        </p:spPr>
        <p:txBody>
          <a:bodyPr vert="horz" lIns="92238" tIns="46119" rIns="92238" bIns="4611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3251" y="9362240"/>
            <a:ext cx="2940155" cy="492840"/>
          </a:xfrm>
          <a:prstGeom prst="rect">
            <a:avLst/>
          </a:prstGeom>
        </p:spPr>
        <p:txBody>
          <a:bodyPr vert="horz" lIns="92238" tIns="46119" rIns="92238" bIns="46119" rtlCol="0" anchor="b"/>
          <a:lstStyle>
            <a:lvl1pPr algn="r">
              <a:defRPr sz="1200"/>
            </a:lvl1pPr>
          </a:lstStyle>
          <a:p>
            <a:fld id="{C17416EB-0A91-41D4-B8B5-30B104083A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9026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251" y="1"/>
            <a:ext cx="2940155" cy="492840"/>
          </a:xfrm>
          <a:prstGeom prst="rect">
            <a:avLst/>
          </a:prstGeom>
        </p:spPr>
        <p:txBody>
          <a:bodyPr vert="horz" lIns="92238" tIns="46119" rIns="92238" bIns="461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2536AE-6B2E-42A9-8946-D7A73824D8FE}" type="datetimeFigureOut">
              <a:rPr lang="sv-SE"/>
              <a:pPr>
                <a:defRPr/>
              </a:pPr>
              <a:t>2023-04-20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2601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8" tIns="46119" rIns="92238" bIns="46119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498" y="4681975"/>
            <a:ext cx="5427980" cy="4435555"/>
          </a:xfrm>
          <a:prstGeom prst="rect">
            <a:avLst/>
          </a:prstGeom>
        </p:spPr>
        <p:txBody>
          <a:bodyPr vert="horz" lIns="92238" tIns="46119" rIns="92238" bIns="4611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sv-S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40"/>
            <a:ext cx="2940155" cy="492840"/>
          </a:xfrm>
          <a:prstGeom prst="rect">
            <a:avLst/>
          </a:prstGeom>
        </p:spPr>
        <p:txBody>
          <a:bodyPr vert="horz" lIns="92238" tIns="46119" rIns="92238" bIns="461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251" y="9362240"/>
            <a:ext cx="2940155" cy="492840"/>
          </a:xfrm>
          <a:prstGeom prst="rect">
            <a:avLst/>
          </a:prstGeom>
        </p:spPr>
        <p:txBody>
          <a:bodyPr vert="horz" lIns="92238" tIns="46119" rIns="92238" bIns="461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A25E37-C428-4B0E-A0E3-D6596349B1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399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rtl="0" fontAlgn="base">
      <a:spcBef>
        <a:spcPct val="30000"/>
      </a:spcBef>
      <a:spcAft>
        <a:spcPct val="0"/>
      </a:spcAft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63538" indent="-187325" algn="l" rtl="0" fontAlgn="base">
      <a:spcBef>
        <a:spcPct val="30000"/>
      </a:spcBef>
      <a:spcAft>
        <a:spcPct val="0"/>
      </a:spcAft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9750" indent="-176213" algn="l" rtl="0" fontAlgn="base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6213" algn="l" rtl="0" fontAlgn="base">
      <a:spcBef>
        <a:spcPct val="30000"/>
      </a:spcBef>
      <a:spcAft>
        <a:spcPct val="0"/>
      </a:spcAft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2175" indent="-176213" algn="l" rtl="0" fontAlgn="base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1" noProof="0" dirty="0"/>
              <a:t>Please</a:t>
            </a:r>
            <a:r>
              <a:rPr lang="en-GB" b="1" i="1" baseline="0" noProof="0" dirty="0"/>
              <a:t> remember to add the correct presenter name/names. </a:t>
            </a:r>
          </a:p>
          <a:p>
            <a:endParaRPr lang="en-GB" b="1" i="1" baseline="0" noProof="0" dirty="0"/>
          </a:p>
          <a:p>
            <a:r>
              <a:rPr lang="en-GB" b="1" i="1" baseline="0" noProof="0" dirty="0"/>
              <a:t>Subtitle is optional.</a:t>
            </a:r>
            <a:endParaRPr lang="en-GB" b="1" i="1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8E0FEF8-35BC-3E46-9B97-F33F904445B0}" type="datetime1">
              <a:rPr lang="sv-SE" smtClean="0">
                <a:solidFill>
                  <a:prstClr val="black"/>
                </a:solidFill>
                <a:latin typeface="Calibri"/>
              </a:rPr>
              <a:pPr/>
              <a:t>2023-04-20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80E93-0BFD-4BA2-8399-242A41CFECF0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2103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5E37-C428-4B0E-A0E3-D6596349B172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959497">
              <a:alpha val="25000"/>
            </a:srgb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rgbClr val="FFD17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5291150"/>
            <a:ext cx="5184000" cy="684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Presentation subtitle</a:t>
            </a:r>
            <a:endParaRPr lang="sv-SE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2000" y="5291150"/>
            <a:ext cx="7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84889" y="5292000"/>
            <a:ext cx="2448000" cy="684000"/>
          </a:xfrm>
        </p:spPr>
        <p:txBody>
          <a:bodyPr tIns="126000">
            <a:noAutofit/>
          </a:bodyPr>
          <a:lstStyle>
            <a:lvl1pPr marL="0" indent="0" algn="r"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>
                <a:solidFill>
                  <a:schemeClr val="bg1"/>
                </a:solidFill>
              </a:defRPr>
            </a:lvl2pPr>
            <a:lvl3pPr marL="936000" indent="0">
              <a:buNone/>
              <a:defRPr>
                <a:solidFill>
                  <a:schemeClr val="bg1"/>
                </a:solidFill>
              </a:defRPr>
            </a:lvl3pPr>
            <a:lvl4pPr marL="1440000" indent="0">
              <a:buNone/>
              <a:defRPr>
                <a:solidFill>
                  <a:schemeClr val="bg1"/>
                </a:solidFill>
              </a:defRPr>
            </a:lvl4pPr>
            <a:lvl5pPr marL="180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Name(s)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85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– Text and image 1/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3816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/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16000" y="0"/>
            <a:ext cx="4428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</a:t>
            </a:r>
            <a:br>
              <a:rPr lang="en-GB" noProof="0" dirty="0"/>
            </a:br>
            <a:r>
              <a:rPr lang="en-GB" noProof="0" dirty="0"/>
              <a:t>image icon to add image</a:t>
            </a:r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46422C1-15CC-6340-A8ED-AE709CDC20D9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2376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03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– Text and image 1/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999" y="648000"/>
            <a:ext cx="5868000" cy="111600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5868000" cy="3924000"/>
          </a:xfrm>
        </p:spPr>
        <p:txBody>
          <a:bodyPr/>
          <a:lstStyle/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6768000" y="0"/>
            <a:ext cx="2376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</a:t>
            </a:r>
            <a:br>
              <a:rPr lang="en-GB" noProof="0" dirty="0"/>
            </a:br>
            <a:r>
              <a:rPr lang="en-GB" noProof="0" dirty="0"/>
              <a:t>click image icon </a:t>
            </a:r>
            <a:br>
              <a:rPr lang="en-GB" noProof="0" dirty="0"/>
            </a:br>
            <a:r>
              <a:rPr lang="en-GB" noProof="0" dirty="0"/>
              <a:t>to add image</a:t>
            </a:r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EF5BF133-0A9B-8F40-B189-CF1FD6823B6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41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– Text and image 1/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0" y="4878000"/>
            <a:ext cx="9144000" cy="1980000"/>
          </a:xfrm>
        </p:spPr>
        <p:txBody>
          <a:bodyPr bIns="432000" anchor="b">
            <a:normAutofit/>
          </a:bodyPr>
          <a:lstStyle>
            <a:lvl1pPr marL="0" indent="0" algn="ctr">
              <a:buNone/>
              <a:defRPr sz="1800" baseline="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image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252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bullet list, column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4716000" y="2052000"/>
            <a:ext cx="3816000" cy="252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bullet list, column 2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24268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image icon to add image</a:t>
            </a:r>
            <a:endParaRPr lang="sv-SE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&amp; text </a:t>
            </a:r>
            <a:r>
              <a:rPr lang="en-GB" noProof="0" dirty="0"/>
              <a:t>colour b/w</a:t>
            </a:r>
          </a:p>
        </p:txBody>
      </p:sp>
    </p:spTree>
    <p:extLst>
      <p:ext uri="{BB962C8B-B14F-4D97-AF65-F5344CB8AC3E}">
        <p14:creationId xmlns:p14="http://schemas.microsoft.com/office/powerpoint/2010/main" val="421068052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842732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2x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72001" y="0"/>
            <a:ext cx="4572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</a:t>
            </a:r>
            <a:br>
              <a:rPr lang="en-GB" noProof="0" dirty="0"/>
            </a:br>
            <a:r>
              <a:rPr lang="en-GB" noProof="0" dirty="0"/>
              <a:t>image icon to add image</a:t>
            </a:r>
            <a:endParaRPr lang="sv-SE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</a:t>
            </a:r>
            <a:br>
              <a:rPr lang="en-GB" noProof="0" dirty="0"/>
            </a:br>
            <a:r>
              <a:rPr lang="en-GB" noProof="0" dirty="0"/>
              <a:t>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72255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955E41F-175D-CC41-B705-61917776D5D1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7753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4524D00-CC42-FF48-9868-88182E259B73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9100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bg2">
              <a:alpha val="25000"/>
            </a:scheme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2052000"/>
            <a:ext cx="5868000" cy="2520950"/>
          </a:xfrm>
          <a:ln cmpd="dbl">
            <a:noFill/>
          </a:ln>
        </p:spPr>
        <p:txBody>
          <a:bodyPr wrap="square" anchor="ctr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000" b="1" spc="-150" baseline="0"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sv-SE" dirty="0"/>
              <a:t>”Click to edit quote.”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00" y="4860000"/>
            <a:ext cx="3816000" cy="1116012"/>
          </a:xfrm>
          <a:ln cmpd="dbl">
            <a:noFill/>
          </a:ln>
        </p:spPr>
        <p:txBody>
          <a:bodyPr wrap="square" anchor="t">
            <a:noAutofit/>
          </a:bodyPr>
          <a:lstStyle>
            <a:lvl1pPr marL="144000" indent="-144000" algn="r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sv-SE" dirty="0"/>
              <a:t>Quote source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3153C24-AFF0-E040-80C6-850646600BEA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5607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1 per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2844000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  <a:endParaRPr lang="sv-S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2844000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Other information </a:t>
            </a:r>
            <a:br>
              <a:rPr lang="en-US" dirty="0"/>
            </a:br>
            <a:r>
              <a:rPr lang="en-US" dirty="0"/>
              <a:t>(this field may be removed)</a:t>
            </a:r>
            <a:endParaRPr lang="sv-SE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44000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sv-SE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2844000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</a:t>
            </a:r>
            <a:br>
              <a:rPr lang="en-GB" noProof="0" dirty="0"/>
            </a:br>
            <a:r>
              <a:rPr lang="en-GB" noProof="0" dirty="0"/>
              <a:t>image icon to add image</a:t>
            </a:r>
            <a:endParaRPr lang="sv-SE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AD6A7CBA-76B1-4448-BCE0-908CDDC2F880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2023-04-20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7607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accent4">
              <a:alpha val="25000"/>
            </a:scheme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58157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2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0957FBBB-4F98-9A42-B9A9-1A670B34A55F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2023-04-20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971538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  <a:endParaRPr lang="sv-SE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71538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Other information </a:t>
            </a:r>
            <a:br>
              <a:rPr lang="en-US" dirty="0"/>
            </a:br>
            <a:r>
              <a:rPr lang="en-US" dirty="0"/>
              <a:t>(this field may be removed)</a:t>
            </a:r>
            <a:endParaRPr lang="sv-SE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971538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sv-SE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971538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</a:t>
            </a:r>
            <a:br>
              <a:rPr lang="en-GB" noProof="0" dirty="0"/>
            </a:br>
            <a:r>
              <a:rPr lang="en-GB" noProof="0" dirty="0"/>
              <a:t>image icon to add image</a:t>
            </a:r>
            <a:endParaRPr lang="sv-SE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716463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  <a:endParaRPr lang="sv-SE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4716463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Other information </a:t>
            </a:r>
            <a:br>
              <a:rPr lang="en-US" dirty="0"/>
            </a:br>
            <a:r>
              <a:rPr lang="en-US" dirty="0"/>
              <a:t>(this field may be removed)</a:t>
            </a:r>
            <a:endParaRPr lang="sv-SE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716463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sv-SE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29" hasCustomPrompt="1"/>
          </p:nvPr>
        </p:nvSpPr>
        <p:spPr>
          <a:xfrm>
            <a:off x="4716463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</a:t>
            </a:r>
            <a:br>
              <a:rPr lang="en-GB" noProof="0" dirty="0"/>
            </a:br>
            <a:r>
              <a:rPr lang="en-GB" noProof="0" dirty="0"/>
              <a:t>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709420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3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idx="33" hasCustomPrompt="1"/>
          </p:nvPr>
        </p:nvSpPr>
        <p:spPr>
          <a:xfrm>
            <a:off x="611113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image icon to add image</a:t>
            </a:r>
            <a:endParaRPr lang="sv-SE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37" hasCustomPrompt="1"/>
          </p:nvPr>
        </p:nvSpPr>
        <p:spPr>
          <a:xfrm>
            <a:off x="3348000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image icon to add image</a:t>
            </a:r>
            <a:endParaRPr lang="sv-SE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idx="41" hasCustomPrompt="1"/>
          </p:nvPr>
        </p:nvSpPr>
        <p:spPr>
          <a:xfrm>
            <a:off x="6084000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image icon to add image</a:t>
            </a:r>
            <a:endParaRPr lang="sv-SE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3A7F7BEC-3B26-0846-A077-4B4E07296137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2023-04-20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11188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  <a:endParaRPr lang="sv-SE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Other information </a:t>
            </a:r>
            <a:br>
              <a:rPr lang="en-US" dirty="0"/>
            </a:br>
            <a:r>
              <a:rPr lang="en-US" dirty="0"/>
              <a:t>(this field may be removed)</a:t>
            </a:r>
            <a:endParaRPr lang="sv-SE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11188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sv-SE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3347963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  <a:endParaRPr lang="sv-SE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43" hasCustomPrompt="1"/>
          </p:nvPr>
        </p:nvSpPr>
        <p:spPr>
          <a:xfrm>
            <a:off x="3347963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Other information </a:t>
            </a:r>
            <a:br>
              <a:rPr lang="en-US" dirty="0"/>
            </a:br>
            <a:r>
              <a:rPr lang="en-US" dirty="0"/>
              <a:t>(this field may be removed)</a:t>
            </a:r>
            <a:endParaRPr lang="sv-SE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3347963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sv-SE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45" hasCustomPrompt="1"/>
          </p:nvPr>
        </p:nvSpPr>
        <p:spPr>
          <a:xfrm>
            <a:off x="6084813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  <a:endParaRPr lang="sv-SE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46" hasCustomPrompt="1"/>
          </p:nvPr>
        </p:nvSpPr>
        <p:spPr>
          <a:xfrm>
            <a:off x="6084813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Other information </a:t>
            </a:r>
            <a:br>
              <a:rPr lang="en-US" dirty="0"/>
            </a:br>
            <a:r>
              <a:rPr lang="en-US" dirty="0"/>
              <a:t>(this field may be removed)</a:t>
            </a:r>
            <a:endParaRPr lang="sv-SE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47" hasCustomPrompt="1"/>
          </p:nvPr>
        </p:nvSpPr>
        <p:spPr>
          <a:xfrm>
            <a:off x="6084813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100974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4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612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image icon to add image</a:t>
            </a: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12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  <a:endParaRPr lang="sv-S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12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Other information </a:t>
            </a:r>
            <a:br>
              <a:rPr lang="en-US" dirty="0"/>
            </a:br>
            <a:r>
              <a:rPr lang="en-US" dirty="0"/>
              <a:t>(this field may be removed)</a:t>
            </a:r>
            <a:endParaRPr lang="sv-SE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12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sv-SE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2664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image icon to add image</a:t>
            </a:r>
            <a:endParaRPr lang="sv-SE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2664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  <a:endParaRPr lang="sv-SE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664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Other information </a:t>
            </a:r>
            <a:br>
              <a:rPr lang="en-US" dirty="0"/>
            </a:br>
            <a:r>
              <a:rPr lang="en-US" dirty="0"/>
              <a:t>(this field may be removed)</a:t>
            </a:r>
            <a:endParaRPr lang="sv-SE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2664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sv-SE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29" hasCustomPrompt="1"/>
          </p:nvPr>
        </p:nvSpPr>
        <p:spPr>
          <a:xfrm>
            <a:off x="4716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image icon to add image</a:t>
            </a:r>
            <a:endParaRPr lang="sv-SE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4716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  <a:endParaRPr lang="sv-SE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4716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Other information </a:t>
            </a:r>
            <a:br>
              <a:rPr lang="en-US" dirty="0"/>
            </a:br>
            <a:r>
              <a:rPr lang="en-US" dirty="0"/>
              <a:t>(this field may be removed)</a:t>
            </a:r>
            <a:endParaRPr lang="sv-SE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4716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sv-SE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idx="33" hasCustomPrompt="1"/>
          </p:nvPr>
        </p:nvSpPr>
        <p:spPr>
          <a:xfrm>
            <a:off x="6768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image icon to add image</a:t>
            </a:r>
            <a:endParaRPr lang="sv-SE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6768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  <a:endParaRPr lang="sv-SE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6768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Other information </a:t>
            </a:r>
            <a:br>
              <a:rPr lang="en-US" dirty="0"/>
            </a:br>
            <a:r>
              <a:rPr lang="en-US" dirty="0"/>
              <a:t>(this field may be removed)</a:t>
            </a:r>
            <a:endParaRPr lang="sv-SE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6" hasCustomPrompt="1"/>
          </p:nvPr>
        </p:nvSpPr>
        <p:spPr>
          <a:xfrm>
            <a:off x="6768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sv-SE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82F1FB0-A9CB-6343-8AD0-B8B075CBA75D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2023-04-20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0145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brea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Break title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90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959497">
              <a:alpha val="25000"/>
            </a:srgb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rgbClr val="FFD172"/>
                </a:solidFill>
              </a:defRPr>
            </a:lvl1pPr>
          </a:lstStyle>
          <a:p>
            <a:r>
              <a:rPr lang="en-US" dirty="0"/>
              <a:t>Click to edit End title</a:t>
            </a:r>
            <a:endParaRPr lang="sv-S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674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959497">
              <a:alpha val="25000"/>
            </a:srgb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rgbClr val="FFD17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5291150"/>
            <a:ext cx="5184000" cy="684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Presentation subtitle</a:t>
            </a:r>
            <a:endParaRPr lang="sv-SE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2000" y="5291150"/>
            <a:ext cx="7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84889" y="5292000"/>
            <a:ext cx="2448000" cy="684000"/>
          </a:xfrm>
        </p:spPr>
        <p:txBody>
          <a:bodyPr tIns="126000">
            <a:noAutofit/>
          </a:bodyPr>
          <a:lstStyle>
            <a:lvl1pPr marL="0" indent="0" algn="r"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>
                <a:solidFill>
                  <a:schemeClr val="bg1"/>
                </a:solidFill>
              </a:defRPr>
            </a:lvl2pPr>
            <a:lvl3pPr marL="936000" indent="0">
              <a:buNone/>
              <a:defRPr>
                <a:solidFill>
                  <a:schemeClr val="bg1"/>
                </a:solidFill>
              </a:defRPr>
            </a:lvl3pPr>
            <a:lvl4pPr marL="1440000" indent="0">
              <a:buNone/>
              <a:defRPr>
                <a:solidFill>
                  <a:schemeClr val="bg1"/>
                </a:solidFill>
              </a:defRPr>
            </a:lvl4pPr>
            <a:lvl5pPr marL="180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Name(s)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812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accent4">
              <a:alpha val="25000"/>
            </a:scheme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2614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accent5">
              <a:alpha val="25000"/>
            </a:scheme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80149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D9B8BA">
              <a:alpha val="25000"/>
            </a:srgb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747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White (PRINT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bg2">
              <a:alpha val="25000"/>
            </a:schemeClr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402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accent5">
              <a:alpha val="25000"/>
            </a:scheme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5427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2052000"/>
            <a:ext cx="7920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/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</a:lstStyle>
          <a:p>
            <a:pPr lvl="0"/>
            <a:r>
              <a:rPr lang="en-US" dirty="0"/>
              <a:t>Click to edit paragraph text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3591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–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2052000"/>
            <a:ext cx="7920000" cy="3924000"/>
          </a:xfrm>
        </p:spPr>
        <p:txBody>
          <a:bodyPr/>
          <a:lstStyle>
            <a:lvl1pPr marL="144000" indent="-14400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54D7219-50A2-3547-85A4-48A66933D1BE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4896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baseline="0"/>
            </a:lvl1pPr>
          </a:lstStyle>
          <a:p>
            <a:pPr lvl="0"/>
            <a:r>
              <a:rPr lang="en-US" dirty="0"/>
              <a:t>Click to edit paragraph text, column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052000"/>
            <a:ext cx="3816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/>
            </a:lvl1pPr>
          </a:lstStyle>
          <a:p>
            <a:pPr lvl="0"/>
            <a:r>
              <a:rPr lang="en-US" dirty="0"/>
              <a:t>Click to edit paragraph text, column 2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E2C31701-5412-4E4E-BB2B-4B7706401FF1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8113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–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edit bullet list, column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052000"/>
            <a:ext cx="3816000" cy="3924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3pPr marL="936000" indent="0">
              <a:buNone/>
              <a:defRPr/>
            </a:lvl3pPr>
          </a:lstStyle>
          <a:p>
            <a:pPr lvl="0"/>
            <a:r>
              <a:rPr lang="en-US" dirty="0"/>
              <a:t>Click to edit bullet list, column 2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D96A9591-2362-A643-B565-F0786B04ABC7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8824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– Text and image 1/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3816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/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16000" y="0"/>
            <a:ext cx="4428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</a:t>
            </a:r>
            <a:br>
              <a:rPr lang="en-GB" noProof="0" dirty="0"/>
            </a:br>
            <a:r>
              <a:rPr lang="en-GB" noProof="0" dirty="0"/>
              <a:t>image icon to add image</a:t>
            </a:r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46422C1-15CC-6340-A8ED-AE709CDC20D9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2376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0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– Text and image 1/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999" y="648000"/>
            <a:ext cx="5868000" cy="111600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5868000" cy="3924000"/>
          </a:xfrm>
        </p:spPr>
        <p:txBody>
          <a:bodyPr/>
          <a:lstStyle/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6768000" y="0"/>
            <a:ext cx="2376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</a:t>
            </a:r>
            <a:br>
              <a:rPr lang="en-GB" noProof="0" dirty="0"/>
            </a:br>
            <a:r>
              <a:rPr lang="en-GB" noProof="0" dirty="0"/>
              <a:t>click image icon </a:t>
            </a:r>
            <a:br>
              <a:rPr lang="en-GB" noProof="0" dirty="0"/>
            </a:br>
            <a:r>
              <a:rPr lang="en-GB" noProof="0" dirty="0"/>
              <a:t>to add image</a:t>
            </a:r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EF5BF133-0A9B-8F40-B189-CF1FD6823B6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86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– Text and image 1/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0" y="4878000"/>
            <a:ext cx="9144000" cy="1980000"/>
          </a:xfrm>
        </p:spPr>
        <p:txBody>
          <a:bodyPr bIns="432000" anchor="b">
            <a:normAutofit/>
          </a:bodyPr>
          <a:lstStyle>
            <a:lvl1pPr marL="0" indent="0" algn="ctr">
              <a:buNone/>
              <a:defRPr sz="1800" baseline="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image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252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bullet list, column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4716000" y="2052000"/>
            <a:ext cx="3816000" cy="252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bullet list, column 2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29109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image icon to add image</a:t>
            </a:r>
            <a:endParaRPr lang="sv-SE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&amp; text </a:t>
            </a:r>
            <a:r>
              <a:rPr lang="en-GB" noProof="0" dirty="0"/>
              <a:t>colour b/w</a:t>
            </a:r>
          </a:p>
        </p:txBody>
      </p:sp>
    </p:spTree>
    <p:extLst>
      <p:ext uri="{BB962C8B-B14F-4D97-AF65-F5344CB8AC3E}">
        <p14:creationId xmlns:p14="http://schemas.microsoft.com/office/powerpoint/2010/main" val="154234135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858534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2x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72001" y="0"/>
            <a:ext cx="4572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</a:t>
            </a:r>
            <a:br>
              <a:rPr lang="en-GB" noProof="0" dirty="0"/>
            </a:br>
            <a:r>
              <a:rPr lang="en-GB" noProof="0" dirty="0"/>
              <a:t>image icon to add image</a:t>
            </a:r>
            <a:endParaRPr lang="sv-SE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6858000"/>
          </a:xfrm>
        </p:spPr>
        <p:txBody>
          <a:bodyPr bIns="720000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</a:t>
            </a:r>
            <a:br>
              <a:rPr lang="en-GB" noProof="0" dirty="0"/>
            </a:br>
            <a:r>
              <a:rPr lang="en-GB" noProof="0" dirty="0"/>
              <a:t>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95745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D9B8BA">
              <a:alpha val="25000"/>
            </a:srgbClr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53794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955E41F-175D-CC41-B705-61917776D5D1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5684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4524D00-CC42-FF48-9868-88182E259B73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1076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bg2">
              <a:alpha val="25000"/>
            </a:scheme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2052000"/>
            <a:ext cx="5868000" cy="2520950"/>
          </a:xfrm>
          <a:ln cmpd="dbl">
            <a:noFill/>
          </a:ln>
        </p:spPr>
        <p:txBody>
          <a:bodyPr wrap="square" anchor="ctr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000" b="1" spc="-150" baseline="0"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sv-SE" dirty="0"/>
              <a:t>”Click to edit quote.”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00" y="4860000"/>
            <a:ext cx="3816000" cy="1116012"/>
          </a:xfrm>
          <a:ln cmpd="dbl">
            <a:noFill/>
          </a:ln>
        </p:spPr>
        <p:txBody>
          <a:bodyPr wrap="square" anchor="t">
            <a:noAutofit/>
          </a:bodyPr>
          <a:lstStyle>
            <a:lvl1pPr marL="144000" indent="-144000" algn="r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sv-SE" dirty="0"/>
              <a:t>Quote source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3153C24-AFF0-E040-80C6-850646600BEA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6907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1 per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2844000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  <a:endParaRPr lang="sv-S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2844000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Other information </a:t>
            </a:r>
            <a:br>
              <a:rPr lang="en-US" dirty="0"/>
            </a:br>
            <a:r>
              <a:rPr lang="en-US" dirty="0"/>
              <a:t>(this field may be removed)</a:t>
            </a:r>
            <a:endParaRPr lang="sv-SE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44000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sv-SE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2844000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</a:t>
            </a:r>
            <a:br>
              <a:rPr lang="en-GB" noProof="0" dirty="0"/>
            </a:br>
            <a:r>
              <a:rPr lang="en-GB" noProof="0" dirty="0"/>
              <a:t>image icon to add image</a:t>
            </a:r>
            <a:endParaRPr lang="sv-SE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AD6A7CBA-76B1-4448-BCE0-908CDDC2F880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2023-04-20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3026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2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0957FBBB-4F98-9A42-B9A9-1A670B34A55F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2023-04-20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971538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  <a:endParaRPr lang="sv-SE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71538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Other information </a:t>
            </a:r>
            <a:br>
              <a:rPr lang="en-US" dirty="0"/>
            </a:br>
            <a:r>
              <a:rPr lang="en-US" dirty="0"/>
              <a:t>(this field may be removed)</a:t>
            </a:r>
            <a:endParaRPr lang="sv-SE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971538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sv-SE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971538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</a:t>
            </a:r>
            <a:br>
              <a:rPr lang="en-GB" noProof="0" dirty="0"/>
            </a:br>
            <a:r>
              <a:rPr lang="en-GB" noProof="0" dirty="0"/>
              <a:t>image icon to add image</a:t>
            </a:r>
            <a:endParaRPr lang="sv-SE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716463" y="4752000"/>
            <a:ext cx="3456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  <a:endParaRPr lang="sv-SE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4716463" y="5112000"/>
            <a:ext cx="3456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Other information </a:t>
            </a:r>
            <a:br>
              <a:rPr lang="en-US" dirty="0"/>
            </a:br>
            <a:r>
              <a:rPr lang="en-US" dirty="0"/>
              <a:t>(this field may be removed)</a:t>
            </a:r>
            <a:endParaRPr lang="sv-SE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716463" y="4392000"/>
            <a:ext cx="3456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sv-SE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29" hasCustomPrompt="1"/>
          </p:nvPr>
        </p:nvSpPr>
        <p:spPr>
          <a:xfrm>
            <a:off x="4716463" y="648000"/>
            <a:ext cx="3456000" cy="3456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</a:t>
            </a:r>
            <a:br>
              <a:rPr lang="en-GB" noProof="0" dirty="0"/>
            </a:br>
            <a:r>
              <a:rPr lang="en-GB" noProof="0" dirty="0"/>
              <a:t>image icon to add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000116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3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idx="33" hasCustomPrompt="1"/>
          </p:nvPr>
        </p:nvSpPr>
        <p:spPr>
          <a:xfrm>
            <a:off x="611113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image icon to add image</a:t>
            </a:r>
            <a:endParaRPr lang="sv-SE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37" hasCustomPrompt="1"/>
          </p:nvPr>
        </p:nvSpPr>
        <p:spPr>
          <a:xfrm>
            <a:off x="3348000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image icon to add image</a:t>
            </a:r>
            <a:endParaRPr lang="sv-SE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idx="41" hasCustomPrompt="1"/>
          </p:nvPr>
        </p:nvSpPr>
        <p:spPr>
          <a:xfrm>
            <a:off x="6084000" y="1665213"/>
            <a:ext cx="2448000" cy="2448000"/>
          </a:xfrm>
          <a:prstGeom prst="round2DiagRect">
            <a:avLst>
              <a:gd name="adj1" fmla="val 16601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image icon to add image</a:t>
            </a:r>
            <a:endParaRPr lang="sv-SE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3A7F7BEC-3B26-0846-A077-4B4E07296137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2023-04-20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11188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  <a:endParaRPr lang="sv-SE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Other information </a:t>
            </a:r>
            <a:br>
              <a:rPr lang="en-US" dirty="0"/>
            </a:br>
            <a:r>
              <a:rPr lang="en-US" dirty="0"/>
              <a:t>(this field may be removed)</a:t>
            </a:r>
            <a:endParaRPr lang="sv-SE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11188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sv-SE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3347963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  <a:endParaRPr lang="sv-SE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43" hasCustomPrompt="1"/>
          </p:nvPr>
        </p:nvSpPr>
        <p:spPr>
          <a:xfrm>
            <a:off x="3347963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Other information </a:t>
            </a:r>
            <a:br>
              <a:rPr lang="en-US" dirty="0"/>
            </a:br>
            <a:r>
              <a:rPr lang="en-US" dirty="0"/>
              <a:t>(this field may be removed)</a:t>
            </a:r>
            <a:endParaRPr lang="sv-SE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3347963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sv-SE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45" hasCustomPrompt="1"/>
          </p:nvPr>
        </p:nvSpPr>
        <p:spPr>
          <a:xfrm>
            <a:off x="6084813" y="4752000"/>
            <a:ext cx="2448000" cy="360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  <a:endParaRPr lang="sv-SE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46" hasCustomPrompt="1"/>
          </p:nvPr>
        </p:nvSpPr>
        <p:spPr>
          <a:xfrm>
            <a:off x="6084813" y="5112000"/>
            <a:ext cx="2448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Other information </a:t>
            </a:r>
            <a:br>
              <a:rPr lang="en-US" dirty="0"/>
            </a:br>
            <a:r>
              <a:rPr lang="en-US" dirty="0"/>
              <a:t>(this field may be removed)</a:t>
            </a:r>
            <a:endParaRPr lang="sv-SE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47" hasCustomPrompt="1"/>
          </p:nvPr>
        </p:nvSpPr>
        <p:spPr>
          <a:xfrm>
            <a:off x="6084813" y="4392000"/>
            <a:ext cx="2448000" cy="3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 spc="-10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988264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– 4 pers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612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image icon to add image</a:t>
            </a: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12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  <a:endParaRPr lang="sv-S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12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Other information </a:t>
            </a:r>
            <a:br>
              <a:rPr lang="en-US" dirty="0"/>
            </a:br>
            <a:r>
              <a:rPr lang="en-US" dirty="0"/>
              <a:t>(this field may be removed)</a:t>
            </a:r>
            <a:endParaRPr lang="sv-SE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12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sv-SE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2664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image icon to add image</a:t>
            </a:r>
            <a:endParaRPr lang="sv-SE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2664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  <a:endParaRPr lang="sv-SE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664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Other information </a:t>
            </a:r>
            <a:br>
              <a:rPr lang="en-US" dirty="0"/>
            </a:br>
            <a:r>
              <a:rPr lang="en-US" dirty="0"/>
              <a:t>(this field may be removed)</a:t>
            </a:r>
            <a:endParaRPr lang="sv-SE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2664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sv-SE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29" hasCustomPrompt="1"/>
          </p:nvPr>
        </p:nvSpPr>
        <p:spPr>
          <a:xfrm>
            <a:off x="4716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image icon to add image</a:t>
            </a:r>
            <a:endParaRPr lang="sv-SE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4716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  <a:endParaRPr lang="sv-SE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4716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Other information </a:t>
            </a:r>
            <a:br>
              <a:rPr lang="en-US" dirty="0"/>
            </a:br>
            <a:r>
              <a:rPr lang="en-US" dirty="0"/>
              <a:t>(this field may be removed)</a:t>
            </a:r>
            <a:endParaRPr lang="sv-SE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4716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sv-SE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idx="33" hasCustomPrompt="1"/>
          </p:nvPr>
        </p:nvSpPr>
        <p:spPr>
          <a:xfrm>
            <a:off x="6768000" y="1773238"/>
            <a:ext cx="1764000" cy="1764000"/>
          </a:xfrm>
          <a:prstGeom prst="round2DiagRect">
            <a:avLst>
              <a:gd name="adj1" fmla="val 19362"/>
              <a:gd name="adj2" fmla="val 0"/>
            </a:avLst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and drop or click image icon to add image</a:t>
            </a:r>
            <a:endParaRPr lang="sv-SE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6768000" y="4185238"/>
            <a:ext cx="1764000" cy="360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  <a:endParaRPr lang="sv-SE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6768000" y="4545238"/>
            <a:ext cx="1764000" cy="864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Other information </a:t>
            </a:r>
            <a:br>
              <a:rPr lang="en-US" dirty="0"/>
            </a:br>
            <a:r>
              <a:rPr lang="en-US" dirty="0"/>
              <a:t>(this field may be removed)</a:t>
            </a:r>
            <a:endParaRPr lang="sv-SE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6" hasCustomPrompt="1"/>
          </p:nvPr>
        </p:nvSpPr>
        <p:spPr>
          <a:xfrm>
            <a:off x="6768000" y="3825238"/>
            <a:ext cx="1764000" cy="36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 spc="-80" baseline="0">
                <a:solidFill>
                  <a:srgbClr val="FFD172"/>
                </a:solidFill>
                <a:latin typeface="+mj-lt"/>
              </a:defRPr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  <a:lvl4pPr marL="1440000" indent="0">
              <a:buNone/>
              <a:defRPr/>
            </a:lvl4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sv-SE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82F1FB0-A9CB-6343-8AD0-B8B075CBA75D}" type="datetime1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2023-04-20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v-SE">
                <a:solidFill>
                  <a:srgbClr val="999999">
                    <a:lumMod val="60000"/>
                    <a:lumOff val="40000"/>
                  </a:srgbClr>
                </a:solidFill>
              </a:rPr>
              <a:t>Eurocard presentation</a:t>
            </a:r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v-SE" dirty="0">
              <a:solidFill>
                <a:srgbClr val="9999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4498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brea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Break title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001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rgbClr val="959497">
              <a:alpha val="25000"/>
            </a:srgbClr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3456000"/>
            <a:ext cx="7920000" cy="1548000"/>
          </a:xfrm>
        </p:spPr>
        <p:txBody>
          <a:bodyPr lIns="0" tIns="0" rIns="0" bIns="0" anchor="b"/>
          <a:lstStyle>
            <a:lvl1pPr algn="l">
              <a:defRPr sz="6000">
                <a:solidFill>
                  <a:srgbClr val="FFD172"/>
                </a:solidFill>
              </a:defRPr>
            </a:lvl1pPr>
          </a:lstStyle>
          <a:p>
            <a:r>
              <a:rPr lang="en-US" dirty="0"/>
              <a:t>Click to edit End title</a:t>
            </a:r>
            <a:endParaRPr lang="sv-S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7" y="648000"/>
            <a:ext cx="283728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348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– White (PRINT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E symbol"/>
          <p:cNvGrpSpPr>
            <a:grpSpLocks noChangeAspect="1"/>
          </p:cNvGrpSpPr>
          <p:nvPr userDrawn="1"/>
        </p:nvGrpSpPr>
        <p:grpSpPr>
          <a:xfrm>
            <a:off x="-180000" y="-756000"/>
            <a:ext cx="7560000" cy="8064000"/>
            <a:chOff x="2878138" y="11113"/>
            <a:chExt cx="6423026" cy="6845300"/>
          </a:xfrm>
          <a:solidFill>
            <a:schemeClr val="bg2">
              <a:alpha val="25000"/>
            </a:schemeClr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3941763" y="11113"/>
              <a:ext cx="2625725" cy="3573463"/>
            </a:xfrm>
            <a:custGeom>
              <a:avLst/>
              <a:gdLst>
                <a:gd name="T0" fmla="*/ 1442 w 1654"/>
                <a:gd name="T1" fmla="*/ 0 h 2251"/>
                <a:gd name="T2" fmla="*/ 1489 w 1654"/>
                <a:gd name="T3" fmla="*/ 52 h 2251"/>
                <a:gd name="T4" fmla="*/ 1529 w 1654"/>
                <a:gd name="T5" fmla="*/ 107 h 2251"/>
                <a:gd name="T6" fmla="*/ 1565 w 1654"/>
                <a:gd name="T7" fmla="*/ 164 h 2251"/>
                <a:gd name="T8" fmla="*/ 1595 w 1654"/>
                <a:gd name="T9" fmla="*/ 223 h 2251"/>
                <a:gd name="T10" fmla="*/ 1618 w 1654"/>
                <a:gd name="T11" fmla="*/ 286 h 2251"/>
                <a:gd name="T12" fmla="*/ 1636 w 1654"/>
                <a:gd name="T13" fmla="*/ 349 h 2251"/>
                <a:gd name="T14" fmla="*/ 1647 w 1654"/>
                <a:gd name="T15" fmla="*/ 413 h 2251"/>
                <a:gd name="T16" fmla="*/ 1654 w 1654"/>
                <a:gd name="T17" fmla="*/ 479 h 2251"/>
                <a:gd name="T18" fmla="*/ 1654 w 1654"/>
                <a:gd name="T19" fmla="*/ 544 h 2251"/>
                <a:gd name="T20" fmla="*/ 1647 w 1654"/>
                <a:gd name="T21" fmla="*/ 610 h 2251"/>
                <a:gd name="T22" fmla="*/ 1636 w 1654"/>
                <a:gd name="T23" fmla="*/ 674 h 2251"/>
                <a:gd name="T24" fmla="*/ 1618 w 1654"/>
                <a:gd name="T25" fmla="*/ 737 h 2251"/>
                <a:gd name="T26" fmla="*/ 1595 w 1654"/>
                <a:gd name="T27" fmla="*/ 798 h 2251"/>
                <a:gd name="T28" fmla="*/ 1565 w 1654"/>
                <a:gd name="T29" fmla="*/ 858 h 2251"/>
                <a:gd name="T30" fmla="*/ 1529 w 1654"/>
                <a:gd name="T31" fmla="*/ 916 h 2251"/>
                <a:gd name="T32" fmla="*/ 1489 w 1654"/>
                <a:gd name="T33" fmla="*/ 971 h 2251"/>
                <a:gd name="T34" fmla="*/ 1442 w 1654"/>
                <a:gd name="T35" fmla="*/ 1022 h 2251"/>
                <a:gd name="T36" fmla="*/ 1442 w 1654"/>
                <a:gd name="T37" fmla="*/ 1022 h 2251"/>
                <a:gd name="T38" fmla="*/ 211 w 1654"/>
                <a:gd name="T39" fmla="*/ 2251 h 2251"/>
                <a:gd name="T40" fmla="*/ 211 w 1654"/>
                <a:gd name="T41" fmla="*/ 2251 h 2251"/>
                <a:gd name="T42" fmla="*/ 165 w 1654"/>
                <a:gd name="T43" fmla="*/ 2200 h 2251"/>
                <a:gd name="T44" fmla="*/ 123 w 1654"/>
                <a:gd name="T45" fmla="*/ 2145 h 2251"/>
                <a:gd name="T46" fmla="*/ 88 w 1654"/>
                <a:gd name="T47" fmla="*/ 2088 h 2251"/>
                <a:gd name="T48" fmla="*/ 59 w 1654"/>
                <a:gd name="T49" fmla="*/ 2027 h 2251"/>
                <a:gd name="T50" fmla="*/ 35 w 1654"/>
                <a:gd name="T51" fmla="*/ 1966 h 2251"/>
                <a:gd name="T52" fmla="*/ 18 w 1654"/>
                <a:gd name="T53" fmla="*/ 1903 h 2251"/>
                <a:gd name="T54" fmla="*/ 6 w 1654"/>
                <a:gd name="T55" fmla="*/ 1838 h 2251"/>
                <a:gd name="T56" fmla="*/ 0 w 1654"/>
                <a:gd name="T57" fmla="*/ 1773 h 2251"/>
                <a:gd name="T58" fmla="*/ 0 w 1654"/>
                <a:gd name="T59" fmla="*/ 1708 h 2251"/>
                <a:gd name="T60" fmla="*/ 6 w 1654"/>
                <a:gd name="T61" fmla="*/ 1642 h 2251"/>
                <a:gd name="T62" fmla="*/ 18 w 1654"/>
                <a:gd name="T63" fmla="*/ 1578 h 2251"/>
                <a:gd name="T64" fmla="*/ 35 w 1654"/>
                <a:gd name="T65" fmla="*/ 1515 h 2251"/>
                <a:gd name="T66" fmla="*/ 59 w 1654"/>
                <a:gd name="T67" fmla="*/ 1453 h 2251"/>
                <a:gd name="T68" fmla="*/ 88 w 1654"/>
                <a:gd name="T69" fmla="*/ 1394 h 2251"/>
                <a:gd name="T70" fmla="*/ 123 w 1654"/>
                <a:gd name="T71" fmla="*/ 1336 h 2251"/>
                <a:gd name="T72" fmla="*/ 165 w 1654"/>
                <a:gd name="T73" fmla="*/ 1281 h 2251"/>
                <a:gd name="T74" fmla="*/ 211 w 1654"/>
                <a:gd name="T75" fmla="*/ 1229 h 2251"/>
                <a:gd name="T76" fmla="*/ 211 w 1654"/>
                <a:gd name="T77" fmla="*/ 1229 h 2251"/>
                <a:gd name="T78" fmla="*/ 1442 w 1654"/>
                <a:gd name="T79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4" h="2251">
                  <a:moveTo>
                    <a:pt x="1442" y="0"/>
                  </a:moveTo>
                  <a:lnTo>
                    <a:pt x="1489" y="52"/>
                  </a:lnTo>
                  <a:lnTo>
                    <a:pt x="1529" y="107"/>
                  </a:lnTo>
                  <a:lnTo>
                    <a:pt x="1565" y="164"/>
                  </a:lnTo>
                  <a:lnTo>
                    <a:pt x="1595" y="223"/>
                  </a:lnTo>
                  <a:lnTo>
                    <a:pt x="1618" y="286"/>
                  </a:lnTo>
                  <a:lnTo>
                    <a:pt x="1636" y="349"/>
                  </a:lnTo>
                  <a:lnTo>
                    <a:pt x="1647" y="413"/>
                  </a:lnTo>
                  <a:lnTo>
                    <a:pt x="1654" y="479"/>
                  </a:lnTo>
                  <a:lnTo>
                    <a:pt x="1654" y="544"/>
                  </a:lnTo>
                  <a:lnTo>
                    <a:pt x="1647" y="610"/>
                  </a:lnTo>
                  <a:lnTo>
                    <a:pt x="1636" y="674"/>
                  </a:lnTo>
                  <a:lnTo>
                    <a:pt x="1618" y="737"/>
                  </a:lnTo>
                  <a:lnTo>
                    <a:pt x="1595" y="798"/>
                  </a:lnTo>
                  <a:lnTo>
                    <a:pt x="1565" y="858"/>
                  </a:lnTo>
                  <a:lnTo>
                    <a:pt x="1529" y="916"/>
                  </a:lnTo>
                  <a:lnTo>
                    <a:pt x="1489" y="971"/>
                  </a:lnTo>
                  <a:lnTo>
                    <a:pt x="1442" y="1022"/>
                  </a:lnTo>
                  <a:lnTo>
                    <a:pt x="1442" y="1022"/>
                  </a:lnTo>
                  <a:lnTo>
                    <a:pt x="211" y="2251"/>
                  </a:lnTo>
                  <a:lnTo>
                    <a:pt x="211" y="2251"/>
                  </a:lnTo>
                  <a:lnTo>
                    <a:pt x="165" y="2200"/>
                  </a:lnTo>
                  <a:lnTo>
                    <a:pt x="123" y="2145"/>
                  </a:lnTo>
                  <a:lnTo>
                    <a:pt x="88" y="2088"/>
                  </a:lnTo>
                  <a:lnTo>
                    <a:pt x="59" y="2027"/>
                  </a:lnTo>
                  <a:lnTo>
                    <a:pt x="35" y="1966"/>
                  </a:lnTo>
                  <a:lnTo>
                    <a:pt x="18" y="1903"/>
                  </a:lnTo>
                  <a:lnTo>
                    <a:pt x="6" y="1838"/>
                  </a:lnTo>
                  <a:lnTo>
                    <a:pt x="0" y="1773"/>
                  </a:lnTo>
                  <a:lnTo>
                    <a:pt x="0" y="1708"/>
                  </a:lnTo>
                  <a:lnTo>
                    <a:pt x="6" y="1642"/>
                  </a:lnTo>
                  <a:lnTo>
                    <a:pt x="18" y="1578"/>
                  </a:lnTo>
                  <a:lnTo>
                    <a:pt x="35" y="1515"/>
                  </a:lnTo>
                  <a:lnTo>
                    <a:pt x="59" y="1453"/>
                  </a:lnTo>
                  <a:lnTo>
                    <a:pt x="88" y="1394"/>
                  </a:lnTo>
                  <a:lnTo>
                    <a:pt x="123" y="1336"/>
                  </a:lnTo>
                  <a:lnTo>
                    <a:pt x="165" y="1281"/>
                  </a:lnTo>
                  <a:lnTo>
                    <a:pt x="211" y="1229"/>
                  </a:lnTo>
                  <a:lnTo>
                    <a:pt x="211" y="1229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6619876" y="2603500"/>
              <a:ext cx="2681288" cy="3667125"/>
            </a:xfrm>
            <a:custGeom>
              <a:avLst/>
              <a:gdLst>
                <a:gd name="T0" fmla="*/ 1470 w 1689"/>
                <a:gd name="T1" fmla="*/ 0 h 2310"/>
                <a:gd name="T2" fmla="*/ 1519 w 1689"/>
                <a:gd name="T3" fmla="*/ 54 h 2310"/>
                <a:gd name="T4" fmla="*/ 1561 w 1689"/>
                <a:gd name="T5" fmla="*/ 110 h 2310"/>
                <a:gd name="T6" fmla="*/ 1597 w 1689"/>
                <a:gd name="T7" fmla="*/ 170 h 2310"/>
                <a:gd name="T8" fmla="*/ 1628 w 1689"/>
                <a:gd name="T9" fmla="*/ 232 h 2310"/>
                <a:gd name="T10" fmla="*/ 1652 w 1689"/>
                <a:gd name="T11" fmla="*/ 296 h 2310"/>
                <a:gd name="T12" fmla="*/ 1671 w 1689"/>
                <a:gd name="T13" fmla="*/ 362 h 2310"/>
                <a:gd name="T14" fmla="*/ 1683 w 1689"/>
                <a:gd name="T15" fmla="*/ 428 h 2310"/>
                <a:gd name="T16" fmla="*/ 1689 w 1689"/>
                <a:gd name="T17" fmla="*/ 496 h 2310"/>
                <a:gd name="T18" fmla="*/ 1689 w 1689"/>
                <a:gd name="T19" fmla="*/ 563 h 2310"/>
                <a:gd name="T20" fmla="*/ 1683 w 1689"/>
                <a:gd name="T21" fmla="*/ 631 h 2310"/>
                <a:gd name="T22" fmla="*/ 1671 w 1689"/>
                <a:gd name="T23" fmla="*/ 698 h 2310"/>
                <a:gd name="T24" fmla="*/ 1652 w 1689"/>
                <a:gd name="T25" fmla="*/ 763 h 2310"/>
                <a:gd name="T26" fmla="*/ 1628 w 1689"/>
                <a:gd name="T27" fmla="*/ 828 h 2310"/>
                <a:gd name="T28" fmla="*/ 1597 w 1689"/>
                <a:gd name="T29" fmla="*/ 889 h 2310"/>
                <a:gd name="T30" fmla="*/ 1561 w 1689"/>
                <a:gd name="T31" fmla="*/ 949 h 2310"/>
                <a:gd name="T32" fmla="*/ 1519 w 1689"/>
                <a:gd name="T33" fmla="*/ 1006 h 2310"/>
                <a:gd name="T34" fmla="*/ 1470 w 1689"/>
                <a:gd name="T35" fmla="*/ 1059 h 2310"/>
                <a:gd name="T36" fmla="*/ 217 w 1689"/>
                <a:gd name="T37" fmla="*/ 2310 h 2310"/>
                <a:gd name="T38" fmla="*/ 169 w 1689"/>
                <a:gd name="T39" fmla="*/ 2257 h 2310"/>
                <a:gd name="T40" fmla="*/ 127 w 1689"/>
                <a:gd name="T41" fmla="*/ 2200 h 2310"/>
                <a:gd name="T42" fmla="*/ 90 w 1689"/>
                <a:gd name="T43" fmla="*/ 2141 h 2310"/>
                <a:gd name="T44" fmla="*/ 60 w 1689"/>
                <a:gd name="T45" fmla="*/ 2078 h 2310"/>
                <a:gd name="T46" fmla="*/ 35 w 1689"/>
                <a:gd name="T47" fmla="*/ 2014 h 2310"/>
                <a:gd name="T48" fmla="*/ 17 w 1689"/>
                <a:gd name="T49" fmla="*/ 1948 h 2310"/>
                <a:gd name="T50" fmla="*/ 5 w 1689"/>
                <a:gd name="T51" fmla="*/ 1881 h 2310"/>
                <a:gd name="T52" fmla="*/ 0 w 1689"/>
                <a:gd name="T53" fmla="*/ 1815 h 2310"/>
                <a:gd name="T54" fmla="*/ 0 w 1689"/>
                <a:gd name="T55" fmla="*/ 1747 h 2310"/>
                <a:gd name="T56" fmla="*/ 5 w 1689"/>
                <a:gd name="T57" fmla="*/ 1680 h 2310"/>
                <a:gd name="T58" fmla="*/ 17 w 1689"/>
                <a:gd name="T59" fmla="*/ 1613 h 2310"/>
                <a:gd name="T60" fmla="*/ 35 w 1689"/>
                <a:gd name="T61" fmla="*/ 1548 h 2310"/>
                <a:gd name="T62" fmla="*/ 60 w 1689"/>
                <a:gd name="T63" fmla="*/ 1483 h 2310"/>
                <a:gd name="T64" fmla="*/ 90 w 1689"/>
                <a:gd name="T65" fmla="*/ 1421 h 2310"/>
                <a:gd name="T66" fmla="*/ 127 w 1689"/>
                <a:gd name="T67" fmla="*/ 1362 h 2310"/>
                <a:gd name="T68" fmla="*/ 169 w 1689"/>
                <a:gd name="T69" fmla="*/ 1304 h 2310"/>
                <a:gd name="T70" fmla="*/ 217 w 1689"/>
                <a:gd name="T71" fmla="*/ 1252 h 2310"/>
                <a:gd name="T72" fmla="*/ 219 w 1689"/>
                <a:gd name="T73" fmla="*/ 1250 h 2310"/>
                <a:gd name="T74" fmla="*/ 1470 w 1689"/>
                <a:gd name="T75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9" h="2310">
                  <a:moveTo>
                    <a:pt x="1470" y="0"/>
                  </a:moveTo>
                  <a:lnTo>
                    <a:pt x="1519" y="54"/>
                  </a:lnTo>
                  <a:lnTo>
                    <a:pt x="1561" y="110"/>
                  </a:lnTo>
                  <a:lnTo>
                    <a:pt x="1597" y="170"/>
                  </a:lnTo>
                  <a:lnTo>
                    <a:pt x="1628" y="232"/>
                  </a:lnTo>
                  <a:lnTo>
                    <a:pt x="1652" y="296"/>
                  </a:lnTo>
                  <a:lnTo>
                    <a:pt x="1671" y="362"/>
                  </a:lnTo>
                  <a:lnTo>
                    <a:pt x="1683" y="428"/>
                  </a:lnTo>
                  <a:lnTo>
                    <a:pt x="1689" y="496"/>
                  </a:lnTo>
                  <a:lnTo>
                    <a:pt x="1689" y="563"/>
                  </a:lnTo>
                  <a:lnTo>
                    <a:pt x="1683" y="631"/>
                  </a:lnTo>
                  <a:lnTo>
                    <a:pt x="1671" y="698"/>
                  </a:lnTo>
                  <a:lnTo>
                    <a:pt x="1652" y="763"/>
                  </a:lnTo>
                  <a:lnTo>
                    <a:pt x="1628" y="828"/>
                  </a:lnTo>
                  <a:lnTo>
                    <a:pt x="1597" y="889"/>
                  </a:lnTo>
                  <a:lnTo>
                    <a:pt x="1561" y="949"/>
                  </a:lnTo>
                  <a:lnTo>
                    <a:pt x="1519" y="1006"/>
                  </a:lnTo>
                  <a:lnTo>
                    <a:pt x="1470" y="1059"/>
                  </a:lnTo>
                  <a:lnTo>
                    <a:pt x="217" y="2310"/>
                  </a:lnTo>
                  <a:lnTo>
                    <a:pt x="169" y="2257"/>
                  </a:lnTo>
                  <a:lnTo>
                    <a:pt x="127" y="2200"/>
                  </a:lnTo>
                  <a:lnTo>
                    <a:pt x="90" y="2141"/>
                  </a:lnTo>
                  <a:lnTo>
                    <a:pt x="60" y="2078"/>
                  </a:lnTo>
                  <a:lnTo>
                    <a:pt x="35" y="2014"/>
                  </a:lnTo>
                  <a:lnTo>
                    <a:pt x="17" y="1948"/>
                  </a:lnTo>
                  <a:lnTo>
                    <a:pt x="5" y="1881"/>
                  </a:lnTo>
                  <a:lnTo>
                    <a:pt x="0" y="1815"/>
                  </a:lnTo>
                  <a:lnTo>
                    <a:pt x="0" y="1747"/>
                  </a:lnTo>
                  <a:lnTo>
                    <a:pt x="5" y="1680"/>
                  </a:lnTo>
                  <a:lnTo>
                    <a:pt x="17" y="1613"/>
                  </a:lnTo>
                  <a:lnTo>
                    <a:pt x="35" y="1548"/>
                  </a:lnTo>
                  <a:lnTo>
                    <a:pt x="60" y="1483"/>
                  </a:lnTo>
                  <a:lnTo>
                    <a:pt x="90" y="1421"/>
                  </a:lnTo>
                  <a:lnTo>
                    <a:pt x="127" y="1362"/>
                  </a:lnTo>
                  <a:lnTo>
                    <a:pt x="169" y="1304"/>
                  </a:lnTo>
                  <a:lnTo>
                    <a:pt x="217" y="1252"/>
                  </a:lnTo>
                  <a:lnTo>
                    <a:pt x="219" y="1250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2878138" y="1528763"/>
              <a:ext cx="4881563" cy="5327650"/>
            </a:xfrm>
            <a:custGeom>
              <a:avLst/>
              <a:gdLst>
                <a:gd name="T0" fmla="*/ 2885 w 3075"/>
                <a:gd name="T1" fmla="*/ 0 h 3356"/>
                <a:gd name="T2" fmla="*/ 2929 w 3075"/>
                <a:gd name="T3" fmla="*/ 49 h 3356"/>
                <a:gd name="T4" fmla="*/ 2969 w 3075"/>
                <a:gd name="T5" fmla="*/ 101 h 3356"/>
                <a:gd name="T6" fmla="*/ 3000 w 3075"/>
                <a:gd name="T7" fmla="*/ 156 h 3356"/>
                <a:gd name="T8" fmla="*/ 3028 w 3075"/>
                <a:gd name="T9" fmla="*/ 214 h 3356"/>
                <a:gd name="T10" fmla="*/ 3049 w 3075"/>
                <a:gd name="T11" fmla="*/ 273 h 3356"/>
                <a:gd name="T12" fmla="*/ 3063 w 3075"/>
                <a:gd name="T13" fmla="*/ 333 h 3356"/>
                <a:gd name="T14" fmla="*/ 3072 w 3075"/>
                <a:gd name="T15" fmla="*/ 395 h 3356"/>
                <a:gd name="T16" fmla="*/ 3075 w 3075"/>
                <a:gd name="T17" fmla="*/ 456 h 3356"/>
                <a:gd name="T18" fmla="*/ 3072 w 3075"/>
                <a:gd name="T19" fmla="*/ 518 h 3356"/>
                <a:gd name="T20" fmla="*/ 3063 w 3075"/>
                <a:gd name="T21" fmla="*/ 579 h 3356"/>
                <a:gd name="T22" fmla="*/ 3049 w 3075"/>
                <a:gd name="T23" fmla="*/ 639 h 3356"/>
                <a:gd name="T24" fmla="*/ 3028 w 3075"/>
                <a:gd name="T25" fmla="*/ 700 h 3356"/>
                <a:gd name="T26" fmla="*/ 3000 w 3075"/>
                <a:gd name="T27" fmla="*/ 756 h 3356"/>
                <a:gd name="T28" fmla="*/ 2969 w 3075"/>
                <a:gd name="T29" fmla="*/ 811 h 3356"/>
                <a:gd name="T30" fmla="*/ 2929 w 3075"/>
                <a:gd name="T31" fmla="*/ 863 h 3356"/>
                <a:gd name="T32" fmla="*/ 2885 w 3075"/>
                <a:gd name="T33" fmla="*/ 913 h 3356"/>
                <a:gd name="T34" fmla="*/ 2885 w 3075"/>
                <a:gd name="T35" fmla="*/ 913 h 3356"/>
                <a:gd name="T36" fmla="*/ 1540 w 3075"/>
                <a:gd name="T37" fmla="*/ 2255 h 3356"/>
                <a:gd name="T38" fmla="*/ 2423 w 3075"/>
                <a:gd name="T39" fmla="*/ 3137 h 3356"/>
                <a:gd name="T40" fmla="*/ 2422 w 3075"/>
                <a:gd name="T41" fmla="*/ 3140 h 3356"/>
                <a:gd name="T42" fmla="*/ 2370 w 3075"/>
                <a:gd name="T43" fmla="*/ 3187 h 3356"/>
                <a:gd name="T44" fmla="*/ 2313 w 3075"/>
                <a:gd name="T45" fmla="*/ 3230 h 3356"/>
                <a:gd name="T46" fmla="*/ 2253 w 3075"/>
                <a:gd name="T47" fmla="*/ 3265 h 3356"/>
                <a:gd name="T48" fmla="*/ 2191 w 3075"/>
                <a:gd name="T49" fmla="*/ 3295 h 3356"/>
                <a:gd name="T50" fmla="*/ 2129 w 3075"/>
                <a:gd name="T51" fmla="*/ 3320 h 3356"/>
                <a:gd name="T52" fmla="*/ 2063 w 3075"/>
                <a:gd name="T53" fmla="*/ 3339 h 3356"/>
                <a:gd name="T54" fmla="*/ 1996 w 3075"/>
                <a:gd name="T55" fmla="*/ 3350 h 3356"/>
                <a:gd name="T56" fmla="*/ 1929 w 3075"/>
                <a:gd name="T57" fmla="*/ 3356 h 3356"/>
                <a:gd name="T58" fmla="*/ 1863 w 3075"/>
                <a:gd name="T59" fmla="*/ 3356 h 3356"/>
                <a:gd name="T60" fmla="*/ 1796 w 3075"/>
                <a:gd name="T61" fmla="*/ 3350 h 3356"/>
                <a:gd name="T62" fmla="*/ 1729 w 3075"/>
                <a:gd name="T63" fmla="*/ 3339 h 3356"/>
                <a:gd name="T64" fmla="*/ 1663 w 3075"/>
                <a:gd name="T65" fmla="*/ 3320 h 3356"/>
                <a:gd name="T66" fmla="*/ 1600 w 3075"/>
                <a:gd name="T67" fmla="*/ 3295 h 3356"/>
                <a:gd name="T68" fmla="*/ 1539 w 3075"/>
                <a:gd name="T69" fmla="*/ 3265 h 3356"/>
                <a:gd name="T70" fmla="*/ 1480 w 3075"/>
                <a:gd name="T71" fmla="*/ 3230 h 3356"/>
                <a:gd name="T72" fmla="*/ 1423 w 3075"/>
                <a:gd name="T73" fmla="*/ 3187 h 3356"/>
                <a:gd name="T74" fmla="*/ 1370 w 3075"/>
                <a:gd name="T75" fmla="*/ 3140 h 3356"/>
                <a:gd name="T76" fmla="*/ 1366 w 3075"/>
                <a:gd name="T77" fmla="*/ 3136 h 3356"/>
                <a:gd name="T78" fmla="*/ 1366 w 3075"/>
                <a:gd name="T79" fmla="*/ 3136 h 3356"/>
                <a:gd name="T80" fmla="*/ 218 w 3075"/>
                <a:gd name="T81" fmla="*/ 1988 h 3356"/>
                <a:gd name="T82" fmla="*/ 218 w 3075"/>
                <a:gd name="T83" fmla="*/ 1988 h 3356"/>
                <a:gd name="T84" fmla="*/ 169 w 3075"/>
                <a:gd name="T85" fmla="*/ 1935 h 3356"/>
                <a:gd name="T86" fmla="*/ 127 w 3075"/>
                <a:gd name="T87" fmla="*/ 1879 h 3356"/>
                <a:gd name="T88" fmla="*/ 90 w 3075"/>
                <a:gd name="T89" fmla="*/ 1820 h 3356"/>
                <a:gd name="T90" fmla="*/ 60 w 3075"/>
                <a:gd name="T91" fmla="*/ 1757 h 3356"/>
                <a:gd name="T92" fmla="*/ 37 w 3075"/>
                <a:gd name="T93" fmla="*/ 1694 h 3356"/>
                <a:gd name="T94" fmla="*/ 18 w 3075"/>
                <a:gd name="T95" fmla="*/ 1629 h 3356"/>
                <a:gd name="T96" fmla="*/ 5 w 3075"/>
                <a:gd name="T97" fmla="*/ 1562 h 3356"/>
                <a:gd name="T98" fmla="*/ 0 w 3075"/>
                <a:gd name="T99" fmla="*/ 1495 h 3356"/>
                <a:gd name="T100" fmla="*/ 0 w 3075"/>
                <a:gd name="T101" fmla="*/ 1429 h 3356"/>
                <a:gd name="T102" fmla="*/ 5 w 3075"/>
                <a:gd name="T103" fmla="*/ 1362 h 3356"/>
                <a:gd name="T104" fmla="*/ 18 w 3075"/>
                <a:gd name="T105" fmla="*/ 1295 h 3356"/>
                <a:gd name="T106" fmla="*/ 37 w 3075"/>
                <a:gd name="T107" fmla="*/ 1231 h 3356"/>
                <a:gd name="T108" fmla="*/ 60 w 3075"/>
                <a:gd name="T109" fmla="*/ 1167 h 3356"/>
                <a:gd name="T110" fmla="*/ 90 w 3075"/>
                <a:gd name="T111" fmla="*/ 1105 h 3356"/>
                <a:gd name="T112" fmla="*/ 127 w 3075"/>
                <a:gd name="T113" fmla="*/ 1046 h 3356"/>
                <a:gd name="T114" fmla="*/ 169 w 3075"/>
                <a:gd name="T115" fmla="*/ 990 h 3356"/>
                <a:gd name="T116" fmla="*/ 218 w 3075"/>
                <a:gd name="T117" fmla="*/ 936 h 3356"/>
                <a:gd name="T118" fmla="*/ 219 w 3075"/>
                <a:gd name="T119" fmla="*/ 935 h 3356"/>
                <a:gd name="T120" fmla="*/ 1084 w 3075"/>
                <a:gd name="T121" fmla="*/ 1799 h 3356"/>
                <a:gd name="T122" fmla="*/ 2885 w 3075"/>
                <a:gd name="T123" fmla="*/ 0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5" h="3356">
                  <a:moveTo>
                    <a:pt x="2885" y="0"/>
                  </a:moveTo>
                  <a:lnTo>
                    <a:pt x="2929" y="49"/>
                  </a:lnTo>
                  <a:lnTo>
                    <a:pt x="2969" y="101"/>
                  </a:lnTo>
                  <a:lnTo>
                    <a:pt x="3000" y="156"/>
                  </a:lnTo>
                  <a:lnTo>
                    <a:pt x="3028" y="214"/>
                  </a:lnTo>
                  <a:lnTo>
                    <a:pt x="3049" y="273"/>
                  </a:lnTo>
                  <a:lnTo>
                    <a:pt x="3063" y="333"/>
                  </a:lnTo>
                  <a:lnTo>
                    <a:pt x="3072" y="395"/>
                  </a:lnTo>
                  <a:lnTo>
                    <a:pt x="3075" y="456"/>
                  </a:lnTo>
                  <a:lnTo>
                    <a:pt x="3072" y="518"/>
                  </a:lnTo>
                  <a:lnTo>
                    <a:pt x="3063" y="579"/>
                  </a:lnTo>
                  <a:lnTo>
                    <a:pt x="3049" y="639"/>
                  </a:lnTo>
                  <a:lnTo>
                    <a:pt x="3028" y="700"/>
                  </a:lnTo>
                  <a:lnTo>
                    <a:pt x="3000" y="756"/>
                  </a:lnTo>
                  <a:lnTo>
                    <a:pt x="2969" y="811"/>
                  </a:lnTo>
                  <a:lnTo>
                    <a:pt x="2929" y="863"/>
                  </a:lnTo>
                  <a:lnTo>
                    <a:pt x="2885" y="913"/>
                  </a:lnTo>
                  <a:lnTo>
                    <a:pt x="2885" y="913"/>
                  </a:lnTo>
                  <a:lnTo>
                    <a:pt x="1540" y="2255"/>
                  </a:lnTo>
                  <a:lnTo>
                    <a:pt x="2423" y="3137"/>
                  </a:lnTo>
                  <a:lnTo>
                    <a:pt x="2422" y="3140"/>
                  </a:lnTo>
                  <a:lnTo>
                    <a:pt x="2370" y="3187"/>
                  </a:lnTo>
                  <a:lnTo>
                    <a:pt x="2313" y="3230"/>
                  </a:lnTo>
                  <a:lnTo>
                    <a:pt x="2253" y="3265"/>
                  </a:lnTo>
                  <a:lnTo>
                    <a:pt x="2191" y="3295"/>
                  </a:lnTo>
                  <a:lnTo>
                    <a:pt x="2129" y="3320"/>
                  </a:lnTo>
                  <a:lnTo>
                    <a:pt x="2063" y="3339"/>
                  </a:lnTo>
                  <a:lnTo>
                    <a:pt x="1996" y="3350"/>
                  </a:lnTo>
                  <a:lnTo>
                    <a:pt x="1929" y="3356"/>
                  </a:lnTo>
                  <a:lnTo>
                    <a:pt x="1863" y="3356"/>
                  </a:lnTo>
                  <a:lnTo>
                    <a:pt x="1796" y="3350"/>
                  </a:lnTo>
                  <a:lnTo>
                    <a:pt x="1729" y="3339"/>
                  </a:lnTo>
                  <a:lnTo>
                    <a:pt x="1663" y="3320"/>
                  </a:lnTo>
                  <a:lnTo>
                    <a:pt x="1600" y="3295"/>
                  </a:lnTo>
                  <a:lnTo>
                    <a:pt x="1539" y="3265"/>
                  </a:lnTo>
                  <a:lnTo>
                    <a:pt x="1480" y="3230"/>
                  </a:lnTo>
                  <a:lnTo>
                    <a:pt x="1423" y="3187"/>
                  </a:lnTo>
                  <a:lnTo>
                    <a:pt x="1370" y="3140"/>
                  </a:lnTo>
                  <a:lnTo>
                    <a:pt x="1366" y="3136"/>
                  </a:lnTo>
                  <a:lnTo>
                    <a:pt x="1366" y="3136"/>
                  </a:lnTo>
                  <a:lnTo>
                    <a:pt x="218" y="1988"/>
                  </a:lnTo>
                  <a:lnTo>
                    <a:pt x="218" y="1988"/>
                  </a:lnTo>
                  <a:lnTo>
                    <a:pt x="169" y="1935"/>
                  </a:lnTo>
                  <a:lnTo>
                    <a:pt x="127" y="1879"/>
                  </a:lnTo>
                  <a:lnTo>
                    <a:pt x="90" y="1820"/>
                  </a:lnTo>
                  <a:lnTo>
                    <a:pt x="60" y="1757"/>
                  </a:lnTo>
                  <a:lnTo>
                    <a:pt x="37" y="1694"/>
                  </a:lnTo>
                  <a:lnTo>
                    <a:pt x="18" y="1629"/>
                  </a:lnTo>
                  <a:lnTo>
                    <a:pt x="5" y="1562"/>
                  </a:lnTo>
                  <a:lnTo>
                    <a:pt x="0" y="1495"/>
                  </a:lnTo>
                  <a:lnTo>
                    <a:pt x="0" y="1429"/>
                  </a:lnTo>
                  <a:lnTo>
                    <a:pt x="5" y="1362"/>
                  </a:lnTo>
                  <a:lnTo>
                    <a:pt x="18" y="1295"/>
                  </a:lnTo>
                  <a:lnTo>
                    <a:pt x="37" y="1231"/>
                  </a:lnTo>
                  <a:lnTo>
                    <a:pt x="60" y="1167"/>
                  </a:lnTo>
                  <a:lnTo>
                    <a:pt x="90" y="1105"/>
                  </a:lnTo>
                  <a:lnTo>
                    <a:pt x="127" y="1046"/>
                  </a:lnTo>
                  <a:lnTo>
                    <a:pt x="169" y="990"/>
                  </a:lnTo>
                  <a:lnTo>
                    <a:pt x="218" y="936"/>
                  </a:lnTo>
                  <a:lnTo>
                    <a:pt x="219" y="935"/>
                  </a:lnTo>
                  <a:lnTo>
                    <a:pt x="1084" y="1799"/>
                  </a:lnTo>
                  <a:lnTo>
                    <a:pt x="28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1D1D1B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48000"/>
            <a:ext cx="7920000" cy="25200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title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456000"/>
            <a:ext cx="7920000" cy="11160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4082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2052000"/>
            <a:ext cx="7920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/>
            </a:lvl1pPr>
            <a:lvl2pPr marL="432000" indent="0">
              <a:buNone/>
              <a:defRPr/>
            </a:lvl2pPr>
            <a:lvl3pPr marL="936000" indent="0">
              <a:buNone/>
              <a:defRPr/>
            </a:lvl3pPr>
          </a:lstStyle>
          <a:p>
            <a:pPr lvl="0"/>
            <a:r>
              <a:rPr lang="en-US" dirty="0"/>
              <a:t>Click to edit paragraph text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16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–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2052000"/>
            <a:ext cx="7920000" cy="3924000"/>
          </a:xfrm>
        </p:spPr>
        <p:txBody>
          <a:bodyPr/>
          <a:lstStyle>
            <a:lvl1pPr marL="144000" indent="-14400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54D7219-50A2-3547-85A4-48A66933D1BE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157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baseline="0"/>
            </a:lvl1pPr>
          </a:lstStyle>
          <a:p>
            <a:pPr lvl="0"/>
            <a:r>
              <a:rPr lang="en-US" dirty="0"/>
              <a:t>Click to edit paragraph text, column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052000"/>
            <a:ext cx="3816000" cy="392400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/>
            </a:lvl1pPr>
          </a:lstStyle>
          <a:p>
            <a:pPr lvl="0"/>
            <a:r>
              <a:rPr lang="en-US" dirty="0"/>
              <a:t>Click to edit paragraph text, column 2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E2C31701-5412-4E4E-BB2B-4B7706401FF1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960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–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648000"/>
            <a:ext cx="7920000" cy="111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000" y="2052000"/>
            <a:ext cx="3816000" cy="3924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edit bullet list, column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052000"/>
            <a:ext cx="3816000" cy="3924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3pPr marL="936000" indent="0">
              <a:buNone/>
              <a:defRPr/>
            </a:lvl3pPr>
          </a:lstStyle>
          <a:p>
            <a:pPr lvl="0"/>
            <a:r>
              <a:rPr lang="en-US" dirty="0"/>
              <a:t>Click to edit bullet list, column 2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D96A9591-2362-A643-B565-F0786B04ABC7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>
                <a:solidFill>
                  <a:srgbClr val="999999"/>
                </a:solidFill>
              </a:rPr>
              <a:t>Eurocard presentation</a:t>
            </a:r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‹#›</a:t>
            </a:fld>
            <a:endParaRPr lang="sv-SE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7063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648000"/>
            <a:ext cx="7920000" cy="111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999" y="2052000"/>
            <a:ext cx="7920000" cy="39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3D831C-D5FD-BD47-9DDA-70D9E4D86376}" type="datetime1">
              <a:rPr lang="sv-SE" smtClean="0">
                <a:solidFill>
                  <a:srgbClr val="999999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2023-04-20</a:t>
            </a:fld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rgbClr val="999999"/>
                </a:solidFill>
                <a:latin typeface="Arial" panose="020B0604020202020204"/>
              </a:rPr>
              <a:t>Eurocard presentation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DFCB831-83E6-4CB4-A634-87E0BF894CB4}" type="slidenum">
              <a:rPr lang="sv-SE" smtClean="0">
                <a:solidFill>
                  <a:srgbClr val="999999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820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</p:sldLayoutIdLst>
  <p:transition>
    <p:fade/>
  </p:transition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144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144000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584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944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5">
          <p15:clr>
            <a:srgbClr val="F26B43"/>
          </p15:clr>
        </p15:guide>
        <p15:guide id="2" orient="horz" pos="414">
          <p15:clr>
            <a:srgbClr val="F26B43"/>
          </p15:clr>
        </p15:guide>
        <p15:guide id="3" orient="horz" pos="3770">
          <p15:clr>
            <a:srgbClr val="F26B43"/>
          </p15:clr>
        </p15:guide>
        <p15:guide id="4" pos="2789">
          <p15:clr>
            <a:srgbClr val="F26B43"/>
          </p15:clr>
        </p15:guide>
        <p15:guide id="5" pos="2971">
          <p15:clr>
            <a:srgbClr val="F26B43"/>
          </p15:clr>
        </p15:guide>
        <p15:guide id="6" pos="1497">
          <p15:clr>
            <a:srgbClr val="F26B43"/>
          </p15:clr>
        </p15:guide>
        <p15:guide id="7" pos="1678">
          <p15:clr>
            <a:srgbClr val="F26B43"/>
          </p15:clr>
        </p15:guide>
        <p15:guide id="8" pos="4082">
          <p15:clr>
            <a:srgbClr val="F26B43"/>
          </p15:clr>
        </p15:guide>
        <p15:guide id="9" pos="4263">
          <p15:clr>
            <a:srgbClr val="F26B43"/>
          </p15:clr>
        </p15:guide>
        <p15:guide id="10" orient="horz" pos="2001">
          <p15:clr>
            <a:srgbClr val="F26B43"/>
          </p15:clr>
        </p15:guide>
        <p15:guide id="11" orient="horz" pos="2183">
          <p15:clr>
            <a:srgbClr val="F26B43"/>
          </p15:clr>
        </p15:guide>
        <p15:guide id="12" orient="horz" pos="1117">
          <p15:clr>
            <a:srgbClr val="F26B43"/>
          </p15:clr>
        </p15:guide>
        <p15:guide id="13" orient="horz" pos="1298">
          <p15:clr>
            <a:srgbClr val="F26B43"/>
          </p15:clr>
        </p15:guide>
        <p15:guide id="14" orient="horz" pos="2886">
          <p15:clr>
            <a:srgbClr val="F26B43"/>
          </p15:clr>
        </p15:guide>
        <p15:guide id="15" orient="horz" pos="3067">
          <p15:clr>
            <a:srgbClr val="F26B43"/>
          </p15:clr>
        </p15:guide>
        <p15:guide id="16" pos="1927">
          <p15:clr>
            <a:srgbClr val="F26B43"/>
          </p15:clr>
        </p15:guide>
        <p15:guide id="17" pos="2109">
          <p15:clr>
            <a:srgbClr val="F26B43"/>
          </p15:clr>
        </p15:guide>
        <p15:guide id="18" pos="3651">
          <p15:clr>
            <a:srgbClr val="F26B43"/>
          </p15:clr>
        </p15:guide>
        <p15:guide id="19" pos="3833">
          <p15:clr>
            <a:srgbClr val="F26B43"/>
          </p15:clr>
        </p15:guide>
        <p15:guide id="20" orient="horz" pos="2772">
          <p15:clr>
            <a:srgbClr val="F26B43"/>
          </p15:clr>
        </p15:guide>
        <p15:guide id="21" orient="horz" pos="2591">
          <p15:clr>
            <a:srgbClr val="F26B43"/>
          </p15:clr>
        </p15:guide>
        <p15:guide id="22" orient="horz" pos="1593">
          <p15:clr>
            <a:srgbClr val="F26B43"/>
          </p15:clr>
        </p15:guide>
        <p15:guide id="23" orient="horz" pos="1412">
          <p15:clr>
            <a:srgbClr val="F26B43"/>
          </p15:clr>
        </p15:guide>
        <p15:guide id="24" pos="5375">
          <p15:clr>
            <a:srgbClr val="F26B43"/>
          </p15:clr>
        </p15:guide>
        <p15:guide id="25" orient="horz" pos="3952">
          <p15:clr>
            <a:srgbClr val="F26B43"/>
          </p15:clr>
        </p15:guide>
        <p15:guide id="26" orient="horz" pos="413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648000"/>
            <a:ext cx="7920000" cy="111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title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999" y="2052000"/>
            <a:ext cx="7920000" cy="39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88000" y="6264000"/>
            <a:ext cx="864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3D831C-D5FD-BD47-9DDA-70D9E4D86376}" type="datetime1">
              <a:rPr lang="sv-SE" smtClean="0">
                <a:solidFill>
                  <a:srgbClr val="999999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2023-04-20</a:t>
            </a:fld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000" y="6264000"/>
            <a:ext cx="4428000" cy="28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rgbClr val="999999"/>
                </a:solidFill>
                <a:latin typeface="Arial" panose="020B0604020202020204"/>
              </a:rPr>
              <a:t>Eurocard presentation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264000"/>
            <a:ext cx="576000" cy="288000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DFCB831-83E6-4CB4-A634-87E0BF894CB4}" type="slidenum">
              <a:rPr lang="sv-SE" smtClean="0">
                <a:solidFill>
                  <a:srgbClr val="999999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srgbClr val="999999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5265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  <p:sldLayoutId id="2147483852" r:id="rId20"/>
    <p:sldLayoutId id="2147483853" r:id="rId21"/>
    <p:sldLayoutId id="2147483854" r:id="rId22"/>
    <p:sldLayoutId id="2147483855" r:id="rId23"/>
    <p:sldLayoutId id="2147483856" r:id="rId24"/>
  </p:sldLayoutIdLst>
  <p:transition>
    <p:fade/>
  </p:transition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144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144000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584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944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5">
          <p15:clr>
            <a:srgbClr val="F26B43"/>
          </p15:clr>
        </p15:guide>
        <p15:guide id="2" orient="horz" pos="414">
          <p15:clr>
            <a:srgbClr val="F26B43"/>
          </p15:clr>
        </p15:guide>
        <p15:guide id="3" orient="horz" pos="3770">
          <p15:clr>
            <a:srgbClr val="F26B43"/>
          </p15:clr>
        </p15:guide>
        <p15:guide id="4" pos="2789">
          <p15:clr>
            <a:srgbClr val="F26B43"/>
          </p15:clr>
        </p15:guide>
        <p15:guide id="5" pos="2971">
          <p15:clr>
            <a:srgbClr val="F26B43"/>
          </p15:clr>
        </p15:guide>
        <p15:guide id="6" pos="1497">
          <p15:clr>
            <a:srgbClr val="F26B43"/>
          </p15:clr>
        </p15:guide>
        <p15:guide id="7" pos="1678">
          <p15:clr>
            <a:srgbClr val="F26B43"/>
          </p15:clr>
        </p15:guide>
        <p15:guide id="8" pos="4082">
          <p15:clr>
            <a:srgbClr val="F26B43"/>
          </p15:clr>
        </p15:guide>
        <p15:guide id="9" pos="4263">
          <p15:clr>
            <a:srgbClr val="F26B43"/>
          </p15:clr>
        </p15:guide>
        <p15:guide id="10" orient="horz" pos="2001">
          <p15:clr>
            <a:srgbClr val="F26B43"/>
          </p15:clr>
        </p15:guide>
        <p15:guide id="11" orient="horz" pos="2183">
          <p15:clr>
            <a:srgbClr val="F26B43"/>
          </p15:clr>
        </p15:guide>
        <p15:guide id="12" orient="horz" pos="1117">
          <p15:clr>
            <a:srgbClr val="F26B43"/>
          </p15:clr>
        </p15:guide>
        <p15:guide id="13" orient="horz" pos="1298">
          <p15:clr>
            <a:srgbClr val="F26B43"/>
          </p15:clr>
        </p15:guide>
        <p15:guide id="14" orient="horz" pos="2886">
          <p15:clr>
            <a:srgbClr val="F26B43"/>
          </p15:clr>
        </p15:guide>
        <p15:guide id="15" orient="horz" pos="3067">
          <p15:clr>
            <a:srgbClr val="F26B43"/>
          </p15:clr>
        </p15:guide>
        <p15:guide id="16" pos="1927">
          <p15:clr>
            <a:srgbClr val="F26B43"/>
          </p15:clr>
        </p15:guide>
        <p15:guide id="17" pos="2109">
          <p15:clr>
            <a:srgbClr val="F26B43"/>
          </p15:clr>
        </p15:guide>
        <p15:guide id="18" pos="3651">
          <p15:clr>
            <a:srgbClr val="F26B43"/>
          </p15:clr>
        </p15:guide>
        <p15:guide id="19" pos="3833">
          <p15:clr>
            <a:srgbClr val="F26B43"/>
          </p15:clr>
        </p15:guide>
        <p15:guide id="20" orient="horz" pos="2772">
          <p15:clr>
            <a:srgbClr val="F26B43"/>
          </p15:clr>
        </p15:guide>
        <p15:guide id="21" orient="horz" pos="2591">
          <p15:clr>
            <a:srgbClr val="F26B43"/>
          </p15:clr>
        </p15:guide>
        <p15:guide id="22" orient="horz" pos="1593">
          <p15:clr>
            <a:srgbClr val="F26B43"/>
          </p15:clr>
        </p15:guide>
        <p15:guide id="23" orient="horz" pos="1412">
          <p15:clr>
            <a:srgbClr val="F26B43"/>
          </p15:clr>
        </p15:guide>
        <p15:guide id="24" pos="5375">
          <p15:clr>
            <a:srgbClr val="F26B43"/>
          </p15:clr>
        </p15:guide>
        <p15:guide id="25" orient="horz" pos="3952">
          <p15:clr>
            <a:srgbClr val="F26B43"/>
          </p15:clr>
        </p15:guide>
        <p15:guide id="26" orient="horz" pos="41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560" y="2780928"/>
            <a:ext cx="7920000" cy="1548000"/>
          </a:xfrm>
        </p:spPr>
        <p:txBody>
          <a:bodyPr/>
          <a:lstStyle/>
          <a:p>
            <a:pPr algn="ctr"/>
            <a:br>
              <a:rPr lang="en-US" altLang="da-DK" dirty="0"/>
            </a:br>
            <a:br>
              <a:rPr lang="en-US" altLang="da-DK" dirty="0"/>
            </a:br>
            <a:r>
              <a:rPr lang="en-US" altLang="da-DK" dirty="0"/>
              <a:t>Eurocard Portal plus</a:t>
            </a:r>
            <a:br>
              <a:rPr lang="en-US" altLang="da-DK" dirty="0"/>
            </a:br>
            <a:r>
              <a:rPr lang="en-US" altLang="da-DK" dirty="0"/>
              <a:t>Bruker manual</a:t>
            </a:r>
          </a:p>
        </p:txBody>
      </p:sp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Oslo kommune</a:t>
            </a:r>
          </a:p>
        </p:txBody>
      </p:sp>
    </p:spTree>
    <p:extLst>
      <p:ext uri="{BB962C8B-B14F-4D97-AF65-F5344CB8AC3E}">
        <p14:creationId xmlns:p14="http://schemas.microsoft.com/office/powerpoint/2010/main" val="128655554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04664"/>
            <a:ext cx="7920000" cy="504056"/>
          </a:xfrm>
        </p:spPr>
        <p:txBody>
          <a:bodyPr/>
          <a:lstStyle/>
          <a:p>
            <a:r>
              <a:rPr lang="nb-NO" sz="3200" dirty="0"/>
              <a:t>Kontoinformasjon  «Kortsøknad 1/5»                 4/13                        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10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98" y="2052638"/>
            <a:ext cx="6515803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067944" y="3789040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980728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u="sng" dirty="0"/>
              <a:t>Det er 3 måter å søke om kort på: </a:t>
            </a:r>
            <a:r>
              <a:rPr lang="nb-NO" sz="1200" dirty="0"/>
              <a:t> </a:t>
            </a:r>
            <a:r>
              <a:rPr lang="nb-NO" sz="1200" dirty="0">
                <a:solidFill>
                  <a:srgbClr val="FF0000"/>
                </a:solidFill>
              </a:rPr>
              <a:t>(NB! Det er alltid virksomhetens rettlingslinjer som gjelder ved bestilling av kort </a:t>
            </a:r>
            <a:r>
              <a:rPr lang="nb-NO" sz="1000" dirty="0">
                <a:solidFill>
                  <a:srgbClr val="FF0000"/>
                </a:solidFill>
              </a:rPr>
              <a:t>)</a:t>
            </a:r>
            <a:endParaRPr lang="nb-NO" sz="1000" u="sng" dirty="0">
              <a:solidFill>
                <a:srgbClr val="FF0000"/>
              </a:solidFill>
            </a:endParaRPr>
          </a:p>
          <a:p>
            <a:endParaRPr lang="nb-NO" sz="1200" dirty="0"/>
          </a:p>
          <a:p>
            <a:pPr marL="228600" indent="-228600">
              <a:buAutoNum type="arabicPeriod"/>
            </a:pPr>
            <a:r>
              <a:rPr lang="nb-NO" sz="1200" dirty="0"/>
              <a:t>Søk om et kort: Her fyller du som administrator ut informasjon om kortholder i Eurocard Portal </a:t>
            </a:r>
            <a:r>
              <a:rPr lang="nb-NO" sz="1200" dirty="0" err="1"/>
              <a:t>plus</a:t>
            </a:r>
            <a:endParaRPr lang="nb-NO" sz="1200" dirty="0"/>
          </a:p>
          <a:p>
            <a:pPr marL="228600" indent="-228600">
              <a:buAutoNum type="arabicPeriod"/>
            </a:pPr>
            <a:r>
              <a:rPr lang="nb-NO" sz="1200" dirty="0"/>
              <a:t>Du kan sende ut en søknadslink til kortholder slik at han fyller ut all informasjon selv</a:t>
            </a:r>
          </a:p>
          <a:p>
            <a:pPr marL="228600" indent="-228600">
              <a:buAutoNum type="arabicPeriod"/>
            </a:pPr>
            <a:r>
              <a:rPr lang="nb-NO" sz="1200" dirty="0"/>
              <a:t>Du kan søke om flere kort samtidig ved å laste opp et </a:t>
            </a:r>
            <a:r>
              <a:rPr lang="nb-NO" sz="1200" dirty="0" err="1"/>
              <a:t>excel</a:t>
            </a:r>
            <a:r>
              <a:rPr lang="nb-NO" sz="1200" dirty="0"/>
              <a:t> ark med all informasjon om kortholder</a:t>
            </a:r>
          </a:p>
        </p:txBody>
      </p:sp>
    </p:spTree>
    <p:extLst>
      <p:ext uri="{BB962C8B-B14F-4D97-AF65-F5344CB8AC3E}">
        <p14:creationId xmlns:p14="http://schemas.microsoft.com/office/powerpoint/2010/main" val="294690323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04664"/>
            <a:ext cx="7920000" cy="504056"/>
          </a:xfrm>
        </p:spPr>
        <p:txBody>
          <a:bodyPr/>
          <a:lstStyle/>
          <a:p>
            <a:r>
              <a:rPr lang="nb-NO" sz="3200" dirty="0"/>
              <a:t>Kontoinformasjon  «Kortsøknad 2/5»                 5/13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11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083221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191683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Her fyller du som administrator ut all informasjon om kortholder. Du signerer søknaden ved at du mottar en engangskode på din mobiltelefon.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371703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NB! </a:t>
            </a:r>
            <a:r>
              <a:rPr lang="nb-NO" sz="1200" dirty="0"/>
              <a:t>Merk at denne søknadsprosessen ikke går til nærmeste leder for godkjenning, men søknaden går rett til Eurocard.</a:t>
            </a:r>
          </a:p>
          <a:p>
            <a:endParaRPr lang="nb-NO" sz="1200" dirty="0"/>
          </a:p>
          <a:p>
            <a:r>
              <a:rPr lang="nb-NO" sz="1200" b="1" dirty="0"/>
              <a:t>NB2</a:t>
            </a:r>
            <a:r>
              <a:rPr lang="nb-NO" sz="1200" dirty="0"/>
              <a:t>! Det er alltid virksomhetens </a:t>
            </a:r>
            <a:r>
              <a:rPr lang="nb-NO" sz="1200" dirty="0" err="1"/>
              <a:t>rettningslinjer</a:t>
            </a:r>
            <a:r>
              <a:rPr lang="nb-NO" sz="1200" dirty="0"/>
              <a:t> som gjelder for hvordan dere skal bestille kort</a:t>
            </a:r>
          </a:p>
        </p:txBody>
      </p:sp>
    </p:spTree>
    <p:extLst>
      <p:ext uri="{BB962C8B-B14F-4D97-AF65-F5344CB8AC3E}">
        <p14:creationId xmlns:p14="http://schemas.microsoft.com/office/powerpoint/2010/main" val="98000112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548680"/>
            <a:ext cx="7920000" cy="648072"/>
          </a:xfrm>
        </p:spPr>
        <p:txBody>
          <a:bodyPr/>
          <a:lstStyle/>
          <a:p>
            <a:r>
              <a:rPr lang="nb-NO" sz="3200" dirty="0"/>
              <a:t>Kontoinformasjon  «Kortsøknad 3/5»                 6/13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12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470515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2204864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Her er en link til elektronisk søknadsskjema som du kan sende til de som skal søke om kort. </a:t>
            </a:r>
          </a:p>
          <a:p>
            <a:r>
              <a:rPr lang="nb-NO" sz="1200" dirty="0"/>
              <a:t>Kopier linken og send den på e-post, eller dere kan legge linken tilgjengelig på deres intranett eller annet passende sted.</a:t>
            </a:r>
          </a:p>
          <a:p>
            <a:endParaRPr lang="nb-NO" sz="1200" dirty="0"/>
          </a:p>
          <a:p>
            <a:r>
              <a:rPr lang="nb-NO" sz="1200" dirty="0"/>
              <a:t>Kortholder fyller da ut skjema samt informasjon om nærmeste leder. </a:t>
            </a:r>
          </a:p>
          <a:p>
            <a:r>
              <a:rPr lang="nb-NO" sz="1200" dirty="0"/>
              <a:t>Nærmeste leder mottar en mail hvor han skal godkjenne eller avslå søknaden. </a:t>
            </a:r>
          </a:p>
          <a:p>
            <a:r>
              <a:rPr lang="nb-NO" sz="1200" dirty="0"/>
              <a:t>Når søknad er godkjent av nærmeste leder, så skal du godkjenne den i Eurocard Portal </a:t>
            </a:r>
            <a:r>
              <a:rPr lang="nb-NO" sz="1200" dirty="0" err="1"/>
              <a:t>plus</a:t>
            </a:r>
            <a:r>
              <a:rPr lang="nb-NO" sz="1200" dirty="0"/>
              <a:t> under fanen «Søknader til godkjenning» (se side 6) </a:t>
            </a:r>
          </a:p>
          <a:p>
            <a:r>
              <a:rPr lang="nb-NO" sz="1200" dirty="0"/>
              <a:t>Du får en e-post hver morgen hvis du har søknader i Eurocard Portal </a:t>
            </a:r>
            <a:r>
              <a:rPr lang="nb-NO" sz="1200" dirty="0" err="1"/>
              <a:t>plus</a:t>
            </a:r>
            <a:r>
              <a:rPr lang="nb-NO" sz="1200" dirty="0"/>
              <a:t> som du skal godkjenne.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747992" y="5589240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6846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04056"/>
          </a:xfrm>
        </p:spPr>
        <p:txBody>
          <a:bodyPr/>
          <a:lstStyle/>
          <a:p>
            <a:r>
              <a:rPr lang="nb-NO" sz="3200" dirty="0"/>
              <a:t>Kontoinformasjon  «Kortsøknad 4/5»                 7/13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13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294429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980728"/>
            <a:ext cx="388843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Her kan du som administrator søke om flere kort samtidig:</a:t>
            </a:r>
          </a:p>
          <a:p>
            <a:endParaRPr lang="nb-NO" sz="1200" dirty="0"/>
          </a:p>
          <a:p>
            <a:pPr marL="228600" indent="-228600">
              <a:buAutoNum type="arabicPeriod"/>
            </a:pPr>
            <a:r>
              <a:rPr lang="nb-NO" sz="1200" dirty="0"/>
              <a:t>Lag på forhånd et </a:t>
            </a:r>
            <a:r>
              <a:rPr lang="nb-NO" sz="1200" dirty="0" err="1"/>
              <a:t>excel</a:t>
            </a:r>
            <a:r>
              <a:rPr lang="nb-NO" sz="1200" dirty="0"/>
              <a:t> skjema med kolonner: fornavn, etternavn, fødselsnummer, mobilnummer, e-post og ansattnummer.</a:t>
            </a:r>
          </a:p>
          <a:p>
            <a:pPr marL="228600" indent="-228600">
              <a:buAutoNum type="arabicPeriod"/>
            </a:pPr>
            <a:endParaRPr lang="nb-NO" sz="1200" dirty="0"/>
          </a:p>
          <a:p>
            <a:r>
              <a:rPr lang="nb-NO" sz="1200" b="1" dirty="0"/>
              <a:t>NB</a:t>
            </a:r>
            <a:r>
              <a:rPr lang="nb-NO" sz="1200" dirty="0"/>
              <a:t>! For/etter-navn kan maks ha 23 tegn </a:t>
            </a:r>
            <a:r>
              <a:rPr lang="nb-NO" sz="1200" dirty="0" err="1"/>
              <a:t>inkl</a:t>
            </a:r>
            <a:r>
              <a:rPr lang="nb-NO" sz="1200" dirty="0"/>
              <a:t> mellomrom. Ingen mellomrom mellom </a:t>
            </a:r>
            <a:r>
              <a:rPr lang="nb-NO" sz="1200" dirty="0" err="1"/>
              <a:t>fødselsnr</a:t>
            </a:r>
            <a:r>
              <a:rPr lang="nb-NO" sz="1200" dirty="0"/>
              <a:t> eller </a:t>
            </a:r>
            <a:r>
              <a:rPr lang="nb-NO" sz="1200" dirty="0" err="1"/>
              <a:t>mobilnr</a:t>
            </a:r>
            <a:r>
              <a:rPr lang="nb-NO" sz="1200" dirty="0"/>
              <a:t>, e-post eller ansattnr. 8 siffer i </a:t>
            </a:r>
            <a:r>
              <a:rPr lang="nb-NO" sz="1200" dirty="0" err="1"/>
              <a:t>mobilnr</a:t>
            </a:r>
            <a:r>
              <a:rPr lang="nb-NO" sz="1200" dirty="0"/>
              <a:t> uten +47 (da dette allerede ligger inne)</a:t>
            </a:r>
          </a:p>
          <a:p>
            <a:endParaRPr lang="nb-NO" sz="1200" dirty="0"/>
          </a:p>
          <a:p>
            <a:r>
              <a:rPr lang="nb-NO" sz="1200" dirty="0"/>
              <a:t>2. Klikk på «Hent skjema» Dette er et </a:t>
            </a:r>
            <a:r>
              <a:rPr lang="nb-NO" sz="1200" dirty="0" err="1"/>
              <a:t>excel</a:t>
            </a:r>
            <a:r>
              <a:rPr lang="nb-NO" sz="1200" dirty="0"/>
              <a:t> skjema</a:t>
            </a:r>
          </a:p>
          <a:p>
            <a:r>
              <a:rPr lang="nb-NO" sz="1200" dirty="0"/>
              <a:t>3. Lim inn en og en kolonne fra ditt </a:t>
            </a:r>
            <a:r>
              <a:rPr lang="nb-NO" sz="1200" dirty="0" err="1"/>
              <a:t>excel</a:t>
            </a:r>
            <a:r>
              <a:rPr lang="nb-NO" sz="1200" dirty="0"/>
              <a:t> ark.</a:t>
            </a:r>
          </a:p>
          <a:p>
            <a:r>
              <a:rPr lang="nb-NO" sz="1200" dirty="0"/>
              <a:t>4. Lagre skjema på din PC</a:t>
            </a:r>
          </a:p>
          <a:p>
            <a:r>
              <a:rPr lang="nb-NO" sz="1200" dirty="0"/>
              <a:t>5. Klikk på «</a:t>
            </a:r>
            <a:r>
              <a:rPr lang="nb-NO" sz="1200" dirty="0" err="1"/>
              <a:t>Browse</a:t>
            </a:r>
            <a:r>
              <a:rPr lang="nb-NO" sz="1200" dirty="0"/>
              <a:t>» og hent opp skjema</a:t>
            </a:r>
          </a:p>
          <a:p>
            <a:r>
              <a:rPr lang="nb-NO" sz="1200" dirty="0"/>
              <a:t>6. Godkjenn skjema og klikk på «Importer        </a:t>
            </a:r>
          </a:p>
          <a:p>
            <a:r>
              <a:rPr lang="nb-NO" sz="1200" dirty="0"/>
              <a:t>    søknadsskjema»</a:t>
            </a:r>
          </a:p>
          <a:p>
            <a:r>
              <a:rPr lang="nb-NO" sz="1200" dirty="0"/>
              <a:t>7. Du mottar en engangskode du signerer med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489" y="4612614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NB! </a:t>
            </a:r>
            <a:r>
              <a:rPr lang="nb-NO" sz="1200" dirty="0"/>
              <a:t>Merk at denne søknadsprosessen ikke går til nærmeste leder for godkjenning, men søknadene går rett til Eurocard. Det er alltid virksomhetens </a:t>
            </a:r>
            <a:r>
              <a:rPr lang="nb-NO" sz="1200" dirty="0" err="1"/>
              <a:t>rettningslinjer</a:t>
            </a:r>
            <a:r>
              <a:rPr lang="nb-NO" sz="1200" dirty="0"/>
              <a:t> som gjelder ved bestilling av kort.</a:t>
            </a:r>
          </a:p>
          <a:p>
            <a:endParaRPr lang="nb-NO" sz="1200" dirty="0"/>
          </a:p>
          <a:p>
            <a:r>
              <a:rPr lang="nb-NO" sz="1200" b="1" dirty="0"/>
              <a:t>NB2! </a:t>
            </a:r>
            <a:r>
              <a:rPr lang="nb-NO" sz="1200" dirty="0"/>
              <a:t>Skal dere benytte dere av denne løsningen må dere kontakte Eurocard i forkant før dere henter opp </a:t>
            </a:r>
            <a:r>
              <a:rPr lang="nb-NO" sz="1200" dirty="0" err="1"/>
              <a:t>excel</a:t>
            </a:r>
            <a:r>
              <a:rPr lang="nb-NO" sz="1200" dirty="0"/>
              <a:t> skjema !!!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45085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04664"/>
            <a:ext cx="7920000" cy="504056"/>
          </a:xfrm>
        </p:spPr>
        <p:txBody>
          <a:bodyPr/>
          <a:lstStyle/>
          <a:p>
            <a:r>
              <a:rPr lang="nb-NO" sz="3200" dirty="0"/>
              <a:t>Kontoinformasjon  «Kortsøknad 5/5»                 8/13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14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95" y="2052638"/>
            <a:ext cx="3736409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720" y="1135777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Slik ser </a:t>
            </a:r>
            <a:r>
              <a:rPr lang="nb-NO" sz="1200" dirty="0" err="1"/>
              <a:t>excel</a:t>
            </a:r>
            <a:r>
              <a:rPr lang="nb-NO" sz="1200" dirty="0"/>
              <a:t> arket du skal legge inn all informasjon ut</a:t>
            </a:r>
          </a:p>
          <a:p>
            <a:endParaRPr lang="nb-NO" sz="1200" dirty="0"/>
          </a:p>
          <a:p>
            <a:r>
              <a:rPr lang="nb-NO" sz="1200" b="1" dirty="0"/>
              <a:t>NB</a:t>
            </a:r>
            <a:r>
              <a:rPr lang="nb-NO" sz="1200" dirty="0"/>
              <a:t>! Husk å kontakte Eurocard før du skal bruke denne løsningen</a:t>
            </a:r>
          </a:p>
        </p:txBody>
      </p:sp>
    </p:spTree>
    <p:extLst>
      <p:ext uri="{BB962C8B-B14F-4D97-AF65-F5344CB8AC3E}">
        <p14:creationId xmlns:p14="http://schemas.microsoft.com/office/powerpoint/2010/main" val="354343988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04056"/>
          </a:xfrm>
        </p:spPr>
        <p:txBody>
          <a:bodyPr/>
          <a:lstStyle/>
          <a:p>
            <a:r>
              <a:rPr lang="nb-NO" sz="3200" dirty="0"/>
              <a:t>Kontoinformasjon  «Stopp konto»                       9/13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15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56" y="2052638"/>
            <a:ext cx="7086888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953192" y="3929341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19675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Her kan dere stoppe hele konto</a:t>
            </a:r>
          </a:p>
          <a:p>
            <a:endParaRPr lang="nb-NO" sz="1200" dirty="0"/>
          </a:p>
          <a:p>
            <a:r>
              <a:rPr lang="nb-NO" sz="1200" b="1" dirty="0"/>
              <a:t>NB! </a:t>
            </a:r>
            <a:r>
              <a:rPr lang="nb-NO" sz="1200" dirty="0"/>
              <a:t>Det vil si at dere stopper alle kort under denne konto. Kontakt Eurocard før dette gjøres </a:t>
            </a:r>
          </a:p>
        </p:txBody>
      </p:sp>
    </p:spTree>
    <p:extLst>
      <p:ext uri="{BB962C8B-B14F-4D97-AF65-F5344CB8AC3E}">
        <p14:creationId xmlns:p14="http://schemas.microsoft.com/office/powerpoint/2010/main" val="139621283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04664"/>
            <a:ext cx="7920000" cy="504056"/>
          </a:xfrm>
        </p:spPr>
        <p:txBody>
          <a:bodyPr/>
          <a:lstStyle/>
          <a:p>
            <a:r>
              <a:rPr lang="nb-NO" sz="2800" dirty="0"/>
              <a:t>Kontoinformasjon  «Faktura/innbetaling 1/4»             10/13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16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4118847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9052" y="1916832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Her ser dere status på hele konto (pil 1) og over alle kortholdere (pil 2)</a:t>
            </a:r>
          </a:p>
          <a:p>
            <a:endParaRPr lang="nb-NO" sz="1200" dirty="0"/>
          </a:p>
          <a:p>
            <a:r>
              <a:rPr lang="nb-NO" sz="1200" dirty="0"/>
              <a:t>Alle kolonner kan sorteres stigende ved å klikke i de grå feltene.</a:t>
            </a:r>
          </a:p>
          <a:p>
            <a:endParaRPr lang="nb-NO" sz="1200" dirty="0"/>
          </a:p>
          <a:p>
            <a:r>
              <a:rPr lang="nb-NO" sz="1200" dirty="0"/>
              <a:t>Listen kan eksporteres til </a:t>
            </a:r>
            <a:r>
              <a:rPr lang="nb-NO" sz="1200" dirty="0" err="1"/>
              <a:t>excel</a:t>
            </a:r>
            <a:endParaRPr lang="nb-NO" sz="1200" dirty="0"/>
          </a:p>
          <a:p>
            <a:endParaRPr lang="nb-NO" sz="1200" dirty="0"/>
          </a:p>
          <a:p>
            <a:r>
              <a:rPr lang="nb-NO" sz="1200" dirty="0"/>
              <a:t>Du kan klikke deg inn på hver enkelt kortholder ved å klikke på det oransje kontonummeret</a:t>
            </a:r>
          </a:p>
          <a:p>
            <a:endParaRPr lang="nb-NO" sz="1200" dirty="0"/>
          </a:p>
          <a:p>
            <a:r>
              <a:rPr lang="nb-NO" sz="1200" dirty="0"/>
              <a:t>Du kan bruke piltastene i din nettleser til å komme tilbake til denne siden etter at du har vært inne på en kortholder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644008" y="2708920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2556" y="270929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2556" y="385741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2.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646832" y="3857418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0895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04664"/>
            <a:ext cx="7920000" cy="504056"/>
          </a:xfrm>
        </p:spPr>
        <p:txBody>
          <a:bodyPr/>
          <a:lstStyle/>
          <a:p>
            <a:r>
              <a:rPr lang="nb-NO" sz="2800" dirty="0"/>
              <a:t>Kontoinformasjon  «Faktura/innbetaling 2/4»             11/13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17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8840"/>
            <a:ext cx="4719814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988840"/>
            <a:ext cx="32403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Du har nå klikket inn på en kortholder</a:t>
            </a:r>
          </a:p>
          <a:p>
            <a:endParaRPr lang="nb-NO" sz="1200" dirty="0"/>
          </a:p>
          <a:p>
            <a:r>
              <a:rPr lang="nb-NO" sz="1200" dirty="0"/>
              <a:t>Her ser du bla saldo om faktura er forfalt (står da i rødt) , siste 12 fakturaer og hva som ikke er fakturert (transaksjoner som kommer på neste faktura)</a:t>
            </a:r>
          </a:p>
          <a:p>
            <a:endParaRPr lang="nb-NO" sz="1200" dirty="0"/>
          </a:p>
          <a:p>
            <a:r>
              <a:rPr lang="nb-NO" sz="1200" dirty="0"/>
              <a:t>Du kan også her på dette i </a:t>
            </a:r>
            <a:r>
              <a:rPr lang="nb-NO" sz="1200" dirty="0" err="1"/>
              <a:t>excel</a:t>
            </a:r>
            <a:r>
              <a:rPr lang="nb-NO" sz="1200" dirty="0"/>
              <a:t> samt huke av hvis du ønsker å se alle fakturaer og innbetalinger</a:t>
            </a:r>
          </a:p>
          <a:p>
            <a:endParaRPr lang="nb-NO" sz="1200" dirty="0"/>
          </a:p>
          <a:p>
            <a:r>
              <a:rPr lang="nb-NO" sz="1200" dirty="0"/>
              <a:t>Du kan klikke på fakturaer og ikke-fakturert</a:t>
            </a:r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r>
              <a:rPr lang="nb-NO" sz="1200" b="1" dirty="0"/>
              <a:t>Tips!</a:t>
            </a:r>
          </a:p>
          <a:p>
            <a:r>
              <a:rPr lang="nb-NO" sz="1200" dirty="0"/>
              <a:t>Hver kortholder kan logge seg inn på Mitt Eurocard på eurocard.no for å se sine siste 12 fakturaer</a:t>
            </a:r>
          </a:p>
        </p:txBody>
      </p:sp>
    </p:spTree>
    <p:extLst>
      <p:ext uri="{BB962C8B-B14F-4D97-AF65-F5344CB8AC3E}">
        <p14:creationId xmlns:p14="http://schemas.microsoft.com/office/powerpoint/2010/main" val="264825309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04056"/>
          </a:xfrm>
        </p:spPr>
        <p:txBody>
          <a:bodyPr/>
          <a:lstStyle/>
          <a:p>
            <a:r>
              <a:rPr lang="nb-NO" sz="2800" dirty="0"/>
              <a:t>Kontoinformasjon  «Faktura/innbetaling 3/4»             12/13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18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612731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9938" y="2204864"/>
            <a:ext cx="34563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Du har nå klikket deg inn på en kortholder sin faktura</a:t>
            </a:r>
          </a:p>
          <a:p>
            <a:endParaRPr lang="nb-NO" sz="1200" dirty="0"/>
          </a:p>
          <a:p>
            <a:r>
              <a:rPr lang="nb-NO" sz="1200" dirty="0"/>
              <a:t>Her ser du spesifisert hver enkelt transaksjon</a:t>
            </a:r>
          </a:p>
          <a:p>
            <a:endParaRPr lang="nb-NO" sz="1200" dirty="0"/>
          </a:p>
          <a:p>
            <a:r>
              <a:rPr lang="nb-NO" sz="1200" dirty="0"/>
              <a:t>Eksporterer du til </a:t>
            </a:r>
            <a:r>
              <a:rPr lang="nb-NO" sz="1200" dirty="0" err="1"/>
              <a:t>excel</a:t>
            </a:r>
            <a:r>
              <a:rPr lang="nb-NO" sz="1200" dirty="0"/>
              <a:t> får du mer informasjon som bla valutakurs</a:t>
            </a:r>
          </a:p>
          <a:p>
            <a:endParaRPr lang="nb-NO" sz="1200" dirty="0"/>
          </a:p>
          <a:p>
            <a:r>
              <a:rPr lang="nb-NO" sz="1200" dirty="0"/>
              <a:t>Du får også mer informasjon ved å klikke på det gule informasjonsfeltet til venstre for hver transaksjon</a:t>
            </a:r>
          </a:p>
        </p:txBody>
      </p:sp>
    </p:spTree>
    <p:extLst>
      <p:ext uri="{BB962C8B-B14F-4D97-AF65-F5344CB8AC3E}">
        <p14:creationId xmlns:p14="http://schemas.microsoft.com/office/powerpoint/2010/main" val="248368264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432048"/>
          </a:xfrm>
        </p:spPr>
        <p:txBody>
          <a:bodyPr/>
          <a:lstStyle/>
          <a:p>
            <a:r>
              <a:rPr lang="nb-NO" sz="2800" dirty="0"/>
              <a:t>Kontoinformasjon  «Faktura/innbetaling 4/4»             13/13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19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7918450" cy="293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155679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Du har nå klikket på det gule informasjonsfeltet. Her kan du få mer informasjon om en transaksjon da dette foreligger.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67544" y="2852936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805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2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000" y="548680"/>
            <a:ext cx="7920000" cy="5427320"/>
          </a:xfrm>
        </p:spPr>
        <p:txBody>
          <a:bodyPr/>
          <a:lstStyle/>
          <a:p>
            <a:pPr algn="ctr"/>
            <a:r>
              <a:rPr lang="nb-NO" sz="2400" b="1" u="sng" dirty="0"/>
              <a:t>Innhold:</a:t>
            </a:r>
          </a:p>
          <a:p>
            <a:r>
              <a:rPr lang="nb-NO" sz="1600" dirty="0"/>
              <a:t>Innlogging til Portal             s. 3                           Stoppe konto                          s. 15</a:t>
            </a:r>
          </a:p>
          <a:p>
            <a:r>
              <a:rPr lang="nb-NO" sz="1600" dirty="0"/>
              <a:t>Startsiden                           s. 4                           Info om faktura/innbetalinger  s. 16 - 19</a:t>
            </a:r>
          </a:p>
          <a:p>
            <a:r>
              <a:rPr lang="nb-NO" sz="1600" dirty="0"/>
              <a:t>Kortholderliste                    s. 5                           Kortholder informasjon           s. 20 - 25</a:t>
            </a:r>
          </a:p>
          <a:p>
            <a:r>
              <a:rPr lang="nb-NO" sz="1600" dirty="0"/>
              <a:t>Godkjenne søknader          s. 6                           Limitere et enkelt kort             s. 21</a:t>
            </a:r>
          </a:p>
          <a:p>
            <a:r>
              <a:rPr lang="nb-NO" sz="1600" dirty="0"/>
              <a:t>Kontoinformasjon               s. 7- 19                     Stoppe et kort                         s. 22</a:t>
            </a:r>
          </a:p>
          <a:p>
            <a:r>
              <a:rPr lang="nb-NO" sz="1600" dirty="0"/>
              <a:t>Endre navn på konto          s. 8                           Bestille et kort                         s. 23</a:t>
            </a:r>
          </a:p>
          <a:p>
            <a:r>
              <a:rPr lang="nb-NO" sz="1600" dirty="0"/>
              <a:t>Endre limit på hele konto   s. 9                            Endre ansattnr/e-post             s. 24</a:t>
            </a:r>
          </a:p>
          <a:p>
            <a:r>
              <a:rPr lang="nb-NO" sz="1600" dirty="0"/>
              <a:t>Søke om kort - Hovedside s. 10                          Bestille PIN-kode                    s. 25</a:t>
            </a:r>
          </a:p>
          <a:p>
            <a:r>
              <a:rPr lang="nb-NO" sz="1600" dirty="0"/>
              <a:t>Søke om et kort                 s. 11                          Eksempel på søknadsskjema s. 26</a:t>
            </a:r>
          </a:p>
          <a:p>
            <a:r>
              <a:rPr lang="nb-NO" sz="1600" dirty="0"/>
              <a:t>Sende ut søknadslink        s. 12                          Kontakt oss                            s. 27</a:t>
            </a:r>
          </a:p>
          <a:p>
            <a:r>
              <a:rPr lang="nb-NO" sz="1600" dirty="0"/>
              <a:t>Søke om flere kort             s. 13 – 14                  Søknadsgangen                     s. 28 - 31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endParaRPr lang="nb-NO" u="sng" dirty="0"/>
          </a:p>
        </p:txBody>
      </p:sp>
    </p:spTree>
    <p:extLst>
      <p:ext uri="{BB962C8B-B14F-4D97-AF65-F5344CB8AC3E}">
        <p14:creationId xmlns:p14="http://schemas.microsoft.com/office/powerpoint/2010/main" val="422873526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32656"/>
            <a:ext cx="7920000" cy="576064"/>
          </a:xfrm>
        </p:spPr>
        <p:txBody>
          <a:bodyPr/>
          <a:lstStyle/>
          <a:p>
            <a:r>
              <a:rPr lang="nb-NO" sz="3200" dirty="0"/>
              <a:t>Kortinformasjon                                                         1/6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20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731387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339752" y="3573016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1412776"/>
            <a:ext cx="568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Her ser du informasjon om kortholder</a:t>
            </a:r>
          </a:p>
        </p:txBody>
      </p:sp>
    </p:spTree>
    <p:extLst>
      <p:ext uri="{BB962C8B-B14F-4D97-AF65-F5344CB8AC3E}">
        <p14:creationId xmlns:p14="http://schemas.microsoft.com/office/powerpoint/2010/main" val="165924023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76064"/>
          </a:xfrm>
        </p:spPr>
        <p:txBody>
          <a:bodyPr/>
          <a:lstStyle/>
          <a:p>
            <a:r>
              <a:rPr lang="nb-NO" sz="3200" dirty="0"/>
              <a:t>Kortinformasjon  «Kortlimitering»                       2/6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21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3728857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132856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Her kan du sette limitering på et kort</a:t>
            </a:r>
          </a:p>
          <a:p>
            <a:endParaRPr lang="nb-NO" sz="1200" dirty="0"/>
          </a:p>
          <a:p>
            <a:r>
              <a:rPr lang="nb-NO" sz="1200" dirty="0"/>
              <a:t>Du kan endre:</a:t>
            </a:r>
          </a:p>
          <a:p>
            <a:endParaRPr lang="nb-NO" sz="1200" dirty="0"/>
          </a:p>
          <a:p>
            <a:pPr marL="171450" indent="-171450">
              <a:buFontTx/>
              <a:buChar char="-"/>
            </a:pPr>
            <a:r>
              <a:rPr lang="nb-NO" sz="1200" dirty="0"/>
              <a:t>Totalbeløp pr 30 dager</a:t>
            </a:r>
          </a:p>
          <a:p>
            <a:pPr marL="171450" indent="-171450">
              <a:buFontTx/>
              <a:buChar char="-"/>
            </a:pPr>
            <a:r>
              <a:rPr lang="nb-NO" sz="1200" dirty="0"/>
              <a:t>Totalbeløp pr 30 dager på kontantuttak</a:t>
            </a:r>
          </a:p>
          <a:p>
            <a:pPr marL="171450" indent="-171450">
              <a:buFontTx/>
              <a:buChar char="-"/>
            </a:pPr>
            <a:r>
              <a:rPr lang="nb-NO" sz="1200" dirty="0"/>
              <a:t>Sette sperrer på geografi</a:t>
            </a:r>
          </a:p>
          <a:p>
            <a:pPr marL="171450" indent="-171450">
              <a:buFontTx/>
              <a:buChar char="-"/>
            </a:pPr>
            <a:r>
              <a:rPr lang="nb-NO" sz="1200" dirty="0"/>
              <a:t>Sette sperrer for div brukersteder</a:t>
            </a:r>
          </a:p>
          <a:p>
            <a:pPr marL="171450" indent="-171450">
              <a:buFontTx/>
              <a:buChar char="-"/>
            </a:pPr>
            <a:endParaRPr lang="nb-NO" sz="1200" dirty="0"/>
          </a:p>
          <a:p>
            <a:r>
              <a:rPr lang="nb-NO" sz="1200" dirty="0"/>
              <a:t>Du bekrefter endringer ved å klikke på «Lagre»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364088" y="2981194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9921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04056"/>
          </a:xfrm>
        </p:spPr>
        <p:txBody>
          <a:bodyPr/>
          <a:lstStyle/>
          <a:p>
            <a:r>
              <a:rPr lang="nb-NO" sz="3200" dirty="0"/>
              <a:t>Kortinformasjon  «Stoppe kort»                            3/6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22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5638067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652131" y="3451858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204864"/>
            <a:ext cx="288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Her stopper du et kort</a:t>
            </a:r>
          </a:p>
          <a:p>
            <a:endParaRPr lang="nb-NO" sz="1200" dirty="0"/>
          </a:p>
          <a:p>
            <a:r>
              <a:rPr lang="nb-NO" sz="1200" dirty="0"/>
              <a:t>Når ansatte skal slutte så velger du «Kortholder skal ikke lenger ha kort»</a:t>
            </a:r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r>
              <a:rPr lang="nb-NO" sz="1200" b="1" dirty="0"/>
              <a:t>NB</a:t>
            </a:r>
            <a:r>
              <a:rPr lang="nb-NO" sz="1200" dirty="0"/>
              <a:t>! Hvis kortholder mister/får stjålet eller ikke mottatt sitt kort anbefaler vi at kortholder tar direkte kontakt med Eurocard sin sperretjeneste direkte slik at de får stoppet kortet med en gang</a:t>
            </a:r>
          </a:p>
          <a:p>
            <a:endParaRPr lang="nb-NO" sz="1200" dirty="0"/>
          </a:p>
          <a:p>
            <a:r>
              <a:rPr lang="nb-NO" sz="1200" dirty="0"/>
              <a:t>Telefon: +47 21 01 53 20 (24t)</a:t>
            </a:r>
          </a:p>
        </p:txBody>
      </p:sp>
    </p:spTree>
    <p:extLst>
      <p:ext uri="{BB962C8B-B14F-4D97-AF65-F5344CB8AC3E}">
        <p14:creationId xmlns:p14="http://schemas.microsoft.com/office/powerpoint/2010/main" val="135217879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04056"/>
          </a:xfrm>
        </p:spPr>
        <p:txBody>
          <a:bodyPr/>
          <a:lstStyle/>
          <a:p>
            <a:r>
              <a:rPr lang="nb-NO" sz="3200" dirty="0"/>
              <a:t>Kortinformasjon  «Bestille kort»                           4/6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23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777599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2132856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Her kan du bestille nytt kort til kortholder</a:t>
            </a:r>
          </a:p>
          <a:p>
            <a:endParaRPr lang="nb-NO" sz="1200" dirty="0"/>
          </a:p>
          <a:p>
            <a:r>
              <a:rPr lang="nb-NO" sz="1200" dirty="0"/>
              <a:t>Dette kan gjøres hvis for eks kortet er defekt eller at du har sperret det av en årsak.</a:t>
            </a:r>
          </a:p>
          <a:p>
            <a:endParaRPr lang="nb-NO" sz="1200" dirty="0"/>
          </a:p>
          <a:p>
            <a:r>
              <a:rPr lang="nb-NO" sz="1200" dirty="0"/>
              <a:t>Hukes det av for selvvalgt PIN-kode vil kortholder først motta et PIN-kode brev med frist på 10 dager å endre PIN-kode. Deretter går det nye kortet ut</a:t>
            </a:r>
          </a:p>
          <a:p>
            <a:endParaRPr lang="nb-NO" sz="1200" dirty="0"/>
          </a:p>
          <a:p>
            <a:r>
              <a:rPr lang="nb-NO" sz="1200" dirty="0"/>
              <a:t>Du bekrefter valget med å klikke på «Bestill kort»</a:t>
            </a:r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r>
              <a:rPr lang="nb-NO" sz="1200" dirty="0"/>
              <a:t>NB! Vi anbefaler at kortholder selv ringer vår kundeservice og bestiller nytt kort.</a:t>
            </a:r>
          </a:p>
          <a:p>
            <a:endParaRPr lang="nb-NO" sz="1200" dirty="0"/>
          </a:p>
          <a:p>
            <a:r>
              <a:rPr lang="nb-NO" sz="1200" dirty="0"/>
              <a:t>Telefon: +47 21 01 53 20 (08.00 – 16.00)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516216" y="3328003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4046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76064"/>
          </a:xfrm>
        </p:spPr>
        <p:txBody>
          <a:bodyPr/>
          <a:lstStyle/>
          <a:p>
            <a:r>
              <a:rPr lang="nb-NO" sz="3200" dirty="0"/>
              <a:t>Kortinformasjon  «Endre ansattnr/e-post»         5/6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24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4562487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236296" y="3203122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060848"/>
            <a:ext cx="34563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Her kan du endre kortholder sitt ansattnummer eller e-post adresse</a:t>
            </a:r>
          </a:p>
          <a:p>
            <a:endParaRPr lang="nb-NO" sz="1200" dirty="0"/>
          </a:p>
          <a:p>
            <a:r>
              <a:rPr lang="nb-NO" sz="1200" dirty="0"/>
              <a:t>Du bekrefter valget ved å klikke på «Lagre»</a:t>
            </a:r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r>
              <a:rPr lang="nb-NO" sz="1200" b="1" dirty="0"/>
              <a:t>Tips! </a:t>
            </a:r>
          </a:p>
          <a:p>
            <a:r>
              <a:rPr lang="nb-NO" sz="1200" dirty="0"/>
              <a:t>Ønsker du å se hva vi har av informasjon som e-post, ansattnummer og telefonnummer på alle kortholdere, klikk på «Hjem» knappen, deretter velg «Kortliste» til høyre for firmanavnet.</a:t>
            </a:r>
          </a:p>
          <a:p>
            <a:r>
              <a:rPr lang="nb-NO" sz="1200" dirty="0"/>
              <a:t>Last denne ned i </a:t>
            </a:r>
            <a:r>
              <a:rPr lang="nb-NO" sz="1200" dirty="0" err="1"/>
              <a:t>excel</a:t>
            </a:r>
            <a:r>
              <a:rPr lang="nb-NO" sz="1200" dirty="0"/>
              <a:t> så har du all informasjon</a:t>
            </a:r>
          </a:p>
        </p:txBody>
      </p:sp>
    </p:spTree>
    <p:extLst>
      <p:ext uri="{BB962C8B-B14F-4D97-AF65-F5344CB8AC3E}">
        <p14:creationId xmlns:p14="http://schemas.microsoft.com/office/powerpoint/2010/main" val="422184993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04664"/>
            <a:ext cx="7920000" cy="576064"/>
          </a:xfrm>
        </p:spPr>
        <p:txBody>
          <a:bodyPr/>
          <a:lstStyle/>
          <a:p>
            <a:r>
              <a:rPr lang="nb-NO" sz="3200" dirty="0"/>
              <a:t>Kortinformasjon  «PIN-kode»                               6/6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25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5253632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451805" y="3445438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044" y="2020198"/>
            <a:ext cx="29523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Her bestiller du PIN-kode til kortholder</a:t>
            </a:r>
          </a:p>
          <a:p>
            <a:endParaRPr lang="nb-NO" sz="1200" dirty="0"/>
          </a:p>
          <a:p>
            <a:r>
              <a:rPr lang="nb-NO" sz="1200" dirty="0"/>
              <a:t>Du har to valg:</a:t>
            </a:r>
          </a:p>
          <a:p>
            <a:endParaRPr lang="nb-NO" sz="1200" dirty="0"/>
          </a:p>
          <a:p>
            <a:pPr marL="171450" indent="-171450">
              <a:buFontTx/>
              <a:buChar char="-"/>
            </a:pPr>
            <a:r>
              <a:rPr lang="nb-NO" sz="1200" dirty="0"/>
              <a:t>Bestille selvvalgt PIN-kode</a:t>
            </a:r>
          </a:p>
          <a:p>
            <a:pPr marL="171450" indent="-171450">
              <a:buFontTx/>
              <a:buChar char="-"/>
            </a:pPr>
            <a:r>
              <a:rPr lang="nb-NO" sz="1200" dirty="0"/>
              <a:t>Bestille kopi av eksisterende PIN-kode</a:t>
            </a:r>
          </a:p>
          <a:p>
            <a:pPr marL="171450" indent="-171450">
              <a:buFontTx/>
              <a:buChar char="-"/>
            </a:pPr>
            <a:endParaRPr lang="nb-NO" sz="1200" dirty="0"/>
          </a:p>
          <a:p>
            <a:r>
              <a:rPr lang="nb-NO" sz="1200" dirty="0"/>
              <a:t>Bestilles selvvalgt PIN-kode så genereres det nytt kort (da PIN-kode ligger i chipen på kortet.</a:t>
            </a:r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r>
              <a:rPr lang="nb-NO" sz="1200" b="1" dirty="0"/>
              <a:t>NB!</a:t>
            </a:r>
          </a:p>
          <a:p>
            <a:r>
              <a:rPr lang="nb-NO" sz="1200" dirty="0"/>
              <a:t>Vi anbefaler at kortholder tar direkte kontakt med vår kundeservice for hjelp med PIN-kode</a:t>
            </a:r>
          </a:p>
          <a:p>
            <a:endParaRPr lang="nb-NO" sz="1200" dirty="0"/>
          </a:p>
          <a:p>
            <a:r>
              <a:rPr lang="nb-NO" sz="1200" dirty="0"/>
              <a:t>Telefon: +47 21 01 53 20 (08.00 – 16.00)</a:t>
            </a:r>
          </a:p>
        </p:txBody>
      </p:sp>
    </p:spTree>
    <p:extLst>
      <p:ext uri="{BB962C8B-B14F-4D97-AF65-F5344CB8AC3E}">
        <p14:creationId xmlns:p14="http://schemas.microsoft.com/office/powerpoint/2010/main" val="160925131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04056"/>
          </a:xfrm>
        </p:spPr>
        <p:txBody>
          <a:bodyPr/>
          <a:lstStyle/>
          <a:p>
            <a:r>
              <a:rPr lang="nb-NO" sz="3200" dirty="0"/>
              <a:t>Søknadsskjema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26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223153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39"/>
            <a:ext cx="3744415" cy="380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1196752"/>
            <a:ext cx="7560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Slik ser søknadsskjema ut som kortholder må fylle. Kortholder har da mottatt en søknadslink (se side 12)</a:t>
            </a:r>
          </a:p>
        </p:txBody>
      </p:sp>
    </p:spTree>
    <p:extLst>
      <p:ext uri="{BB962C8B-B14F-4D97-AF65-F5344CB8AC3E}">
        <p14:creationId xmlns:p14="http://schemas.microsoft.com/office/powerpoint/2010/main" val="344708969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04056"/>
          </a:xfrm>
        </p:spPr>
        <p:txBody>
          <a:bodyPr/>
          <a:lstStyle/>
          <a:p>
            <a:r>
              <a:rPr lang="nb-NO" sz="3200" dirty="0"/>
              <a:t>Kontakt oss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27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4761561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2204864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Her kan du sende oss en sikker e-post i innlogget miljø</a:t>
            </a:r>
          </a:p>
          <a:p>
            <a:endParaRPr lang="nb-NO" sz="1200" dirty="0"/>
          </a:p>
          <a:p>
            <a:r>
              <a:rPr lang="nb-NO" sz="1200" dirty="0"/>
              <a:t>Skriv hva saken gjelder og klikk på «send»</a:t>
            </a:r>
          </a:p>
          <a:p>
            <a:endParaRPr lang="nb-NO" sz="1200" dirty="0"/>
          </a:p>
          <a:p>
            <a:r>
              <a:rPr lang="nb-NO" sz="1200" dirty="0"/>
              <a:t>Da vil vi motta en mail fra deg og vi får opp ditt navn og e-post adresse automatisk.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407002" y="1971794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5591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 bwMode="auto">
          <a:xfrm>
            <a:off x="1036008" y="3832544"/>
            <a:ext cx="3327373" cy="2111041"/>
          </a:xfrm>
          <a:prstGeom prst="roundRect">
            <a:avLst/>
          </a:prstGeom>
          <a:solidFill>
            <a:srgbClr val="F2E0AC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104776" y="983340"/>
            <a:ext cx="1969056" cy="2358566"/>
          </a:xfrm>
          <a:prstGeom prst="roundRect">
            <a:avLst/>
          </a:prstGeom>
          <a:solidFill>
            <a:srgbClr val="F2E0A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54" y="447891"/>
            <a:ext cx="8324850" cy="390524"/>
          </a:xfrm>
        </p:spPr>
        <p:txBody>
          <a:bodyPr anchor="t"/>
          <a:lstStyle/>
          <a:p>
            <a:r>
              <a:rPr lang="en-GB" sz="2800" dirty="0" err="1"/>
              <a:t>Søknadsgangen</a:t>
            </a:r>
            <a:r>
              <a:rPr lang="en-GB" sz="2800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675" y="6470650"/>
            <a:ext cx="311150" cy="244475"/>
          </a:xfrm>
          <a:prstGeom prst="rect">
            <a:avLst/>
          </a:prstGeom>
        </p:spPr>
        <p:txBody>
          <a:bodyPr/>
          <a:lstStyle/>
          <a:p>
            <a:fld id="{06283E79-66A7-41D3-B27B-03E5690F8E75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72" y="1095158"/>
            <a:ext cx="267397" cy="57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9972" y="1696749"/>
            <a:ext cx="809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err="1"/>
              <a:t>Virksomhet</a:t>
            </a:r>
            <a:r>
              <a:rPr lang="en-GB" sz="800" dirty="0"/>
              <a:t>/</a:t>
            </a:r>
            <a:br>
              <a:rPr lang="en-GB" sz="800" dirty="0"/>
            </a:br>
            <a:r>
              <a:rPr lang="en-GB" sz="800" dirty="0"/>
              <a:t>Administrator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1104452" y="2174125"/>
            <a:ext cx="876301" cy="965391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GB" sz="700" dirty="0"/>
              <a:t>1.2 </a:t>
            </a:r>
            <a:br>
              <a:rPr lang="en-GB" sz="700" dirty="0"/>
            </a:br>
            <a:r>
              <a:rPr lang="en-GB" sz="700" dirty="0"/>
              <a:t>Administrator</a:t>
            </a:r>
          </a:p>
          <a:p>
            <a:pPr algn="ctr">
              <a:spcBef>
                <a:spcPct val="0"/>
              </a:spcBef>
            </a:pPr>
            <a:r>
              <a:rPr lang="en-GB" sz="700" dirty="0" err="1"/>
              <a:t>disribuerer</a:t>
            </a:r>
            <a:endParaRPr lang="en-GB" sz="700" dirty="0"/>
          </a:p>
          <a:p>
            <a:pPr algn="ctr">
              <a:spcBef>
                <a:spcPct val="0"/>
              </a:spcBef>
            </a:pPr>
            <a:r>
              <a:rPr lang="en-GB" sz="700" dirty="0" err="1"/>
              <a:t>søknadslink</a:t>
            </a:r>
            <a:endParaRPr lang="en-GB" sz="700" dirty="0"/>
          </a:p>
          <a:p>
            <a:pPr algn="ctr">
              <a:spcBef>
                <a:spcPct val="0"/>
              </a:spcBef>
            </a:pPr>
            <a:r>
              <a:rPr lang="en-GB" sz="700" dirty="0" err="1"/>
              <a:t>til</a:t>
            </a:r>
            <a:r>
              <a:rPr lang="en-GB" sz="700" dirty="0"/>
              <a:t> den </a:t>
            </a:r>
            <a:r>
              <a:rPr lang="en-GB" sz="700" dirty="0" err="1"/>
              <a:t>ansatte</a:t>
            </a:r>
            <a:endParaRPr lang="en-GB" sz="700" dirty="0"/>
          </a:p>
        </p:txBody>
      </p:sp>
      <p:sp>
        <p:nvSpPr>
          <p:cNvPr id="23" name="TextBox 22"/>
          <p:cNvSpPr txBox="1"/>
          <p:nvPr/>
        </p:nvSpPr>
        <p:spPr>
          <a:xfrm>
            <a:off x="2305978" y="4474098"/>
            <a:ext cx="809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err="1"/>
              <a:t>Virksomhet</a:t>
            </a:r>
            <a:r>
              <a:rPr lang="en-GB" sz="800" dirty="0"/>
              <a:t>/</a:t>
            </a:r>
            <a:br>
              <a:rPr lang="en-GB" sz="800" dirty="0"/>
            </a:br>
            <a:r>
              <a:rPr lang="en-GB" sz="800" dirty="0" err="1"/>
              <a:t>Ansatt</a:t>
            </a:r>
            <a:endParaRPr lang="en-GB" sz="800" dirty="0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105380" y="5018917"/>
            <a:ext cx="876301" cy="456839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GB" sz="700" dirty="0"/>
              <a:t>1.3</a:t>
            </a:r>
            <a:br>
              <a:rPr lang="en-GB" sz="700" dirty="0"/>
            </a:br>
            <a:r>
              <a:rPr lang="en-GB" sz="700" dirty="0"/>
              <a:t>Den </a:t>
            </a:r>
            <a:r>
              <a:rPr lang="en-GB" sz="700" dirty="0" err="1"/>
              <a:t>ansatte</a:t>
            </a:r>
            <a:r>
              <a:rPr lang="en-GB" sz="700" dirty="0"/>
              <a:t> </a:t>
            </a:r>
            <a:r>
              <a:rPr lang="en-GB" sz="700" dirty="0" err="1"/>
              <a:t>mottar</a:t>
            </a:r>
            <a:endParaRPr lang="en-GB" sz="700" dirty="0"/>
          </a:p>
          <a:p>
            <a:pPr algn="ctr">
              <a:spcBef>
                <a:spcPct val="0"/>
              </a:spcBef>
            </a:pPr>
            <a:r>
              <a:rPr lang="en-GB" sz="700" dirty="0"/>
              <a:t>link </a:t>
            </a:r>
            <a:r>
              <a:rPr lang="en-GB" sz="700" dirty="0" err="1"/>
              <a:t>til</a:t>
            </a:r>
            <a:endParaRPr lang="en-GB" sz="700" dirty="0"/>
          </a:p>
          <a:p>
            <a:pPr algn="ctr">
              <a:spcBef>
                <a:spcPct val="0"/>
              </a:spcBef>
            </a:pPr>
            <a:r>
              <a:rPr lang="en-GB" sz="700" dirty="0" err="1"/>
              <a:t>søknadsskjema</a:t>
            </a:r>
            <a:endParaRPr lang="en-GB" sz="700" dirty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2134080" y="5027682"/>
            <a:ext cx="821769" cy="437442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GB" sz="700" dirty="0"/>
              <a:t>1.4</a:t>
            </a:r>
            <a:br>
              <a:rPr lang="en-GB" sz="700" dirty="0"/>
            </a:br>
            <a:r>
              <a:rPr lang="en-GB" sz="700" dirty="0" err="1"/>
              <a:t>Ansatte</a:t>
            </a:r>
            <a:r>
              <a:rPr lang="en-GB" sz="700" dirty="0"/>
              <a:t> </a:t>
            </a:r>
            <a:r>
              <a:rPr lang="en-GB" sz="700" dirty="0" err="1"/>
              <a:t>fyller</a:t>
            </a:r>
            <a:r>
              <a:rPr lang="en-GB" sz="700" dirty="0"/>
              <a:t> </a:t>
            </a:r>
            <a:r>
              <a:rPr lang="en-GB" sz="700" dirty="0" err="1"/>
              <a:t>ut</a:t>
            </a:r>
            <a:endParaRPr lang="en-GB" sz="700" dirty="0"/>
          </a:p>
          <a:p>
            <a:pPr algn="ctr">
              <a:spcBef>
                <a:spcPct val="0"/>
              </a:spcBef>
            </a:pPr>
            <a:r>
              <a:rPr lang="en-GB" sz="700" dirty="0" err="1"/>
              <a:t>søknaden</a:t>
            </a:r>
            <a:endParaRPr lang="en-GB" sz="700" dirty="0"/>
          </a:p>
        </p:txBody>
      </p:sp>
      <p:sp>
        <p:nvSpPr>
          <p:cNvPr id="56" name="Rounded Rectangle 55"/>
          <p:cNvSpPr/>
          <p:nvPr/>
        </p:nvSpPr>
        <p:spPr bwMode="auto">
          <a:xfrm>
            <a:off x="4443412" y="2786610"/>
            <a:ext cx="2266952" cy="1932076"/>
          </a:xfrm>
          <a:prstGeom prst="roundRect">
            <a:avLst/>
          </a:prstGeom>
          <a:solidFill>
            <a:srgbClr val="F2E0AC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63478" y="3389351"/>
            <a:ext cx="8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err="1"/>
              <a:t>Virksomhet</a:t>
            </a:r>
            <a:r>
              <a:rPr lang="en-GB" sz="800" dirty="0"/>
              <a:t>/</a:t>
            </a:r>
            <a:br>
              <a:rPr lang="en-GB" sz="800" dirty="0"/>
            </a:br>
            <a:r>
              <a:rPr lang="en-GB" sz="800" dirty="0" err="1"/>
              <a:t>Nærmeste</a:t>
            </a:r>
            <a:r>
              <a:rPr lang="en-GB" sz="800" dirty="0"/>
              <a:t> </a:t>
            </a:r>
            <a:r>
              <a:rPr lang="en-GB" sz="800" dirty="0" err="1"/>
              <a:t>leder</a:t>
            </a:r>
            <a:endParaRPr lang="en-GB" sz="800" dirty="0"/>
          </a:p>
        </p:txBody>
      </p:sp>
      <p:sp>
        <p:nvSpPr>
          <p:cNvPr id="39" name="Rounded Rectangle 38"/>
          <p:cNvSpPr/>
          <p:nvPr/>
        </p:nvSpPr>
        <p:spPr bwMode="auto">
          <a:xfrm>
            <a:off x="3123046" y="4644669"/>
            <a:ext cx="1126363" cy="1185752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GB" sz="700" dirty="0"/>
              <a:t>1.5</a:t>
            </a:r>
          </a:p>
          <a:p>
            <a:pPr algn="ctr">
              <a:spcBef>
                <a:spcPct val="0"/>
              </a:spcBef>
            </a:pPr>
            <a:r>
              <a:rPr lang="en-GB" sz="700" dirty="0" err="1"/>
              <a:t>Ansatte</a:t>
            </a:r>
            <a:r>
              <a:rPr lang="en-GB" sz="700" dirty="0"/>
              <a:t> </a:t>
            </a:r>
            <a:r>
              <a:rPr lang="en-GB" sz="700" dirty="0" err="1"/>
              <a:t>aksepterer</a:t>
            </a:r>
            <a:endParaRPr lang="en-GB" sz="700" dirty="0"/>
          </a:p>
          <a:p>
            <a:pPr algn="ctr">
              <a:spcBef>
                <a:spcPct val="0"/>
              </a:spcBef>
            </a:pPr>
            <a:r>
              <a:rPr lang="en-GB" sz="700" noProof="1"/>
              <a:t>Vilkår og sender </a:t>
            </a:r>
          </a:p>
          <a:p>
            <a:pPr algn="ctr">
              <a:spcBef>
                <a:spcPct val="0"/>
              </a:spcBef>
            </a:pPr>
            <a:r>
              <a:rPr lang="en-GB" sz="700" noProof="1"/>
              <a:t>Søknaden til godkjennelse</a:t>
            </a:r>
          </a:p>
          <a:p>
            <a:pPr algn="ctr">
              <a:spcBef>
                <a:spcPct val="0"/>
              </a:spcBef>
            </a:pPr>
            <a:r>
              <a:rPr lang="en-GB" sz="700" noProof="1"/>
              <a:t>Du som administrator vil</a:t>
            </a:r>
          </a:p>
          <a:p>
            <a:pPr algn="ctr">
              <a:spcBef>
                <a:spcPct val="0"/>
              </a:spcBef>
            </a:pPr>
            <a:r>
              <a:rPr lang="en-GB" sz="700" noProof="1"/>
              <a:t>se dette i Eurocard Portal plus under</a:t>
            </a:r>
          </a:p>
          <a:p>
            <a:pPr algn="ctr">
              <a:spcBef>
                <a:spcPct val="0"/>
              </a:spcBef>
            </a:pPr>
            <a:r>
              <a:rPr lang="en-GB" sz="700" noProof="1"/>
              <a:t>søknader til godkjennelse</a:t>
            </a:r>
          </a:p>
          <a:p>
            <a:pPr algn="ctr">
              <a:spcBef>
                <a:spcPct val="0"/>
              </a:spcBef>
            </a:pPr>
            <a:endParaRPr lang="en-GB" sz="700" noProof="1"/>
          </a:p>
        </p:txBody>
      </p:sp>
      <p:cxnSp>
        <p:nvCxnSpPr>
          <p:cNvPr id="46" name="Straight Arrow Connector 45"/>
          <p:cNvCxnSpPr>
            <a:stCxn id="59" idx="3"/>
            <a:endCxn id="16" idx="1"/>
          </p:cNvCxnSpPr>
          <p:nvPr/>
        </p:nvCxnSpPr>
        <p:spPr bwMode="auto">
          <a:xfrm flipV="1">
            <a:off x="967564" y="2656821"/>
            <a:ext cx="136888" cy="95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ounded Rectangle 50"/>
          <p:cNvSpPr/>
          <p:nvPr/>
        </p:nvSpPr>
        <p:spPr bwMode="auto">
          <a:xfrm>
            <a:off x="4541805" y="4041977"/>
            <a:ext cx="876301" cy="538676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GB" sz="700" dirty="0"/>
              <a:t>1.6</a:t>
            </a:r>
          </a:p>
          <a:p>
            <a:pPr algn="ctr">
              <a:spcBef>
                <a:spcPct val="0"/>
              </a:spcBef>
            </a:pPr>
            <a:r>
              <a:rPr lang="en-GB" sz="700" dirty="0" err="1"/>
              <a:t>Nærmeste</a:t>
            </a:r>
            <a:r>
              <a:rPr lang="en-GB" sz="700" dirty="0"/>
              <a:t> </a:t>
            </a:r>
            <a:r>
              <a:rPr lang="en-GB" sz="700" dirty="0" err="1"/>
              <a:t>leder</a:t>
            </a:r>
            <a:endParaRPr lang="en-GB" sz="700" dirty="0"/>
          </a:p>
          <a:p>
            <a:pPr algn="ctr">
              <a:spcBef>
                <a:spcPct val="0"/>
              </a:spcBef>
            </a:pPr>
            <a:r>
              <a:rPr lang="en-GB" sz="700" dirty="0" err="1"/>
              <a:t>Mottar</a:t>
            </a:r>
            <a:r>
              <a:rPr lang="en-GB" sz="700" dirty="0"/>
              <a:t> </a:t>
            </a:r>
            <a:r>
              <a:rPr lang="en-GB" sz="700" dirty="0" err="1"/>
              <a:t>en</a:t>
            </a:r>
            <a:r>
              <a:rPr lang="en-GB" sz="700" dirty="0"/>
              <a:t> e-post</a:t>
            </a:r>
          </a:p>
          <a:p>
            <a:pPr algn="ctr">
              <a:spcBef>
                <a:spcPct val="0"/>
              </a:spcBef>
            </a:pPr>
            <a:r>
              <a:rPr lang="en-GB" sz="700" dirty="0"/>
              <a:t>med link </a:t>
            </a:r>
            <a:r>
              <a:rPr lang="en-GB" sz="700" dirty="0" err="1"/>
              <a:t>til</a:t>
            </a:r>
            <a:r>
              <a:rPr lang="en-GB" sz="700" dirty="0"/>
              <a:t> </a:t>
            </a:r>
            <a:r>
              <a:rPr lang="en-GB" sz="700" dirty="0" err="1"/>
              <a:t>søknad</a:t>
            </a:r>
            <a:endParaRPr lang="en-GB" sz="700" dirty="0"/>
          </a:p>
        </p:txBody>
      </p:sp>
      <p:sp>
        <p:nvSpPr>
          <p:cNvPr id="53" name="Rounded Rectangle 52"/>
          <p:cNvSpPr/>
          <p:nvPr/>
        </p:nvSpPr>
        <p:spPr bwMode="auto">
          <a:xfrm>
            <a:off x="8002857" y="3831856"/>
            <a:ext cx="962024" cy="2111729"/>
          </a:xfrm>
          <a:prstGeom prst="roundRect">
            <a:avLst/>
          </a:prstGeom>
          <a:solidFill>
            <a:srgbClr val="F2E0AC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79057" y="4475391"/>
            <a:ext cx="809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err="1"/>
              <a:t>Virksomhet</a:t>
            </a:r>
            <a:r>
              <a:rPr lang="en-GB" sz="800" dirty="0"/>
              <a:t>/</a:t>
            </a:r>
          </a:p>
          <a:p>
            <a:pPr algn="ctr"/>
            <a:r>
              <a:rPr lang="en-GB" sz="800" dirty="0" err="1"/>
              <a:t>Ansatt</a:t>
            </a:r>
            <a:endParaRPr lang="en-GB" sz="800" dirty="0"/>
          </a:p>
        </p:txBody>
      </p:sp>
      <p:sp>
        <p:nvSpPr>
          <p:cNvPr id="61" name="Rounded Rectangle 60"/>
          <p:cNvSpPr/>
          <p:nvPr/>
        </p:nvSpPr>
        <p:spPr bwMode="auto">
          <a:xfrm>
            <a:off x="8055243" y="5111531"/>
            <a:ext cx="876301" cy="498726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GB" sz="700" dirty="0"/>
              <a:t>1.9</a:t>
            </a:r>
            <a:br>
              <a:rPr lang="en-GB" sz="700" dirty="0"/>
            </a:br>
            <a:r>
              <a:rPr lang="en-GB" sz="700" dirty="0" err="1"/>
              <a:t>Ansatt</a:t>
            </a:r>
            <a:r>
              <a:rPr lang="en-GB" sz="700" dirty="0"/>
              <a:t> </a:t>
            </a:r>
            <a:r>
              <a:rPr lang="en-GB" sz="700" dirty="0" err="1"/>
              <a:t>mottar</a:t>
            </a:r>
            <a:endParaRPr lang="en-GB" sz="700" dirty="0"/>
          </a:p>
          <a:p>
            <a:pPr algn="ctr">
              <a:spcBef>
                <a:spcPct val="0"/>
              </a:spcBef>
            </a:pPr>
            <a:r>
              <a:rPr lang="en-GB" sz="700" dirty="0" err="1"/>
              <a:t>kort</a:t>
            </a:r>
            <a:r>
              <a:rPr lang="en-GB" sz="700" dirty="0"/>
              <a:t> </a:t>
            </a:r>
            <a:r>
              <a:rPr lang="en-GB" sz="700" dirty="0" err="1"/>
              <a:t>og</a:t>
            </a:r>
            <a:r>
              <a:rPr lang="en-GB" sz="700" dirty="0"/>
              <a:t> PIN-</a:t>
            </a:r>
            <a:r>
              <a:rPr lang="en-GB" sz="700" dirty="0" err="1"/>
              <a:t>kode</a:t>
            </a:r>
            <a:endParaRPr lang="en-GB" sz="700" dirty="0"/>
          </a:p>
        </p:txBody>
      </p:sp>
      <p:sp>
        <p:nvSpPr>
          <p:cNvPr id="59" name="Rounded Rectangle 58"/>
          <p:cNvSpPr/>
          <p:nvPr/>
        </p:nvSpPr>
        <p:spPr bwMode="auto">
          <a:xfrm>
            <a:off x="187953" y="2291896"/>
            <a:ext cx="779611" cy="749016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GB" sz="700" dirty="0"/>
              <a:t>1.1 </a:t>
            </a:r>
            <a:br>
              <a:rPr lang="en-GB" sz="700" dirty="0"/>
            </a:br>
            <a:r>
              <a:rPr lang="en-GB" sz="700" dirty="0"/>
              <a:t>Administrator </a:t>
            </a:r>
          </a:p>
          <a:p>
            <a:pPr algn="ctr">
              <a:spcBef>
                <a:spcPct val="0"/>
              </a:spcBef>
            </a:pPr>
            <a:r>
              <a:rPr lang="en-GB" sz="700" dirty="0" err="1"/>
              <a:t>finner</a:t>
            </a:r>
            <a:r>
              <a:rPr lang="en-GB" sz="700" dirty="0"/>
              <a:t> </a:t>
            </a:r>
            <a:r>
              <a:rPr lang="en-GB" sz="700" dirty="0" err="1"/>
              <a:t>søknads</a:t>
            </a:r>
            <a:endParaRPr lang="en-GB" sz="700" dirty="0"/>
          </a:p>
          <a:p>
            <a:pPr algn="ctr">
              <a:spcBef>
                <a:spcPct val="0"/>
              </a:spcBef>
            </a:pPr>
            <a:r>
              <a:rPr lang="en-GB" sz="700" dirty="0"/>
              <a:t>link i Eurocard Portal plus</a:t>
            </a:r>
          </a:p>
        </p:txBody>
      </p:sp>
      <p:sp>
        <p:nvSpPr>
          <p:cNvPr id="67" name="Rounded Rectangle 66"/>
          <p:cNvSpPr/>
          <p:nvPr/>
        </p:nvSpPr>
        <p:spPr bwMode="auto">
          <a:xfrm>
            <a:off x="5618130" y="4018460"/>
            <a:ext cx="1018247" cy="591192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GB" sz="700" dirty="0"/>
              <a:t>1.7 </a:t>
            </a:r>
          </a:p>
          <a:p>
            <a:pPr algn="ctr">
              <a:spcBef>
                <a:spcPct val="0"/>
              </a:spcBef>
            </a:pPr>
            <a:r>
              <a:rPr lang="en-GB" sz="700" dirty="0" err="1"/>
              <a:t>Klikker</a:t>
            </a:r>
            <a:r>
              <a:rPr lang="en-GB" sz="700" dirty="0"/>
              <a:t> </a:t>
            </a:r>
            <a:r>
              <a:rPr lang="en-GB" sz="700" dirty="0" err="1"/>
              <a:t>på</a:t>
            </a:r>
            <a:r>
              <a:rPr lang="en-GB" sz="700" dirty="0"/>
              <a:t> </a:t>
            </a:r>
            <a:r>
              <a:rPr lang="en-GB" sz="700" dirty="0" err="1"/>
              <a:t>linken</a:t>
            </a:r>
            <a:r>
              <a:rPr lang="en-GB" sz="700" dirty="0"/>
              <a:t> </a:t>
            </a:r>
            <a:r>
              <a:rPr lang="en-GB" sz="700" dirty="0" err="1"/>
              <a:t>og</a:t>
            </a:r>
            <a:endParaRPr lang="en-GB" sz="700" dirty="0"/>
          </a:p>
          <a:p>
            <a:pPr algn="ctr">
              <a:spcBef>
                <a:spcPct val="0"/>
              </a:spcBef>
            </a:pPr>
            <a:r>
              <a:rPr lang="en-GB" sz="700" dirty="0" err="1"/>
              <a:t>godkjenner</a:t>
            </a:r>
            <a:r>
              <a:rPr lang="en-GB" sz="700" dirty="0"/>
              <a:t> </a:t>
            </a:r>
            <a:r>
              <a:rPr lang="en-GB" sz="700" dirty="0" err="1"/>
              <a:t>søknaden</a:t>
            </a:r>
            <a:endParaRPr lang="en-GB" sz="700" dirty="0"/>
          </a:p>
        </p:txBody>
      </p:sp>
      <p:sp>
        <p:nvSpPr>
          <p:cNvPr id="70" name="Rounded Rectangle 69"/>
          <p:cNvSpPr/>
          <p:nvPr/>
        </p:nvSpPr>
        <p:spPr bwMode="auto">
          <a:xfrm>
            <a:off x="6786561" y="978194"/>
            <a:ext cx="1216295" cy="2363711"/>
          </a:xfrm>
          <a:prstGeom prst="roundRect">
            <a:avLst/>
          </a:prstGeom>
          <a:solidFill>
            <a:srgbClr val="F2E0AC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53" y="1095157"/>
            <a:ext cx="268341" cy="57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6944653" y="1698780"/>
            <a:ext cx="809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err="1"/>
              <a:t>Virksomhet</a:t>
            </a:r>
            <a:r>
              <a:rPr lang="en-GB" sz="800" dirty="0"/>
              <a:t>/</a:t>
            </a:r>
            <a:br>
              <a:rPr lang="en-GB" sz="800" dirty="0"/>
            </a:br>
            <a:r>
              <a:rPr lang="en-GB" sz="800" dirty="0"/>
              <a:t>Administrator</a:t>
            </a:r>
          </a:p>
        </p:txBody>
      </p:sp>
      <p:sp>
        <p:nvSpPr>
          <p:cNvPr id="74" name="Rounded Rectangle 73"/>
          <p:cNvSpPr/>
          <p:nvPr/>
        </p:nvSpPr>
        <p:spPr bwMode="auto">
          <a:xfrm>
            <a:off x="6920839" y="2174125"/>
            <a:ext cx="876301" cy="677685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GB" sz="700" dirty="0"/>
              <a:t>1.8 </a:t>
            </a:r>
            <a:br>
              <a:rPr lang="en-GB" sz="700" dirty="0"/>
            </a:br>
            <a:r>
              <a:rPr lang="en-GB" sz="700" dirty="0"/>
              <a:t>Administrator</a:t>
            </a:r>
          </a:p>
          <a:p>
            <a:pPr algn="ctr">
              <a:spcBef>
                <a:spcPct val="0"/>
              </a:spcBef>
            </a:pPr>
            <a:r>
              <a:rPr lang="en-GB" sz="700" dirty="0" err="1"/>
              <a:t>Verifiserer</a:t>
            </a:r>
            <a:r>
              <a:rPr lang="en-GB" sz="700" dirty="0"/>
              <a:t> </a:t>
            </a:r>
            <a:r>
              <a:rPr lang="en-GB" sz="700" dirty="0" err="1"/>
              <a:t>og</a:t>
            </a:r>
            <a:endParaRPr lang="en-GB" sz="700" dirty="0"/>
          </a:p>
          <a:p>
            <a:pPr algn="ctr">
              <a:spcBef>
                <a:spcPct val="0"/>
              </a:spcBef>
            </a:pPr>
            <a:r>
              <a:rPr lang="en-GB" sz="700" dirty="0" err="1"/>
              <a:t>godkjenner</a:t>
            </a:r>
            <a:r>
              <a:rPr lang="en-GB" sz="700" dirty="0"/>
              <a:t> </a:t>
            </a:r>
            <a:r>
              <a:rPr lang="en-GB" sz="700" dirty="0" err="1"/>
              <a:t>søknad</a:t>
            </a:r>
            <a:endParaRPr lang="en-GB" sz="700" dirty="0"/>
          </a:p>
          <a:p>
            <a:pPr algn="ctr">
              <a:spcBef>
                <a:spcPct val="0"/>
              </a:spcBef>
            </a:pPr>
            <a:r>
              <a:rPr lang="en-GB" sz="700" dirty="0"/>
              <a:t>i Eurocard Portal plus</a:t>
            </a:r>
          </a:p>
        </p:txBody>
      </p:sp>
      <p:cxnSp>
        <p:nvCxnSpPr>
          <p:cNvPr id="84" name="Straight Arrow Connector 83"/>
          <p:cNvCxnSpPr>
            <a:stCxn id="24" idx="3"/>
            <a:endCxn id="25" idx="1"/>
          </p:cNvCxnSpPr>
          <p:nvPr/>
        </p:nvCxnSpPr>
        <p:spPr bwMode="auto">
          <a:xfrm flipV="1">
            <a:off x="1981681" y="5246403"/>
            <a:ext cx="152399" cy="9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>
            <a:stCxn id="51" idx="3"/>
            <a:endCxn id="67" idx="1"/>
          </p:cNvCxnSpPr>
          <p:nvPr/>
        </p:nvCxnSpPr>
        <p:spPr bwMode="auto">
          <a:xfrm>
            <a:off x="5418106" y="4311315"/>
            <a:ext cx="200024" cy="27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>
            <a:stCxn id="25" idx="3"/>
            <a:endCxn id="39" idx="1"/>
          </p:cNvCxnSpPr>
          <p:nvPr/>
        </p:nvCxnSpPr>
        <p:spPr bwMode="auto">
          <a:xfrm flipV="1">
            <a:off x="2955849" y="5237545"/>
            <a:ext cx="167197" cy="88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Elbow Connector 112"/>
          <p:cNvCxnSpPr>
            <a:stCxn id="16" idx="2"/>
            <a:endCxn id="24" idx="0"/>
          </p:cNvCxnSpPr>
          <p:nvPr/>
        </p:nvCxnSpPr>
        <p:spPr bwMode="auto">
          <a:xfrm rot="16200000" flipH="1">
            <a:off x="603367" y="4078752"/>
            <a:ext cx="1879401" cy="928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Elbow Connector 20"/>
          <p:cNvCxnSpPr>
            <a:stCxn id="39" idx="0"/>
            <a:endCxn id="51" idx="1"/>
          </p:cNvCxnSpPr>
          <p:nvPr/>
        </p:nvCxnSpPr>
        <p:spPr bwMode="auto">
          <a:xfrm rot="5400000" flipH="1" flipV="1">
            <a:off x="3947339" y="4050204"/>
            <a:ext cx="333354" cy="855577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Elbow Connector 26"/>
          <p:cNvCxnSpPr>
            <a:stCxn id="67" idx="0"/>
            <a:endCxn id="74" idx="1"/>
          </p:cNvCxnSpPr>
          <p:nvPr/>
        </p:nvCxnSpPr>
        <p:spPr bwMode="auto">
          <a:xfrm rot="5400000" flipH="1" flipV="1">
            <a:off x="5771300" y="2868922"/>
            <a:ext cx="1505492" cy="793585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Elbow Connector 31"/>
          <p:cNvCxnSpPr>
            <a:stCxn id="74" idx="3"/>
            <a:endCxn id="61" idx="1"/>
          </p:cNvCxnSpPr>
          <p:nvPr/>
        </p:nvCxnSpPr>
        <p:spPr bwMode="auto">
          <a:xfrm>
            <a:off x="7797140" y="2512968"/>
            <a:ext cx="258103" cy="2847926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91" y="3870961"/>
            <a:ext cx="267397" cy="57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89" y="2851810"/>
            <a:ext cx="267397" cy="57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70" y="3870371"/>
            <a:ext cx="267397" cy="57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649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12" grpId="0"/>
      <p:bldP spid="16" grpId="0" animBg="1"/>
      <p:bldP spid="23" grpId="0"/>
      <p:bldP spid="24" grpId="0" animBg="1"/>
      <p:bldP spid="25" grpId="0" animBg="1"/>
      <p:bldP spid="56" grpId="0" animBg="1"/>
      <p:bldP spid="58" grpId="0"/>
      <p:bldP spid="39" grpId="0" animBg="1"/>
      <p:bldP spid="51" grpId="0" animBg="1"/>
      <p:bldP spid="53" grpId="0" animBg="1"/>
      <p:bldP spid="55" grpId="0"/>
      <p:bldP spid="61" grpId="0" animBg="1"/>
      <p:bldP spid="59" grpId="0" animBg="1"/>
      <p:bldP spid="67" grpId="0" animBg="1"/>
      <p:bldP spid="70" grpId="0" animBg="1"/>
      <p:bldP spid="72" grpId="0"/>
      <p:bldP spid="7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04056"/>
          </a:xfrm>
        </p:spPr>
        <p:txBody>
          <a:bodyPr/>
          <a:lstStyle/>
          <a:p>
            <a:r>
              <a:rPr lang="nb-NO" sz="3200" dirty="0"/>
              <a:t>1. godkjenner / nærmeste leder sin oppgave    1/3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29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1360" y="2052638"/>
            <a:ext cx="6081279" cy="3922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4167" y="1446535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Når en ansatt har fylt ut en søknad, så mottar nærmeste leder en e-post</a:t>
            </a:r>
          </a:p>
          <a:p>
            <a:r>
              <a:rPr lang="nb-NO" sz="1200" dirty="0"/>
              <a:t>Nærmeste leder må klikke på linken «Til søknaden» :</a:t>
            </a:r>
          </a:p>
        </p:txBody>
      </p:sp>
    </p:spTree>
    <p:extLst>
      <p:ext uri="{BB962C8B-B14F-4D97-AF65-F5344CB8AC3E}">
        <p14:creationId xmlns:p14="http://schemas.microsoft.com/office/powerpoint/2010/main" val="114021110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675" y="6470650"/>
            <a:ext cx="311150" cy="244475"/>
          </a:xfrm>
          <a:prstGeom prst="rect">
            <a:avLst/>
          </a:prstGeom>
        </p:spPr>
        <p:txBody>
          <a:bodyPr/>
          <a:lstStyle/>
          <a:p>
            <a:fld id="{B57DFD00-9497-4AE1-8608-28A362C7F98F}" type="slidenum">
              <a:rPr lang="sv-SE" altLang="da-DK" smtClean="0"/>
              <a:pPr/>
              <a:t>3</a:t>
            </a:fld>
            <a:endParaRPr lang="sv-SE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12825" y="6470650"/>
            <a:ext cx="3178175" cy="244475"/>
          </a:xfrm>
          <a:prstGeom prst="rect">
            <a:avLst/>
          </a:prstGeom>
        </p:spPr>
        <p:txBody>
          <a:bodyPr/>
          <a:lstStyle/>
          <a:p>
            <a:r>
              <a:rPr lang="sv-SE" altLang="da-DK"/>
              <a:t>Eurocard presentation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341853" cy="21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385" y="1463878"/>
            <a:ext cx="2959450" cy="210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6" y="4307704"/>
            <a:ext cx="2803316" cy="200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778" y="5025742"/>
            <a:ext cx="2143458" cy="110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1"/>
            <a:ext cx="2789949" cy="198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2000" y="332656"/>
            <a:ext cx="7920000" cy="576064"/>
          </a:xfrm>
        </p:spPr>
        <p:txBody>
          <a:bodyPr/>
          <a:lstStyle/>
          <a:p>
            <a:r>
              <a:rPr lang="nb-NO" sz="3200" dirty="0"/>
              <a:t>Innlogging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971436"/>
            <a:ext cx="27446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/>
              <a:t>1. Gå inn på eurocard.no og velg «Bedrift»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26635" y="1094546"/>
            <a:ext cx="34050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/>
              <a:t>2. Klikk på «logg inn» og velg «Eurocard Portal </a:t>
            </a:r>
            <a:r>
              <a:rPr lang="nb-NO" sz="1000" b="1" dirty="0" err="1"/>
              <a:t>plus</a:t>
            </a:r>
            <a:r>
              <a:rPr lang="nb-NO" sz="1000" b="1" dirty="0"/>
              <a:t>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59" y="3752098"/>
            <a:ext cx="3474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/>
              <a:t>3. Legg inn din bruker-ID og 4 siste siffer i ditt </a:t>
            </a:r>
            <a:r>
              <a:rPr lang="nb-NO" sz="1000" b="1" dirty="0" err="1"/>
              <a:t>mobilnr</a:t>
            </a:r>
            <a:endParaRPr lang="nb-NO" sz="1000" b="1" dirty="0"/>
          </a:p>
          <a:p>
            <a:r>
              <a:rPr lang="nb-NO" sz="1000" b="1" dirty="0"/>
              <a:t>    Klikk så på «</a:t>
            </a:r>
            <a:r>
              <a:rPr lang="nb-NO" sz="1000" b="1" dirty="0" err="1"/>
              <a:t>Get</a:t>
            </a:r>
            <a:r>
              <a:rPr lang="nb-NO" sz="1000" b="1" dirty="0"/>
              <a:t> </a:t>
            </a:r>
            <a:r>
              <a:rPr lang="nb-NO" sz="1000" b="1" dirty="0" err="1"/>
              <a:t>password</a:t>
            </a:r>
            <a:r>
              <a:rPr lang="nb-NO" sz="1000" b="1" dirty="0"/>
              <a:t>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63888" y="4530025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/>
              <a:t>4. Du mottar et engangs passord </a:t>
            </a:r>
          </a:p>
          <a:p>
            <a:r>
              <a:rPr lang="nb-NO" sz="1000" b="1" dirty="0"/>
              <a:t>    på din </a:t>
            </a:r>
            <a:r>
              <a:rPr lang="nb-NO" sz="1000" b="1" dirty="0" err="1"/>
              <a:t>mobiltlf</a:t>
            </a:r>
            <a:endParaRPr lang="nb-NO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96136" y="3752098"/>
            <a:ext cx="29322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/>
              <a:t>5. Legg inn passordet og klikk på «</a:t>
            </a:r>
            <a:r>
              <a:rPr lang="nb-NO" sz="1000" b="1" dirty="0" err="1"/>
              <a:t>Continue</a:t>
            </a:r>
            <a:r>
              <a:rPr lang="nb-NO" sz="1000" b="1" dirty="0"/>
              <a:t>»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771800" y="1340767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733737" y="2397237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74384" y="5305253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626635" y="5579771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0730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04056"/>
          </a:xfrm>
        </p:spPr>
        <p:txBody>
          <a:bodyPr/>
          <a:lstStyle/>
          <a:p>
            <a:r>
              <a:rPr lang="nb-NO" sz="3200" dirty="0"/>
              <a:t>1. godkjenner / nærmeste leder sin oppgave    2/3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30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906" y="1772816"/>
            <a:ext cx="6793478" cy="42025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05273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Nærmeste leder må bestille en engangskode for å komme til søknaden.</a:t>
            </a:r>
          </a:p>
          <a:p>
            <a:r>
              <a:rPr lang="nb-NO" sz="1200" dirty="0"/>
              <a:t>Det er den ansatte som har lagt inn mobilnummeret til nærmeste leder i søknaden</a:t>
            </a:r>
          </a:p>
        </p:txBody>
      </p:sp>
    </p:spTree>
    <p:extLst>
      <p:ext uri="{BB962C8B-B14F-4D97-AF65-F5344CB8AC3E}">
        <p14:creationId xmlns:p14="http://schemas.microsoft.com/office/powerpoint/2010/main" val="2362697744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04056"/>
          </a:xfrm>
        </p:spPr>
        <p:txBody>
          <a:bodyPr/>
          <a:lstStyle/>
          <a:p>
            <a:r>
              <a:rPr lang="nb-NO" sz="3200" dirty="0"/>
              <a:t>1. godkjenner / nærmeste leder sin oppgave    3/3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31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623518" cy="485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1412776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Nærmeste leder får nå tilgang til søknaden</a:t>
            </a:r>
          </a:p>
          <a:p>
            <a:endParaRPr lang="nb-NO" sz="1200" dirty="0"/>
          </a:p>
          <a:p>
            <a:pPr marL="171450" indent="-171450">
              <a:buFontTx/>
              <a:buChar char="-"/>
            </a:pPr>
            <a:r>
              <a:rPr lang="nb-NO" sz="1200" dirty="0"/>
              <a:t>Informasjon i søknaden kan ikke endres</a:t>
            </a:r>
          </a:p>
          <a:p>
            <a:pPr marL="171450" indent="-171450">
              <a:buFontTx/>
              <a:buChar char="-"/>
            </a:pPr>
            <a:r>
              <a:rPr lang="nb-NO" sz="1200" dirty="0"/>
              <a:t>Nærmeste leder godkjenner eller fjerner søknad</a:t>
            </a:r>
          </a:p>
          <a:p>
            <a:pPr marL="171450" indent="-171450">
              <a:buFontTx/>
              <a:buChar char="-"/>
            </a:pPr>
            <a:r>
              <a:rPr lang="nb-NO" sz="1200" dirty="0"/>
              <a:t>Når nærmeste leder har godkjent søknad så vil du som administrator se denne i Eurocard Portal </a:t>
            </a:r>
            <a:r>
              <a:rPr lang="nb-NO" sz="1200" dirty="0" err="1"/>
              <a:t>plus</a:t>
            </a:r>
            <a:r>
              <a:rPr lang="nb-NO" sz="1200" dirty="0"/>
              <a:t> under «Søknader til godkjenning» og den har da status «Klar til godkjenning»   (se side 6) </a:t>
            </a:r>
          </a:p>
          <a:p>
            <a:pPr marL="171450" indent="-171450">
              <a:buFontTx/>
              <a:buChar char="-"/>
            </a:pPr>
            <a:r>
              <a:rPr lang="nb-NO" sz="1200" dirty="0"/>
              <a:t>Den ansatte får en e-post om at søknaden er godkjent.</a:t>
            </a:r>
          </a:p>
        </p:txBody>
      </p:sp>
    </p:spTree>
    <p:extLst>
      <p:ext uri="{BB962C8B-B14F-4D97-AF65-F5344CB8AC3E}">
        <p14:creationId xmlns:p14="http://schemas.microsoft.com/office/powerpoint/2010/main" val="1169929665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27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648000"/>
            <a:ext cx="7920000" cy="476744"/>
          </a:xfrm>
        </p:spPr>
        <p:txBody>
          <a:bodyPr/>
          <a:lstStyle/>
          <a:p>
            <a:r>
              <a:rPr lang="nb-NO" sz="3200" dirty="0"/>
              <a:t>Konti  «Startsiden»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4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" t="-11348" r="607" b="11348"/>
          <a:stretch/>
        </p:blipFill>
        <p:spPr bwMode="auto">
          <a:xfrm>
            <a:off x="1115616" y="1916832"/>
            <a:ext cx="6746240" cy="39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987824" y="4182403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556792"/>
            <a:ext cx="7009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Dette er startsiden. Her ser du de kontoer du er administrator for. Alt i oransje farge er linker du kan </a:t>
            </a:r>
          </a:p>
          <a:p>
            <a:r>
              <a:rPr lang="nb-NO" sz="1200" dirty="0"/>
              <a:t>Klikke på. Du kan velge språk ved å klikke på flagg. Alle sider kan du eksportere til </a:t>
            </a:r>
            <a:r>
              <a:rPr lang="nb-NO" sz="1200" dirty="0" err="1"/>
              <a:t>excel</a:t>
            </a:r>
            <a:r>
              <a:rPr lang="nb-NO" sz="1200" dirty="0"/>
              <a:t>. Du kan når</a:t>
            </a:r>
          </a:p>
          <a:p>
            <a:r>
              <a:rPr lang="nb-NO" sz="1200" dirty="0"/>
              <a:t>som helst komme tilbake til denne siden ved å klikke på «Hjem» oppe til høyre.</a:t>
            </a:r>
          </a:p>
        </p:txBody>
      </p:sp>
    </p:spTree>
    <p:extLst>
      <p:ext uri="{BB962C8B-B14F-4D97-AF65-F5344CB8AC3E}">
        <p14:creationId xmlns:p14="http://schemas.microsoft.com/office/powerpoint/2010/main" val="194053589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32656"/>
            <a:ext cx="7920000" cy="576064"/>
          </a:xfrm>
        </p:spPr>
        <p:txBody>
          <a:bodyPr/>
          <a:lstStyle/>
          <a:p>
            <a:r>
              <a:rPr lang="nb-NO" sz="3200" dirty="0"/>
              <a:t>Kort  «Kortholderliste»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5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527548" cy="420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98072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Her ser du alle kortene under en konti. Du kan gå inn på en kortholder ved å klikke på «kortnummer» eller klikke på «Sett limit» for å sette grenser på kortet. Du kan også ta ut en kortholderliste i </a:t>
            </a:r>
            <a:r>
              <a:rPr lang="nb-NO" sz="1200" dirty="0" err="1"/>
              <a:t>excel</a:t>
            </a:r>
            <a:r>
              <a:rPr lang="nb-NO" sz="1200" dirty="0"/>
              <a:t>. Du kan søke i listen etter for eks et navn og du kan klikke i det grå feltet</a:t>
            </a:r>
          </a:p>
          <a:p>
            <a:r>
              <a:rPr lang="nb-NO" sz="1200" dirty="0"/>
              <a:t>Over alle kolonner for å sortere disse stigende.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563888" y="3501008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502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0000" cy="504056"/>
          </a:xfrm>
        </p:spPr>
        <p:txBody>
          <a:bodyPr/>
          <a:lstStyle/>
          <a:p>
            <a:r>
              <a:rPr lang="nb-NO" sz="3200" dirty="0"/>
              <a:t>Søknader til godkjenning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6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211960" y="4005064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8167" y="942204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Her ser du søknader som ligger til godkjenning:</a:t>
            </a:r>
          </a:p>
          <a:p>
            <a:r>
              <a:rPr lang="nb-NO" sz="1200" dirty="0"/>
              <a:t>- De søknader som administrator skal behandle har status «Klar til godkjenning»</a:t>
            </a:r>
          </a:p>
          <a:p>
            <a:r>
              <a:rPr lang="nb-NO" sz="1200" dirty="0"/>
              <a:t>- Du huker av i boksen vi venstre og velger å godkjenne eller slette søknad</a:t>
            </a:r>
          </a:p>
          <a:p>
            <a:r>
              <a:rPr lang="nb-NO" sz="1200" dirty="0"/>
              <a:t>- Du signerer ved at du mottar en SMS engangskode</a:t>
            </a:r>
          </a:p>
          <a:p>
            <a:r>
              <a:rPr lang="nb-NO" sz="1200" dirty="0"/>
              <a:t>- Søknaden blir da sendt til Eurocard. Etter at vi har godkjent den, kan du se kortet i Eurocard Portal </a:t>
            </a:r>
            <a:r>
              <a:rPr lang="nb-NO" sz="1200" dirty="0" err="1"/>
              <a:t>plus</a:t>
            </a:r>
            <a:endParaRPr lang="nb-NO" sz="1200" dirty="0"/>
          </a:p>
          <a:p>
            <a:endParaRPr lang="nb-NO" sz="1200" dirty="0"/>
          </a:p>
          <a:p>
            <a:r>
              <a:rPr lang="nb-NO" sz="1200" dirty="0"/>
              <a:t>Ønsker du å se søknader som ligger til 1. gangs godkjenning hos nærmeste leder så huker du av i «vis alle søknader»</a:t>
            </a:r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2636912"/>
            <a:ext cx="7272368" cy="348310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449136" y="3762748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6280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04664"/>
            <a:ext cx="7920000" cy="576064"/>
          </a:xfrm>
        </p:spPr>
        <p:txBody>
          <a:bodyPr/>
          <a:lstStyle/>
          <a:p>
            <a:r>
              <a:rPr lang="nb-NO" sz="3200" dirty="0"/>
              <a:t>Kontoinformasjon  «Startsiden»                          1/13                         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7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746240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043608" y="4941168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2196" y="1124744"/>
            <a:ext cx="6722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Klikk på konto navn for å få mer informasjon</a:t>
            </a:r>
          </a:p>
        </p:txBody>
      </p:sp>
    </p:spTree>
    <p:extLst>
      <p:ext uri="{BB962C8B-B14F-4D97-AF65-F5344CB8AC3E}">
        <p14:creationId xmlns:p14="http://schemas.microsoft.com/office/powerpoint/2010/main" val="295011867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548680"/>
            <a:ext cx="7920000" cy="576064"/>
          </a:xfrm>
        </p:spPr>
        <p:txBody>
          <a:bodyPr/>
          <a:lstStyle/>
          <a:p>
            <a:r>
              <a:rPr lang="nb-NO" sz="3200" dirty="0"/>
              <a:t>Kontoinformasjon  «Konto»                                  2/13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8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98" y="2052638"/>
            <a:ext cx="6582404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411760" y="3789040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126876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Under fanen »Konto» ser du informasjon om konto samt navn på denne. Ønsker dere å endre navnet, stå under «Navn på konto» skriv det du ønsker og klikk på «Lagre»</a:t>
            </a:r>
          </a:p>
        </p:txBody>
      </p:sp>
    </p:spTree>
    <p:extLst>
      <p:ext uri="{BB962C8B-B14F-4D97-AF65-F5344CB8AC3E}">
        <p14:creationId xmlns:p14="http://schemas.microsoft.com/office/powerpoint/2010/main" val="26888560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76672"/>
            <a:ext cx="7920000" cy="504056"/>
          </a:xfrm>
        </p:spPr>
        <p:txBody>
          <a:bodyPr/>
          <a:lstStyle/>
          <a:p>
            <a:r>
              <a:rPr lang="nb-NO" sz="3200" dirty="0"/>
              <a:t>Kontoinformasjon  «Kontolimitering»               3/13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B4882-20A8-6A49-B18F-5C977FB5E076}" type="datetime1">
              <a:rPr lang="sv-SE" smtClean="0">
                <a:solidFill>
                  <a:srgbClr val="999999"/>
                </a:solidFill>
              </a:rPr>
              <a:pPr/>
              <a:t>2023-04-20</a:t>
            </a:fld>
            <a:endParaRPr lang="sv-SE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B831-83E6-4CB4-A634-87E0BF894CB4}" type="slidenum">
              <a:rPr lang="sv-SE" smtClean="0">
                <a:solidFill>
                  <a:srgbClr val="999999"/>
                </a:solidFill>
              </a:rPr>
              <a:pPr/>
              <a:t>9</a:t>
            </a:fld>
            <a:endParaRPr lang="sv-SE" dirty="0">
              <a:solidFill>
                <a:srgbClr val="9999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27749"/>
            <a:ext cx="3603165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868144" y="2924944"/>
            <a:ext cx="23717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2204864"/>
            <a:ext cx="42484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Under «Kontolimitering» kan du limitere hele konto slik at alle kort under samme konto får like grenser. </a:t>
            </a:r>
          </a:p>
          <a:p>
            <a:endParaRPr lang="nb-NO" sz="1200" dirty="0"/>
          </a:p>
          <a:p>
            <a:r>
              <a:rPr lang="nb-NO" sz="1200" u="sng" dirty="0"/>
              <a:t>Du kan</a:t>
            </a:r>
            <a:r>
              <a:rPr lang="nb-NO" sz="1200" dirty="0"/>
              <a:t>:</a:t>
            </a:r>
          </a:p>
          <a:p>
            <a:endParaRPr lang="nb-NO" sz="1200" dirty="0"/>
          </a:p>
          <a:p>
            <a:pPr marL="171450" indent="-171450">
              <a:buFontTx/>
              <a:buChar char="-"/>
            </a:pPr>
            <a:r>
              <a:rPr lang="nb-NO" sz="1200" dirty="0"/>
              <a:t>Sette total grense pr 30 dager,</a:t>
            </a:r>
          </a:p>
          <a:p>
            <a:pPr marL="171450" indent="-171450">
              <a:buFontTx/>
              <a:buChar char="-"/>
            </a:pPr>
            <a:r>
              <a:rPr lang="nb-NO" sz="1200" dirty="0"/>
              <a:t>Sette kontantuttaks grense pr 30 dager</a:t>
            </a:r>
          </a:p>
          <a:p>
            <a:pPr marL="171450" indent="-171450">
              <a:buFontTx/>
              <a:buChar char="-"/>
            </a:pPr>
            <a:r>
              <a:rPr lang="nb-NO" sz="1200" dirty="0"/>
              <a:t>Sperre for geografi</a:t>
            </a:r>
          </a:p>
          <a:p>
            <a:pPr marL="171450" indent="-171450">
              <a:buFontTx/>
              <a:buChar char="-"/>
            </a:pPr>
            <a:r>
              <a:rPr lang="nb-NO" sz="1200" dirty="0"/>
              <a:t>Sperre brukersteder.</a:t>
            </a:r>
          </a:p>
          <a:p>
            <a:pPr marL="171450" indent="-171450">
              <a:buFontTx/>
              <a:buChar char="-"/>
            </a:pPr>
            <a:endParaRPr lang="nb-NO" sz="1200" dirty="0"/>
          </a:p>
          <a:p>
            <a:r>
              <a:rPr lang="nb-NO" sz="1200" dirty="0"/>
              <a:t>Når du har gjort endringer, klikk på «Lagre»</a:t>
            </a:r>
          </a:p>
          <a:p>
            <a:pPr marL="171450" indent="-171450">
              <a:buFontTx/>
              <a:buChar char="-"/>
            </a:pPr>
            <a:endParaRPr lang="nb-NO" sz="1200" dirty="0"/>
          </a:p>
          <a:p>
            <a:pPr marL="171450" indent="-171450">
              <a:buFontTx/>
              <a:buChar char="-"/>
            </a:pPr>
            <a:endParaRPr lang="nb-NO" sz="1200" dirty="0"/>
          </a:p>
          <a:p>
            <a:r>
              <a:rPr lang="nb-NO" sz="1200" b="1" dirty="0"/>
              <a:t>Tips!</a:t>
            </a:r>
          </a:p>
          <a:p>
            <a:r>
              <a:rPr lang="nb-NO" sz="1200" dirty="0"/>
              <a:t>Du kan også sette grenser pr kort som kan overstige disse grenser  (se side 21)</a:t>
            </a:r>
          </a:p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83616082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urocard PPT Template 4:3 - 2016.1">
  <a:themeElements>
    <a:clrScheme name="Eurocard Colours RGB">
      <a:dk1>
        <a:srgbClr val="1D1D1B"/>
      </a:dk1>
      <a:lt1>
        <a:sysClr val="window" lastClr="FFFFFF"/>
      </a:lt1>
      <a:dk2>
        <a:srgbClr val="616161"/>
      </a:dk2>
      <a:lt2>
        <a:srgbClr val="999999"/>
      </a:lt2>
      <a:accent1>
        <a:srgbClr val="738085"/>
      </a:accent1>
      <a:accent2>
        <a:srgbClr val="838A7C"/>
      </a:accent2>
      <a:accent3>
        <a:srgbClr val="8B7475"/>
      </a:accent3>
      <a:accent4>
        <a:srgbClr val="A4B4B9"/>
      </a:accent4>
      <a:accent5>
        <a:srgbClr val="AAAB9D"/>
      </a:accent5>
      <a:accent6>
        <a:srgbClr val="C19797"/>
      </a:accent6>
      <a:hlink>
        <a:srgbClr val="838A7C"/>
      </a:hlink>
      <a:folHlink>
        <a:srgbClr val="838A7C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ocard_Template_4-3_2016-1" id="{FF90CFE3-DE73-DD46-96C7-3A91F21C6EC5}" vid="{4E8295CF-70C7-454C-B09D-A8915B17A739}"/>
    </a:ext>
  </a:extLst>
</a:theme>
</file>

<file path=ppt/theme/theme2.xml><?xml version="1.0" encoding="utf-8"?>
<a:theme xmlns:a="http://schemas.openxmlformats.org/drawingml/2006/main" name="1_Eurocard PPT Template 4:3 - 2016.1">
  <a:themeElements>
    <a:clrScheme name="Eurocard Colours RGB">
      <a:dk1>
        <a:srgbClr val="1D1D1B"/>
      </a:dk1>
      <a:lt1>
        <a:sysClr val="window" lastClr="FFFFFF"/>
      </a:lt1>
      <a:dk2>
        <a:srgbClr val="616161"/>
      </a:dk2>
      <a:lt2>
        <a:srgbClr val="999999"/>
      </a:lt2>
      <a:accent1>
        <a:srgbClr val="738085"/>
      </a:accent1>
      <a:accent2>
        <a:srgbClr val="838A7C"/>
      </a:accent2>
      <a:accent3>
        <a:srgbClr val="8B7475"/>
      </a:accent3>
      <a:accent4>
        <a:srgbClr val="A4B4B9"/>
      </a:accent4>
      <a:accent5>
        <a:srgbClr val="AAAB9D"/>
      </a:accent5>
      <a:accent6>
        <a:srgbClr val="C19797"/>
      </a:accent6>
      <a:hlink>
        <a:srgbClr val="838A7C"/>
      </a:hlink>
      <a:folHlink>
        <a:srgbClr val="838A7C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ocard_Template_4-3_2016-1" id="{FF90CFE3-DE73-DD46-96C7-3A91F21C6EC5}" vid="{4E8295CF-70C7-454C-B09D-A8915B17A739}"/>
    </a:ext>
  </a:extLst>
</a:theme>
</file>

<file path=ppt/theme/theme3.xml><?xml version="1.0" encoding="utf-8"?>
<a:theme xmlns:a="http://schemas.openxmlformats.org/drawingml/2006/main" name="Office Theme">
  <a:themeElements>
    <a:clrScheme name="SEB">
      <a:dk1>
        <a:sysClr val="windowText" lastClr="000000"/>
      </a:dk1>
      <a:lt1>
        <a:sysClr val="window" lastClr="FFFFFF"/>
      </a:lt1>
      <a:dk2>
        <a:srgbClr val="B2B2B2"/>
      </a:dk2>
      <a:lt2>
        <a:srgbClr val="F0F0F0"/>
      </a:lt2>
      <a:accent1>
        <a:srgbClr val="A3D830"/>
      </a:accent1>
      <a:accent2>
        <a:srgbClr val="D0ED9D"/>
      </a:accent2>
      <a:accent3>
        <a:srgbClr val="005F71"/>
      </a:accent3>
      <a:accent4>
        <a:srgbClr val="0092AA"/>
      </a:accent4>
      <a:accent5>
        <a:srgbClr val="8A1B60"/>
      </a:accent5>
      <a:accent6>
        <a:srgbClr val="A07EA3"/>
      </a:accent6>
      <a:hlink>
        <a:srgbClr val="005F71"/>
      </a:hlink>
      <a:folHlink>
        <a:srgbClr val="8A1B60"/>
      </a:folHlink>
    </a:clrScheme>
    <a:fontScheme name="SEB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SEB">
      <a:dk1>
        <a:sysClr val="windowText" lastClr="000000"/>
      </a:dk1>
      <a:lt1>
        <a:sysClr val="window" lastClr="FFFFFF"/>
      </a:lt1>
      <a:dk2>
        <a:srgbClr val="B2B2B2"/>
      </a:dk2>
      <a:lt2>
        <a:srgbClr val="F0F0F0"/>
      </a:lt2>
      <a:accent1>
        <a:srgbClr val="A3D830"/>
      </a:accent1>
      <a:accent2>
        <a:srgbClr val="D0ED9D"/>
      </a:accent2>
      <a:accent3>
        <a:srgbClr val="005F71"/>
      </a:accent3>
      <a:accent4>
        <a:srgbClr val="0092AA"/>
      </a:accent4>
      <a:accent5>
        <a:srgbClr val="8A1B60"/>
      </a:accent5>
      <a:accent6>
        <a:srgbClr val="A07EA3"/>
      </a:accent6>
      <a:hlink>
        <a:srgbClr val="005F71"/>
      </a:hlink>
      <a:folHlink>
        <a:srgbClr val="8A1B60"/>
      </a:folHlink>
    </a:clrScheme>
    <a:fontScheme name="SEB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4522a4d-f12f-4888-8028-d80fdde3b7d9}" enabled="1" method="Privileged" siteId="{9a8ff9e3-0e35-4620-a724-e9834dc50b5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2168</Words>
  <Application>Microsoft Office PowerPoint</Application>
  <PresentationFormat>Skjermfremvisning (4:3)</PresentationFormat>
  <Paragraphs>329</Paragraphs>
  <Slides>32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Eurocard PPT Template 4:3 - 2016.1</vt:lpstr>
      <vt:lpstr>1_Eurocard PPT Template 4:3 - 2016.1</vt:lpstr>
      <vt:lpstr>  Eurocard Portal plus Bruker manual</vt:lpstr>
      <vt:lpstr>PowerPoint-presentasjon</vt:lpstr>
      <vt:lpstr>Innlogging</vt:lpstr>
      <vt:lpstr>Konti  «Startsiden»</vt:lpstr>
      <vt:lpstr>Kort  «Kortholderliste»</vt:lpstr>
      <vt:lpstr>Søknader til godkjenning</vt:lpstr>
      <vt:lpstr>Kontoinformasjon  «Startsiden»                          1/13                                       </vt:lpstr>
      <vt:lpstr>Kontoinformasjon  «Konto»                                  2/13</vt:lpstr>
      <vt:lpstr>Kontoinformasjon  «Kontolimitering»               3/13</vt:lpstr>
      <vt:lpstr>Kontoinformasjon  «Kortsøknad 1/5»                 4/13                                      </vt:lpstr>
      <vt:lpstr>Kontoinformasjon  «Kortsøknad 2/5»                 5/13</vt:lpstr>
      <vt:lpstr>Kontoinformasjon  «Kortsøknad 3/5»                 6/13</vt:lpstr>
      <vt:lpstr>Kontoinformasjon  «Kortsøknad 4/5»                 7/13</vt:lpstr>
      <vt:lpstr>Kontoinformasjon  «Kortsøknad 5/5»                 8/13</vt:lpstr>
      <vt:lpstr>Kontoinformasjon  «Stopp konto»                       9/13</vt:lpstr>
      <vt:lpstr>Kontoinformasjon  «Faktura/innbetaling 1/4»             10/13</vt:lpstr>
      <vt:lpstr>Kontoinformasjon  «Faktura/innbetaling 2/4»             11/13</vt:lpstr>
      <vt:lpstr>Kontoinformasjon  «Faktura/innbetaling 3/4»             12/13</vt:lpstr>
      <vt:lpstr>Kontoinformasjon  «Faktura/innbetaling 4/4»             13/13</vt:lpstr>
      <vt:lpstr>Kortinformasjon                                                         1/6</vt:lpstr>
      <vt:lpstr>Kortinformasjon  «Kortlimitering»                       2/6</vt:lpstr>
      <vt:lpstr>Kortinformasjon  «Stoppe kort»                            3/6</vt:lpstr>
      <vt:lpstr>Kortinformasjon  «Bestille kort»                           4/6</vt:lpstr>
      <vt:lpstr>Kortinformasjon  «Endre ansattnr/e-post»         5/6</vt:lpstr>
      <vt:lpstr>Kortinformasjon  «PIN-kode»                               6/6</vt:lpstr>
      <vt:lpstr>Søknadsskjema</vt:lpstr>
      <vt:lpstr>Kontakt oss</vt:lpstr>
      <vt:lpstr>Søknadsgangen:</vt:lpstr>
      <vt:lpstr>1. godkjenner / nærmeste leder sin oppgave    1/3</vt:lpstr>
      <vt:lpstr>1. godkjenner / nærmeste leder sin oppgave    2/3</vt:lpstr>
      <vt:lpstr>1. godkjenner / nærmeste leder sin oppgave    3/3</vt:lpstr>
      <vt:lpstr>PowerPoint-presentasjon</vt:lpstr>
    </vt:vector>
  </TitlesOfParts>
  <Company>Skandinaviska Enskilda Banken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creation for all parties</dc:title>
  <dc:creator>Thorsen, Morten Magnus</dc:creator>
  <cp:lastModifiedBy>Janne Kittelsen</cp:lastModifiedBy>
  <cp:revision>128</cp:revision>
  <cp:lastPrinted>2017-09-21T13:58:33Z</cp:lastPrinted>
  <dcterms:created xsi:type="dcterms:W3CDTF">2016-12-06T12:52:42Z</dcterms:created>
  <dcterms:modified xsi:type="dcterms:W3CDTF">2023-04-20T06:58:06Z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2396b7-5846-48ff-8468-5f49f8ad722a_Enabled">
    <vt:lpwstr>true</vt:lpwstr>
  </property>
  <property fmtid="{D5CDD505-2E9C-101B-9397-08002B2CF9AE}" pid="3" name="MSIP_Label_7a2396b7-5846-48ff-8468-5f49f8ad722a_SetDate">
    <vt:lpwstr>2023-04-19T08:25:31Z</vt:lpwstr>
  </property>
  <property fmtid="{D5CDD505-2E9C-101B-9397-08002B2CF9AE}" pid="4" name="MSIP_Label_7a2396b7-5846-48ff-8468-5f49f8ad722a_Method">
    <vt:lpwstr>Standard</vt:lpwstr>
  </property>
  <property fmtid="{D5CDD505-2E9C-101B-9397-08002B2CF9AE}" pid="5" name="MSIP_Label_7a2396b7-5846-48ff-8468-5f49f8ad722a_Name">
    <vt:lpwstr>Lav</vt:lpwstr>
  </property>
  <property fmtid="{D5CDD505-2E9C-101B-9397-08002B2CF9AE}" pid="6" name="MSIP_Label_7a2396b7-5846-48ff-8468-5f49f8ad722a_SiteId">
    <vt:lpwstr>e6795081-6391-442e-9ab4-5e9ef74f18ea</vt:lpwstr>
  </property>
  <property fmtid="{D5CDD505-2E9C-101B-9397-08002B2CF9AE}" pid="7" name="MSIP_Label_7a2396b7-5846-48ff-8468-5f49f8ad722a_ActionId">
    <vt:lpwstr>a302e200-28f1-4ecd-9e1c-db61c1808c9b</vt:lpwstr>
  </property>
  <property fmtid="{D5CDD505-2E9C-101B-9397-08002B2CF9AE}" pid="8" name="MSIP_Label_7a2396b7-5846-48ff-8468-5f49f8ad722a_ContentBits">
    <vt:lpwstr>0</vt:lpwstr>
  </property>
</Properties>
</file>